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1pPr>
    <a:lvl2pPr marL="40639" marR="40639" indent="2667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2pPr>
    <a:lvl3pPr marL="40639" marR="40639" indent="533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3pPr>
    <a:lvl4pPr marL="40639" marR="40639" indent="800099"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4pPr>
    <a:lvl5pPr marL="40639" marR="40639" indent="1066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5pPr>
    <a:lvl6pPr marL="40639" marR="40639" indent="13335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6pPr>
    <a:lvl7pPr marL="40639" marR="40639" indent="16129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7pPr>
    <a:lvl8pPr marL="40639" marR="40639" indent="1879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8pPr>
    <a:lvl9pPr marL="40639" marR="40639" indent="21463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ヒラギノ角ゴ ProN W3"/>
          <a:ea typeface="ヒラギノ角ゴ ProN W3"/>
          <a:cs typeface="ヒラギノ角ゴ ProN W3"/>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ヒラギノ角ゴ ProN W3"/>
          <a:ea typeface="ヒラギノ角ゴ ProN W3"/>
          <a:cs typeface="ヒラギノ角ゴ ProN W3"/>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ヒラギノ角ゴ ProN W3"/>
          <a:ea typeface="ヒラギノ角ゴ ProN W3"/>
          <a:cs typeface="ヒラギノ角ゴ ProN W3"/>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ヒラギノ角ゴ ProN W3"/>
          <a:ea typeface="ヒラギノ角ゴ ProN W3"/>
          <a:cs typeface="ヒラギノ角ゴ ProN W3"/>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4" name="Shape 84"/>
          <p:cNvSpPr/>
          <p:nvPr>
            <p:ph type="sldImg"/>
          </p:nvPr>
        </p:nvSpPr>
        <p:spPr>
          <a:xfrm>
            <a:off x="1143000" y="685800"/>
            <a:ext cx="4572000" cy="3429000"/>
          </a:xfrm>
          <a:prstGeom prst="rect">
            <a:avLst/>
          </a:prstGeom>
        </p:spPr>
        <p:txBody>
          <a:bodyPr/>
          <a:lstStyle/>
          <a:p>
            <a:pPr/>
          </a:p>
        </p:txBody>
      </p:sp>
      <p:sp>
        <p:nvSpPr>
          <p:cNvPr id="85" name="Shape 8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mn-lt"/>
        <a:ea typeface="+mn-ea"/>
        <a:cs typeface="+mn-cs"/>
        <a:sym typeface="ヒラギノ角ゴ Pro W3"/>
      </a:defRPr>
    </a:lvl1pPr>
    <a:lvl2pPr indent="228600" defTabSz="457200" latinLnBrk="0">
      <a:defRPr sz="1600">
        <a:latin typeface="+mn-lt"/>
        <a:ea typeface="+mn-ea"/>
        <a:cs typeface="+mn-cs"/>
        <a:sym typeface="ヒラギノ角ゴ Pro W3"/>
      </a:defRPr>
    </a:lvl2pPr>
    <a:lvl3pPr indent="457200" defTabSz="457200" latinLnBrk="0">
      <a:defRPr sz="1600">
        <a:latin typeface="+mn-lt"/>
        <a:ea typeface="+mn-ea"/>
        <a:cs typeface="+mn-cs"/>
        <a:sym typeface="ヒラギノ角ゴ Pro W3"/>
      </a:defRPr>
    </a:lvl3pPr>
    <a:lvl4pPr indent="685800" defTabSz="457200" latinLnBrk="0">
      <a:defRPr sz="1600">
        <a:latin typeface="+mn-lt"/>
        <a:ea typeface="+mn-ea"/>
        <a:cs typeface="+mn-cs"/>
        <a:sym typeface="ヒラギノ角ゴ Pro W3"/>
      </a:defRPr>
    </a:lvl4pPr>
    <a:lvl5pPr indent="914400" defTabSz="457200" latinLnBrk="0">
      <a:defRPr sz="1600">
        <a:latin typeface="+mn-lt"/>
        <a:ea typeface="+mn-ea"/>
        <a:cs typeface="+mn-cs"/>
        <a:sym typeface="ヒラギノ角ゴ Pro W3"/>
      </a:defRPr>
    </a:lvl5pPr>
    <a:lvl6pPr indent="1143000" defTabSz="457200" latinLnBrk="0">
      <a:defRPr sz="1600">
        <a:latin typeface="+mn-lt"/>
        <a:ea typeface="+mn-ea"/>
        <a:cs typeface="+mn-cs"/>
        <a:sym typeface="ヒラギノ角ゴ Pro W3"/>
      </a:defRPr>
    </a:lvl6pPr>
    <a:lvl7pPr indent="1371600" defTabSz="457200" latinLnBrk="0">
      <a:defRPr sz="1600">
        <a:latin typeface="+mn-lt"/>
        <a:ea typeface="+mn-ea"/>
        <a:cs typeface="+mn-cs"/>
        <a:sym typeface="ヒラギノ角ゴ Pro W3"/>
      </a:defRPr>
    </a:lvl7pPr>
    <a:lvl8pPr indent="1600200" defTabSz="457200" latinLnBrk="0">
      <a:defRPr sz="1600">
        <a:latin typeface="+mn-lt"/>
        <a:ea typeface="+mn-ea"/>
        <a:cs typeface="+mn-cs"/>
        <a:sym typeface="ヒラギノ角ゴ Pro W3"/>
      </a:defRPr>
    </a:lvl8pPr>
    <a:lvl9pPr indent="1828800" defTabSz="457200" latinLnBrk="0">
      <a:defRPr sz="1600">
        <a:latin typeface="+mn-lt"/>
        <a:ea typeface="+mn-ea"/>
        <a:cs typeface="+mn-cs"/>
        <a:sym typeface="ヒラギノ角ゴ Pro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マスター #2">
    <p:spTree>
      <p:nvGrpSpPr>
        <p:cNvPr id="1" name=""/>
        <p:cNvGrpSpPr/>
        <p:nvPr/>
      </p:nvGrpSpPr>
      <p:grpSpPr>
        <a:xfrm>
          <a:off x="0" y="0"/>
          <a:ext cx="0" cy="0"/>
          <a:chOff x="0" y="0"/>
          <a:chExt cx="0" cy="0"/>
        </a:xfrm>
      </p:grpSpPr>
      <p:sp>
        <p:nvSpPr>
          <p:cNvPr id="14" name="タイトルテキスト"/>
          <p:cNvSpPr txBox="1"/>
          <p:nvPr>
            <p:ph type="title"/>
          </p:nvPr>
        </p:nvSpPr>
        <p:spPr>
          <a:prstGeom prst="rect">
            <a:avLst/>
          </a:prstGeom>
        </p:spPr>
        <p:txBody>
          <a:bodyPr/>
          <a:lstStyle/>
          <a:p>
            <a:pPr/>
            <a:r>
              <a:t>タイトルテキスト</a:t>
            </a:r>
          </a:p>
        </p:txBody>
      </p:sp>
      <p:sp>
        <p:nvSpPr>
          <p:cNvPr id="15" name="本文レベル1…"/>
          <p:cNvSpPr txBox="1"/>
          <p:nvPr>
            <p:ph type="body" idx="1"/>
          </p:nvPr>
        </p:nvSpPr>
        <p:spPr>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1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マスター #2">
    <p:spTree>
      <p:nvGrpSpPr>
        <p:cNvPr id="1" name=""/>
        <p:cNvGrpSpPr/>
        <p:nvPr/>
      </p:nvGrpSpPr>
      <p:grpSpPr>
        <a:xfrm>
          <a:off x="0" y="0"/>
          <a:ext cx="0" cy="0"/>
          <a:chOff x="0" y="0"/>
          <a:chExt cx="0" cy="0"/>
        </a:xfrm>
      </p:grpSpPr>
      <p:pic>
        <p:nvPicPr>
          <p:cNvPr id="23" name="NXTマスタ.pdf" descr="NXTマスタ.pdf"/>
          <p:cNvPicPr>
            <a:picLocks noChangeAspect="1"/>
          </p:cNvPicPr>
          <p:nvPr/>
        </p:nvPicPr>
        <p:blipFill>
          <a:blip r:embed="rId2">
            <a:extLst/>
          </a:blip>
          <a:stretch>
            <a:fillRect/>
          </a:stretch>
        </p:blipFill>
        <p:spPr>
          <a:xfrm>
            <a:off x="-25400" y="-19059"/>
            <a:ext cx="9207500" cy="6908818"/>
          </a:xfrm>
          <a:prstGeom prst="rect">
            <a:avLst/>
          </a:prstGeom>
          <a:ln w="12700"/>
        </p:spPr>
      </p:pic>
      <p:sp>
        <p:nvSpPr>
          <p:cNvPr id="24" name="タイトルテキスト"/>
          <p:cNvSpPr txBox="1"/>
          <p:nvPr>
            <p:ph type="title"/>
          </p:nvPr>
        </p:nvSpPr>
        <p:spPr>
          <a:xfrm>
            <a:off x="307181" y="409575"/>
            <a:ext cx="8483601" cy="622300"/>
          </a:xfrm>
          <a:prstGeom prst="rect">
            <a:avLst/>
          </a:prstGeom>
        </p:spPr>
        <p:txBody>
          <a:bodyPr/>
          <a:lstStyle>
            <a:lvl1pPr algn="ctr">
              <a:defRPr>
                <a:solidFill>
                  <a:srgbClr val="FF6A00"/>
                </a:solidFill>
              </a:defRPr>
            </a:lvl1pPr>
          </a:lstStyle>
          <a:p>
            <a:pPr/>
            <a:r>
              <a:t>タイトルテキスト</a:t>
            </a:r>
          </a:p>
        </p:txBody>
      </p:sp>
      <p:sp>
        <p:nvSpPr>
          <p:cNvPr id="25" name="本文レベル1…"/>
          <p:cNvSpPr txBox="1"/>
          <p:nvPr>
            <p:ph type="body" idx="1"/>
          </p:nvPr>
        </p:nvSpPr>
        <p:spPr>
          <a:xfrm>
            <a:off x="889000" y="1489075"/>
            <a:ext cx="7899400" cy="5003800"/>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26" name="スライド番号"/>
          <p:cNvSpPr txBox="1"/>
          <p:nvPr>
            <p:ph type="sldNum" sz="quarter" idx="2"/>
          </p:nvPr>
        </p:nvSpPr>
        <p:spPr>
          <a:xfrm>
            <a:off x="4387713" y="6477000"/>
            <a:ext cx="368574" cy="360822"/>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標準デザイン new コピー">
    <p:spTree>
      <p:nvGrpSpPr>
        <p:cNvPr id="1" name=""/>
        <p:cNvGrpSpPr/>
        <p:nvPr/>
      </p:nvGrpSpPr>
      <p:grpSpPr>
        <a:xfrm>
          <a:off x="0" y="0"/>
          <a:ext cx="0" cy="0"/>
          <a:chOff x="0" y="0"/>
          <a:chExt cx="0" cy="0"/>
        </a:xfrm>
      </p:grpSpPr>
      <p:pic>
        <p:nvPicPr>
          <p:cNvPr id="33" name="back.jpg" descr="back.jpg"/>
          <p:cNvPicPr>
            <a:picLocks noChangeAspect="0"/>
          </p:cNvPicPr>
          <p:nvPr/>
        </p:nvPicPr>
        <p:blipFill>
          <a:blip r:embed="rId2">
            <a:extLst/>
          </a:blip>
          <a:stretch>
            <a:fillRect/>
          </a:stretch>
        </p:blipFill>
        <p:spPr>
          <a:xfrm>
            <a:off x="0" y="-38100"/>
            <a:ext cx="9144000" cy="6859588"/>
          </a:xfrm>
          <a:prstGeom prst="rect">
            <a:avLst/>
          </a:prstGeom>
          <a:ln w="12700">
            <a:miter lim="400000"/>
          </a:ln>
        </p:spPr>
      </p:pic>
      <p:sp>
        <p:nvSpPr>
          <p:cNvPr id="34" name="タイトルテキスト"/>
          <p:cNvSpPr txBox="1"/>
          <p:nvPr>
            <p:ph type="title"/>
          </p:nvPr>
        </p:nvSpPr>
        <p:spPr>
          <a:xfrm>
            <a:off x="306387" y="0"/>
            <a:ext cx="8483601" cy="1441450"/>
          </a:xfrm>
          <a:prstGeom prst="rect">
            <a:avLst/>
          </a:prstGeom>
        </p:spPr>
        <p:txBody>
          <a:bodyPr/>
          <a:lstStyle>
            <a:lvl1pPr marL="39687" indent="-39687" algn="ctr">
              <a:defRPr>
                <a:solidFill>
                  <a:srgbClr val="FF6A00"/>
                </a:solidFill>
              </a:defRPr>
            </a:lvl1pPr>
          </a:lstStyle>
          <a:p>
            <a:pPr/>
            <a:r>
              <a:t>タイトルテキスト</a:t>
            </a:r>
          </a:p>
        </p:txBody>
      </p:sp>
      <p:sp>
        <p:nvSpPr>
          <p:cNvPr id="35" name="本文レベル1…"/>
          <p:cNvSpPr txBox="1"/>
          <p:nvPr>
            <p:ph type="body" idx="1"/>
          </p:nvPr>
        </p:nvSpPr>
        <p:spPr>
          <a:xfrm>
            <a:off x="889000" y="1489075"/>
            <a:ext cx="7899400" cy="5368925"/>
          </a:xfrm>
          <a:prstGeom prst="rect">
            <a:avLst/>
          </a:prstGeom>
        </p:spPr>
        <p:txBody>
          <a:bodyPr/>
          <a:lstStyle>
            <a:lvl1pPr marL="382587">
              <a:buClr>
                <a:srgbClr val="000000"/>
              </a:buClr>
              <a:buFont typeface="ヒラギノ角ゴ Pro W3"/>
            </a:lvl1pPr>
            <a:lvl2pPr marL="731837">
              <a:buClr>
                <a:srgbClr val="000000"/>
              </a:buClr>
              <a:buFont typeface="ヒラギノ角ゴ Pro W3"/>
            </a:lvl2pPr>
            <a:lvl3pPr marL="1131887">
              <a:spcBef>
                <a:spcPts val="600"/>
              </a:spcBef>
              <a:buClr>
                <a:srgbClr val="000000"/>
              </a:buClr>
              <a:buFont typeface="ヒラギノ角ゴ Pro W3"/>
            </a:lvl3pPr>
            <a:lvl4pPr marL="1589087">
              <a:spcBef>
                <a:spcPts val="500"/>
              </a:spcBef>
              <a:buClr>
                <a:srgbClr val="000000"/>
              </a:buClr>
              <a:buFont typeface="ヒラギノ角ゴ Pro W3"/>
            </a:lvl4pPr>
            <a:lvl5pPr marL="2046287">
              <a:spcBef>
                <a:spcPts val="500"/>
              </a:spcBef>
              <a:buClr>
                <a:srgbClr val="000000"/>
              </a:buClr>
              <a:buFont typeface="ヒラギノ角ゴ Pro W3"/>
            </a:lvl5pPr>
          </a:lstStyle>
          <a:p>
            <a:pPr/>
            <a:r>
              <a:t>本文レベル1</a:t>
            </a:r>
          </a:p>
          <a:p>
            <a:pPr lvl="1"/>
            <a:r>
              <a:t>本文レベル2</a:t>
            </a:r>
          </a:p>
          <a:p>
            <a:pPr lvl="2"/>
            <a:r>
              <a:t>本文レベル3</a:t>
            </a:r>
          </a:p>
          <a:p>
            <a:pPr lvl="3"/>
            <a:r>
              <a:t>本文レベル4</a:t>
            </a:r>
          </a:p>
          <a:p>
            <a:pPr lvl="4"/>
            <a:r>
              <a:t>本文レベル5</a:t>
            </a:r>
          </a:p>
        </p:txBody>
      </p:sp>
      <p:sp>
        <p:nvSpPr>
          <p:cNvPr id="36" name="スライド番号"/>
          <p:cNvSpPr txBox="1"/>
          <p:nvPr>
            <p:ph type="sldNum" sz="quarter" idx="2"/>
          </p:nvPr>
        </p:nvSpPr>
        <p:spPr>
          <a:xfrm>
            <a:off x="4345334" y="6388100"/>
            <a:ext cx="453332" cy="447229"/>
          </a:xfrm>
          <a:prstGeom prst="rect">
            <a:avLst/>
          </a:prstGeom>
        </p:spPr>
        <p:txBody>
          <a:bodyPr/>
          <a:lstStyle>
            <a:lvl1pPr defTabSz="584200">
              <a:defRPr sz="2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標準デザイン new コピー">
    <p:spTree>
      <p:nvGrpSpPr>
        <p:cNvPr id="1" name=""/>
        <p:cNvGrpSpPr/>
        <p:nvPr/>
      </p:nvGrpSpPr>
      <p:grpSpPr>
        <a:xfrm>
          <a:off x="0" y="0"/>
          <a:ext cx="0" cy="0"/>
          <a:chOff x="0" y="0"/>
          <a:chExt cx="0" cy="0"/>
        </a:xfrm>
      </p:grpSpPr>
      <p:pic>
        <p:nvPicPr>
          <p:cNvPr id="43" name="droppedImage.pdf" descr="droppedImage.pdf"/>
          <p:cNvPicPr>
            <a:picLocks noChangeAspect="1"/>
          </p:cNvPicPr>
          <p:nvPr/>
        </p:nvPicPr>
        <p:blipFill>
          <a:blip r:embed="rId2">
            <a:extLst/>
          </a:blip>
          <a:stretch>
            <a:fillRect/>
          </a:stretch>
        </p:blipFill>
        <p:spPr>
          <a:xfrm>
            <a:off x="0" y="0"/>
            <a:ext cx="9156700" cy="6870700"/>
          </a:xfrm>
          <a:prstGeom prst="rect">
            <a:avLst/>
          </a:prstGeom>
          <a:ln w="12700"/>
        </p:spPr>
      </p:pic>
      <p:sp>
        <p:nvSpPr>
          <p:cNvPr id="44" name="タイトルテキスト"/>
          <p:cNvSpPr txBox="1"/>
          <p:nvPr>
            <p:ph type="title"/>
          </p:nvPr>
        </p:nvSpPr>
        <p:spPr>
          <a:xfrm>
            <a:off x="307181" y="409575"/>
            <a:ext cx="8483601" cy="622300"/>
          </a:xfrm>
          <a:prstGeom prst="rect">
            <a:avLst/>
          </a:prstGeom>
        </p:spPr>
        <p:txBody>
          <a:bodyPr/>
          <a:lstStyle>
            <a:lvl1pPr algn="ctr">
              <a:defRPr>
                <a:solidFill>
                  <a:srgbClr val="FF6A00"/>
                </a:solidFill>
              </a:defRPr>
            </a:lvl1pPr>
          </a:lstStyle>
          <a:p>
            <a:pPr/>
            <a:r>
              <a:t>タイトルテキスト</a:t>
            </a:r>
          </a:p>
        </p:txBody>
      </p:sp>
      <p:sp>
        <p:nvSpPr>
          <p:cNvPr id="45" name="本文レベル1…"/>
          <p:cNvSpPr txBox="1"/>
          <p:nvPr>
            <p:ph type="body" idx="1"/>
          </p:nvPr>
        </p:nvSpPr>
        <p:spPr>
          <a:xfrm>
            <a:off x="889000" y="1489075"/>
            <a:ext cx="7899400" cy="5003800"/>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46" name="スライド番号"/>
          <p:cNvSpPr txBox="1"/>
          <p:nvPr>
            <p:ph type="sldNum" sz="quarter" idx="2"/>
          </p:nvPr>
        </p:nvSpPr>
        <p:spPr>
          <a:xfrm>
            <a:off x="4387713" y="6477000"/>
            <a:ext cx="368574" cy="360822"/>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標準デザイン new コピー">
    <p:spTree>
      <p:nvGrpSpPr>
        <p:cNvPr id="1" name=""/>
        <p:cNvGrpSpPr/>
        <p:nvPr/>
      </p:nvGrpSpPr>
      <p:grpSpPr>
        <a:xfrm>
          <a:off x="0" y="0"/>
          <a:ext cx="0" cy="0"/>
          <a:chOff x="0" y="0"/>
          <a:chExt cx="0" cy="0"/>
        </a:xfrm>
      </p:grpSpPr>
      <p:pic>
        <p:nvPicPr>
          <p:cNvPr id="53" name="droppedImage.pdf" descr="droppedImage.pdf"/>
          <p:cNvPicPr>
            <a:picLocks noChangeAspect="1"/>
          </p:cNvPicPr>
          <p:nvPr/>
        </p:nvPicPr>
        <p:blipFill>
          <a:blip r:embed="rId2">
            <a:extLst/>
          </a:blip>
          <a:stretch>
            <a:fillRect/>
          </a:stretch>
        </p:blipFill>
        <p:spPr>
          <a:xfrm>
            <a:off x="0" y="0"/>
            <a:ext cx="9156700" cy="6870700"/>
          </a:xfrm>
          <a:prstGeom prst="rect">
            <a:avLst/>
          </a:prstGeom>
          <a:ln w="12700"/>
        </p:spPr>
      </p:pic>
      <p:pic>
        <p:nvPicPr>
          <p:cNvPr id="54" name="droppedImage.png" descr="droppedImage.png"/>
          <p:cNvPicPr>
            <a:picLocks noChangeAspect="1"/>
          </p:cNvPicPr>
          <p:nvPr/>
        </p:nvPicPr>
        <p:blipFill>
          <a:blip r:embed="rId3">
            <a:extLst/>
          </a:blip>
          <a:stretch>
            <a:fillRect/>
          </a:stretch>
        </p:blipFill>
        <p:spPr>
          <a:xfrm>
            <a:off x="7061200" y="101600"/>
            <a:ext cx="1955800" cy="304800"/>
          </a:xfrm>
          <a:prstGeom prst="rect">
            <a:avLst/>
          </a:prstGeom>
          <a:ln w="12700"/>
        </p:spPr>
      </p:pic>
      <p:sp>
        <p:nvSpPr>
          <p:cNvPr id="55" name="タイトルテキスト"/>
          <p:cNvSpPr txBox="1"/>
          <p:nvPr>
            <p:ph type="title"/>
          </p:nvPr>
        </p:nvSpPr>
        <p:spPr>
          <a:xfrm>
            <a:off x="307181" y="409575"/>
            <a:ext cx="8483601" cy="622300"/>
          </a:xfrm>
          <a:prstGeom prst="rect">
            <a:avLst/>
          </a:prstGeom>
        </p:spPr>
        <p:txBody>
          <a:bodyPr/>
          <a:lstStyle>
            <a:lvl1pPr algn="ctr">
              <a:defRPr>
                <a:solidFill>
                  <a:srgbClr val="FF6A00"/>
                </a:solidFill>
              </a:defRPr>
            </a:lvl1pPr>
          </a:lstStyle>
          <a:p>
            <a:pPr/>
            <a:r>
              <a:t>タイトルテキスト</a:t>
            </a:r>
          </a:p>
        </p:txBody>
      </p:sp>
      <p:sp>
        <p:nvSpPr>
          <p:cNvPr id="56" name="本文レベル1…"/>
          <p:cNvSpPr txBox="1"/>
          <p:nvPr>
            <p:ph type="body" idx="1"/>
          </p:nvPr>
        </p:nvSpPr>
        <p:spPr>
          <a:xfrm>
            <a:off x="889000" y="1489075"/>
            <a:ext cx="7899400" cy="5003800"/>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57" name="スライド番号"/>
          <p:cNvSpPr txBox="1"/>
          <p:nvPr>
            <p:ph type="sldNum" sz="quarter" idx="2"/>
          </p:nvPr>
        </p:nvSpPr>
        <p:spPr>
          <a:xfrm>
            <a:off x="4387713" y="6477000"/>
            <a:ext cx="368574" cy="360822"/>
          </a:xfrm>
          <a:prstGeom prst="rect">
            <a:avLst/>
          </a:prstGeom>
        </p:spPr>
        <p:txBody>
          <a:bodyPr/>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マスター #2">
    <p:spTree>
      <p:nvGrpSpPr>
        <p:cNvPr id="1" name=""/>
        <p:cNvGrpSpPr/>
        <p:nvPr/>
      </p:nvGrpSpPr>
      <p:grpSpPr>
        <a:xfrm>
          <a:off x="0" y="0"/>
          <a:ext cx="0" cy="0"/>
          <a:chOff x="0" y="0"/>
          <a:chExt cx="0" cy="0"/>
        </a:xfrm>
      </p:grpSpPr>
      <p:sp>
        <p:nvSpPr>
          <p:cNvPr id="64" name="四角形"/>
          <p:cNvSpPr/>
          <p:nvPr/>
        </p:nvSpPr>
        <p:spPr>
          <a:xfrm>
            <a:off x="6667500" y="-57151"/>
            <a:ext cx="2533006" cy="689473"/>
          </a:xfrm>
          <a:prstGeom prst="rect">
            <a:avLst/>
          </a:prstGeom>
          <a:solidFill>
            <a:srgbClr val="FFFFFF"/>
          </a:solidFill>
          <a:ln w="12700">
            <a:miter lim="400000"/>
          </a:ln>
        </p:spPr>
        <p:txBody>
          <a:bodyPr lIns="50800" tIns="50800" rIns="50800" bIns="50800" anchor="ctr"/>
          <a:lstStyle/>
          <a:p>
            <a:pPr>
              <a:defRPr sz="1600">
                <a:solidFill>
                  <a:srgbClr val="FFFFFF"/>
                </a:solidFill>
              </a:defRPr>
            </a:pPr>
          </a:p>
        </p:txBody>
      </p:sp>
      <p:sp>
        <p:nvSpPr>
          <p:cNvPr id="65" name="タイトルテキスト"/>
          <p:cNvSpPr txBox="1"/>
          <p:nvPr>
            <p:ph type="title"/>
          </p:nvPr>
        </p:nvSpPr>
        <p:spPr>
          <a:xfrm>
            <a:off x="230435" y="291103"/>
            <a:ext cx="7558535" cy="554444"/>
          </a:xfrm>
          <a:prstGeom prst="rect">
            <a:avLst/>
          </a:prstGeom>
          <a:effectLst>
            <a:outerShdw sx="100000" sy="100000" kx="0" ky="0" algn="b" rotWithShape="0" blurRad="114300" dist="63500" dir="2700000">
              <a:srgbClr val="FFFFFF">
                <a:alpha val="75000"/>
              </a:srgbClr>
            </a:outerShdw>
          </a:effectLst>
        </p:spPr>
        <p:txBody>
          <a:bodyPr/>
          <a:lstStyle>
            <a:lvl1pPr>
              <a:defRPr sz="2200"/>
            </a:lvl1pPr>
          </a:lstStyle>
          <a:p>
            <a:pPr/>
            <a:r>
              <a:t>タイトルテキスト</a:t>
            </a:r>
          </a:p>
        </p:txBody>
      </p:sp>
      <p:sp>
        <p:nvSpPr>
          <p:cNvPr id="66" name="本文レベル1…"/>
          <p:cNvSpPr txBox="1"/>
          <p:nvPr>
            <p:ph type="body" idx="1"/>
          </p:nvPr>
        </p:nvSpPr>
        <p:spPr>
          <a:xfrm>
            <a:off x="317499" y="1184275"/>
            <a:ext cx="8509001" cy="5003801"/>
          </a:xfrm>
          <a:prstGeom prst="rect">
            <a:avLst/>
          </a:prstGeom>
        </p:spPr>
        <p:txBody>
          <a:bodyPr/>
          <a:lstStyle>
            <a:lvl1pPr marL="352367" indent="-311727">
              <a:defRPr sz="2000"/>
            </a:lvl1pPr>
            <a:lvl2pPr marL="757612" indent="-259772">
              <a:defRPr sz="2000"/>
            </a:lvl2pPr>
            <a:lvl3pPr marL="1160779" indent="-205739">
              <a:defRPr sz="1800"/>
            </a:lvl3pPr>
            <a:lvl4pPr marL="1627392" indent="-215152">
              <a:defRPr sz="1600"/>
            </a:lvl4pPr>
            <a:lvl5pPr marL="2069464" indent="-200025">
              <a:defRPr sz="1400"/>
            </a:lvl5pPr>
          </a:lstStyle>
          <a:p>
            <a:pPr/>
            <a:r>
              <a:t>本文レベル1</a:t>
            </a:r>
          </a:p>
          <a:p>
            <a:pPr lvl="1"/>
            <a:r>
              <a:t>本文レベル2</a:t>
            </a:r>
          </a:p>
          <a:p>
            <a:pPr lvl="2"/>
            <a:r>
              <a:t>本文レベル3</a:t>
            </a:r>
          </a:p>
          <a:p>
            <a:pPr lvl="3"/>
            <a:r>
              <a:t>本文レベル4</a:t>
            </a:r>
          </a:p>
          <a:p>
            <a:pPr lvl="4"/>
            <a:r>
              <a:t>本文レベル5</a:t>
            </a:r>
          </a:p>
        </p:txBody>
      </p:sp>
      <p:pic>
        <p:nvPicPr>
          <p:cNvPr id="67"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3175"/>
        </p:spPr>
      </p:pic>
      <p:sp>
        <p:nvSpPr>
          <p:cNvPr id="68" name="線"/>
          <p:cNvSpPr/>
          <p:nvPr/>
        </p:nvSpPr>
        <p:spPr>
          <a:xfrm>
            <a:off x="-1" y="908297"/>
            <a:ext cx="9144001" cy="1"/>
          </a:xfrm>
          <a:prstGeom prst="line">
            <a:avLst/>
          </a:prstGeom>
          <a:ln w="25400">
            <a:solidFill>
              <a:srgbClr val="F30001"/>
            </a:solidFill>
          </a:ln>
        </p:spPr>
        <p:txBody>
          <a:bodyPr lIns="0" tIns="0" rIns="0" bIns="0"/>
          <a:lstStyle/>
          <a:p>
            <a:pPr>
              <a:defRPr sz="1600"/>
            </a:pPr>
          </a:p>
        </p:txBody>
      </p:sp>
      <p:sp>
        <p:nvSpPr>
          <p:cNvPr id="69" name="スライド番号"/>
          <p:cNvSpPr txBox="1"/>
          <p:nvPr>
            <p:ph type="sldNum" sz="quarter" idx="2"/>
          </p:nvPr>
        </p:nvSpPr>
        <p:spPr>
          <a:xfrm>
            <a:off x="8693728" y="6445001"/>
            <a:ext cx="312069" cy="298985"/>
          </a:xfrm>
          <a:prstGeom prst="rect">
            <a:avLst/>
          </a:prstGeom>
        </p:spPr>
        <p:txBody>
          <a:bodyPr/>
          <a:lstStyle>
            <a:lvl1pPr>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タイトル&amp;サブタイトル">
    <p:spTree>
      <p:nvGrpSpPr>
        <p:cNvPr id="1" name=""/>
        <p:cNvGrpSpPr/>
        <p:nvPr/>
      </p:nvGrpSpPr>
      <p:grpSpPr>
        <a:xfrm>
          <a:off x="0" y="0"/>
          <a:ext cx="0" cy="0"/>
          <a:chOff x="0" y="0"/>
          <a:chExt cx="0" cy="0"/>
        </a:xfrm>
      </p:grpSpPr>
      <p:sp>
        <p:nvSpPr>
          <p:cNvPr id="76" name="タイトルテキスト"/>
          <p:cNvSpPr txBox="1"/>
          <p:nvPr>
            <p:ph type="title"/>
          </p:nvPr>
        </p:nvSpPr>
        <p:spPr>
          <a:xfrm>
            <a:off x="892968" y="1151929"/>
            <a:ext cx="7358064" cy="2321720"/>
          </a:xfrm>
          <a:prstGeom prst="rect">
            <a:avLst/>
          </a:prstGeom>
          <a:effectLst/>
        </p:spPr>
        <p:txBody>
          <a:bodyPr lIns="35718" tIns="35718" rIns="35718" bIns="35718" anchor="b">
            <a:normAutofit fontScale="100000" lnSpcReduction="0"/>
          </a:bodyPr>
          <a:lstStyle>
            <a:lvl1pPr marL="0" marR="0" algn="ctr" defTabSz="410765">
              <a:defRPr sz="5600">
                <a:solidFill>
                  <a:srgbClr val="000000"/>
                </a:solidFill>
                <a:uFillTx/>
                <a:latin typeface="ヒラギノ角ゴ ProN W3"/>
                <a:ea typeface="ヒラギノ角ゴ ProN W3"/>
                <a:cs typeface="ヒラギノ角ゴ ProN W3"/>
                <a:sym typeface="ヒラギノ角ゴ ProN W3"/>
              </a:defRPr>
            </a:lvl1pPr>
          </a:lstStyle>
          <a:p>
            <a:pPr/>
            <a:r>
              <a:t>タイトルテキスト</a:t>
            </a:r>
          </a:p>
        </p:txBody>
      </p:sp>
      <p:sp>
        <p:nvSpPr>
          <p:cNvPr id="77" name="本文レベル1…"/>
          <p:cNvSpPr txBox="1"/>
          <p:nvPr>
            <p:ph type="body" sz="quarter" idx="1"/>
          </p:nvPr>
        </p:nvSpPr>
        <p:spPr>
          <a:xfrm>
            <a:off x="892968" y="3545085"/>
            <a:ext cx="7358064" cy="794744"/>
          </a:xfrm>
          <a:prstGeom prst="rect">
            <a:avLst/>
          </a:prstGeom>
        </p:spPr>
        <p:txBody>
          <a:bodyPr lIns="35718" tIns="35718" rIns="35718" bIns="35718">
            <a:normAutofit fontScale="100000" lnSpcReduction="0"/>
          </a:bodyPr>
          <a:lstStyle>
            <a:lvl1pPr marL="0" marR="0" indent="0" algn="ctr" defTabSz="410765">
              <a:spcBef>
                <a:spcPts val="0"/>
              </a:spcBef>
              <a:buSzTx/>
              <a:buNone/>
              <a:defRPr sz="2600">
                <a:uFillTx/>
                <a:latin typeface="ヒラギノ角ゴ ProN W3"/>
                <a:ea typeface="ヒラギノ角ゴ ProN W3"/>
                <a:cs typeface="ヒラギノ角ゴ ProN W3"/>
                <a:sym typeface="ヒラギノ角ゴ ProN W3"/>
              </a:defRPr>
            </a:lvl1pPr>
            <a:lvl2pPr marL="0" marR="0" indent="0" algn="ctr" defTabSz="410765">
              <a:spcBef>
                <a:spcPts val="0"/>
              </a:spcBef>
              <a:buSzTx/>
              <a:buNone/>
              <a:defRPr sz="2600">
                <a:uFillTx/>
                <a:latin typeface="ヒラギノ角ゴ ProN W3"/>
                <a:ea typeface="ヒラギノ角ゴ ProN W3"/>
                <a:cs typeface="ヒラギノ角ゴ ProN W3"/>
                <a:sym typeface="ヒラギノ角ゴ ProN W3"/>
              </a:defRPr>
            </a:lvl2pPr>
            <a:lvl3pPr marL="0" marR="0" indent="0" algn="ctr" defTabSz="410765">
              <a:spcBef>
                <a:spcPts val="0"/>
              </a:spcBef>
              <a:buSzTx/>
              <a:buNone/>
              <a:defRPr sz="2600">
                <a:uFillTx/>
                <a:latin typeface="ヒラギノ角ゴ ProN W3"/>
                <a:ea typeface="ヒラギノ角ゴ ProN W3"/>
                <a:cs typeface="ヒラギノ角ゴ ProN W3"/>
                <a:sym typeface="ヒラギノ角ゴ ProN W3"/>
              </a:defRPr>
            </a:lvl3pPr>
            <a:lvl4pPr marL="0" marR="0" indent="0" algn="ctr" defTabSz="410765">
              <a:spcBef>
                <a:spcPts val="0"/>
              </a:spcBef>
              <a:buSzTx/>
              <a:buNone/>
              <a:defRPr sz="2600">
                <a:uFillTx/>
                <a:latin typeface="ヒラギノ角ゴ ProN W3"/>
                <a:ea typeface="ヒラギノ角ゴ ProN W3"/>
                <a:cs typeface="ヒラギノ角ゴ ProN W3"/>
                <a:sym typeface="ヒラギノ角ゴ ProN W3"/>
              </a:defRPr>
            </a:lvl4pPr>
            <a:lvl5pPr marL="0" marR="0" indent="0" algn="ctr" defTabSz="410765">
              <a:spcBef>
                <a:spcPts val="0"/>
              </a:spcBef>
              <a:buSzTx/>
              <a:buNone/>
              <a:defRPr sz="2600">
                <a:uFillTx/>
                <a:latin typeface="ヒラギノ角ゴ ProN W3"/>
                <a:ea typeface="ヒラギノ角ゴ ProN W3"/>
                <a:cs typeface="ヒラギノ角ゴ ProN W3"/>
                <a:sym typeface="ヒラギノ角ゴ ProN W3"/>
              </a:defRPr>
            </a:lvl5pPr>
          </a:lstStyle>
          <a:p>
            <a:pPr/>
            <a:r>
              <a:t>本文レベル1</a:t>
            </a:r>
          </a:p>
          <a:p>
            <a:pPr lvl="1"/>
            <a:r>
              <a:t>本文レベル2</a:t>
            </a:r>
          </a:p>
          <a:p>
            <a:pPr lvl="2"/>
            <a:r>
              <a:t>本文レベル3</a:t>
            </a:r>
          </a:p>
          <a:p>
            <a:pPr lvl="3"/>
            <a:r>
              <a:t>本文レベル4</a:t>
            </a:r>
          </a:p>
          <a:p>
            <a:pPr lvl="4"/>
            <a:r>
              <a:t>本文レベル5</a:t>
            </a:r>
          </a:p>
        </p:txBody>
      </p:sp>
      <p:sp>
        <p:nvSpPr>
          <p:cNvPr id="78" name="スライド番号"/>
          <p:cNvSpPr txBox="1"/>
          <p:nvPr>
            <p:ph type="sldNum" sz="quarter" idx="2"/>
          </p:nvPr>
        </p:nvSpPr>
        <p:spPr>
          <a:xfrm>
            <a:off x="4449876" y="6536531"/>
            <a:ext cx="239485" cy="232486"/>
          </a:xfrm>
          <a:prstGeom prst="rect">
            <a:avLst/>
          </a:prstGeom>
        </p:spPr>
        <p:txBody>
          <a:bodyPr lIns="35718" tIns="35718" rIns="35718" bIns="35718"/>
          <a:lstStyle>
            <a:lvl1pPr defTabSz="410765">
              <a:defRPr sz="1100">
                <a:uFillTx/>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3" name="タイトルテキスト"/>
          <p:cNvSpPr txBox="1"/>
          <p:nvPr>
            <p:ph type="title"/>
          </p:nvPr>
        </p:nvSpPr>
        <p:spPr>
          <a:xfrm>
            <a:off x="230435" y="291103"/>
            <a:ext cx="7558535" cy="554444"/>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a:r>
              <a:t>タイトルテキスト</a:t>
            </a:r>
          </a:p>
        </p:txBody>
      </p:sp>
      <p:sp>
        <p:nvSpPr>
          <p:cNvPr id="4" name="本文レベル1…"/>
          <p:cNvSpPr txBox="1"/>
          <p:nvPr>
            <p:ph type="body" idx="1"/>
          </p:nvPr>
        </p:nvSpPr>
        <p:spPr>
          <a:xfrm>
            <a:off x="317500" y="1184275"/>
            <a:ext cx="8509000" cy="500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a:spcBef>
                <a:spcPts val="600"/>
              </a:spcBef>
              <a:buChar char="–"/>
            </a:lvl2pPr>
            <a:lvl3pPr marL="1183639" indent="-228600">
              <a:spcBef>
                <a:spcPts val="500"/>
              </a:spcBef>
              <a:defRPr sz="2000"/>
            </a:lvl3pPr>
            <a:lvl4pPr marL="1640839" indent="-228600">
              <a:spcBef>
                <a:spcPts val="400"/>
              </a:spcBef>
              <a:buChar char="–"/>
              <a:defRPr sz="1700"/>
            </a:lvl4pPr>
            <a:lvl5pPr marL="2098039" indent="-228600">
              <a:spcBef>
                <a:spcPts val="400"/>
              </a:spcBef>
              <a:buChar char="»"/>
              <a:defRPr sz="1600"/>
            </a:lvl5pPr>
          </a:lstStyle>
          <a:p>
            <a:pPr/>
            <a:r>
              <a:t>本文レベル1</a:t>
            </a:r>
          </a:p>
          <a:p>
            <a:pPr lvl="1"/>
            <a:r>
              <a:t>本文レベル2</a:t>
            </a:r>
          </a:p>
          <a:p>
            <a:pPr lvl="2"/>
            <a:r>
              <a:t>本文レベル3</a:t>
            </a:r>
          </a:p>
          <a:p>
            <a:pPr lvl="3"/>
            <a:r>
              <a:t>本文レベル4</a:t>
            </a:r>
          </a:p>
          <a:p>
            <a:pPr lvl="4"/>
            <a:r>
              <a:t>本文レベル5</a:t>
            </a:r>
          </a:p>
        </p:txBody>
      </p:sp>
      <p:pic>
        <p:nvPicPr>
          <p:cNvPr id="5"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6" name="線"/>
          <p:cNvSpPr/>
          <p:nvPr/>
        </p:nvSpPr>
        <p:spPr>
          <a:xfrm>
            <a:off x="-1" y="908298"/>
            <a:ext cx="9144002" cy="1"/>
          </a:xfrm>
          <a:prstGeom prst="line">
            <a:avLst/>
          </a:prstGeom>
          <a:ln w="38100">
            <a:solidFill>
              <a:srgbClr val="F30001"/>
            </a:solidFill>
          </a:ln>
        </p:spPr>
        <p:txBody>
          <a:bodyPr lIns="0" tIns="0" rIns="0" bIns="0"/>
          <a:lstStyle/>
          <a:p>
            <a:pPr/>
          </a:p>
        </p:txBody>
      </p:sp>
      <p:sp>
        <p:nvSpPr>
          <p:cNvPr id="7" name="スライド番号"/>
          <p:cNvSpPr txBox="1"/>
          <p:nvPr>
            <p:ph type="sldNum" sz="quarter" idx="2"/>
          </p:nvPr>
        </p:nvSpPr>
        <p:spPr>
          <a:xfrm>
            <a:off x="8679601" y="6445001"/>
            <a:ext cx="340322" cy="323554"/>
          </a:xfrm>
          <a:prstGeom prst="rect">
            <a:avLst/>
          </a:prstGeom>
          <a:ln w="12700">
            <a:miter lim="400000"/>
          </a:ln>
        </p:spPr>
        <p:txBody>
          <a:bodyPr wrap="none" lIns="50800" tIns="50800" rIns="50800" bIns="50800">
            <a:spAutoFit/>
          </a:bodyPr>
          <a:lstStyle>
            <a:lvl1pPr marL="0" marR="0" algn="ctr" defTabSz="457200">
              <a:defRPr sz="1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xmlns:p14="http://schemas.microsoft.com/office/powerpoint/2010/main" spd="med" advClick="1"/>
  <p:txStyles>
    <p:titleStyle>
      <a:lvl1pPr marL="40639" marR="40639" indent="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1pPr>
      <a:lvl2pPr marL="40639" marR="40639" indent="2286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2pPr>
      <a:lvl3pPr marL="40639" marR="40639" indent="4572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3pPr>
      <a:lvl4pPr marL="40639" marR="40639" indent="6858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4pPr>
      <a:lvl5pPr marL="40639" marR="40639" indent="9144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5pPr>
      <a:lvl6pPr marL="40639" marR="40639" indent="11430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6pPr>
      <a:lvl7pPr marL="40639" marR="40639" indent="13716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7pPr>
      <a:lvl8pPr marL="40639" marR="40639" indent="16002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8pPr>
      <a:lvl9pPr marL="40639" marR="40639" indent="1828800" algn="l" defTabSz="914400" latinLnBrk="0">
        <a:lnSpc>
          <a:spcPct val="100000"/>
        </a:lnSpc>
        <a:spcBef>
          <a:spcPts val="0"/>
        </a:spcBef>
        <a:spcAft>
          <a:spcPts val="0"/>
        </a:spcAft>
        <a:buClrTx/>
        <a:buSzTx/>
        <a:buFontTx/>
        <a:buNone/>
        <a:tabLst/>
        <a:defRPr b="0" baseline="0" cap="none" i="0" spc="0" strike="noStrike" sz="2400" u="none">
          <a:ln>
            <a:noFill/>
          </a:ln>
          <a:solidFill>
            <a:srgbClr val="F30001"/>
          </a:solidFill>
          <a:uFill>
            <a:solidFill>
              <a:srgbClr val="FF6A00"/>
            </a:solidFill>
          </a:uFill>
          <a:latin typeface="+mj-lt"/>
          <a:ea typeface="+mj-ea"/>
          <a:cs typeface="+mj-cs"/>
          <a:sym typeface="ヒラギノ角ゴ Pro W6"/>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1pPr>
      <a:lvl2pPr marL="783590" marR="40639" indent="-285750"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2pPr>
      <a:lvl3pPr marL="1206500" marR="40639" indent="-251460"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3pPr>
      <a:lvl4pPr marL="1708075" marR="40639" indent="-295835"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4pPr>
      <a:lvl5pPr marL="2183764" marR="40639" indent="-314325"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5pPr>
      <a:lvl6pPr marL="2183764" marR="40639" indent="-314325"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6pPr>
      <a:lvl7pPr marL="2183764" marR="40639" indent="-314325"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7pPr>
      <a:lvl8pPr marL="2183764" marR="40639" indent="-314325"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8pPr>
      <a:lvl9pPr marL="2183764" marR="40639" indent="-314325" algn="l" defTabSz="914400" rtl="0" latinLnBrk="0">
        <a:lnSpc>
          <a:spcPct val="100000"/>
        </a:lnSpc>
        <a:spcBef>
          <a:spcPts val="700"/>
        </a:spcBef>
        <a:spcAft>
          <a:spcPts val="0"/>
        </a:spcAft>
        <a:buClrTx/>
        <a:buSzPct val="100000"/>
        <a:buFontTx/>
        <a:buChar char="•"/>
        <a:tabLst/>
        <a:defRPr b="0" baseline="0" cap="none" i="0" spc="0" strike="noStrike" sz="2200" u="none">
          <a:ln>
            <a:noFill/>
          </a:ln>
          <a:solidFill>
            <a:srgbClr val="000000"/>
          </a:solidFill>
          <a:uFill>
            <a:solidFill>
              <a:srgbClr val="000000"/>
            </a:solidFill>
          </a:uFill>
          <a:latin typeface="+mn-lt"/>
          <a:ea typeface="+mn-ea"/>
          <a:cs typeface="+mn-cs"/>
          <a:sym typeface="ヒラギノ角ゴ Pro W3"/>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1pPr>
      <a:lvl2pPr marL="0" marR="0" indent="2286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2pPr>
      <a:lvl3pPr marL="0" marR="0" indent="4572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3pPr>
      <a:lvl4pPr marL="0" marR="0" indent="6858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4pPr>
      <a:lvl5pPr marL="0" marR="0" indent="9144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5pPr>
      <a:lvl6pPr marL="0" marR="0" indent="11430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6pPr>
      <a:lvl7pPr marL="0" marR="0" indent="13716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7pPr>
      <a:lvl8pPr marL="0" marR="0" indent="16002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8pPr>
      <a:lvl9pPr marL="0" marR="0" indent="1828800" algn="ctr" defTabSz="457200" latinLnBrk="0">
        <a:lnSpc>
          <a:spcPct val="100000"/>
        </a:lnSpc>
        <a:spcBef>
          <a:spcPts val="0"/>
        </a:spcBef>
        <a:spcAft>
          <a:spcPts val="0"/>
        </a:spcAft>
        <a:buClrTx/>
        <a:buSzTx/>
        <a:buFontTx/>
        <a:buNone/>
        <a:tabLst/>
        <a:defRPr b="0" baseline="0" cap="none" i="0" spc="0" strike="noStrike" sz="1600" u="none">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obot-programming.jp/" TargetMode="External"/><Relationship Id="rId3" Type="http://schemas.openxmlformats.org/officeDocument/2006/relationships/hyperlink" Target="mailto:support@robot-programming.jp" TargetMode="External"/><Relationship Id="rId4" Type="http://schemas.openxmlformats.org/officeDocument/2006/relationships/image" Target="../media/image1.tif"/><Relationship Id="rId5" Type="http://schemas.openxmlformats.org/officeDocument/2006/relationships/image" Target="../media/image2.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3.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88" name="実践ロボットプログラミング LEGO Mindstorms EV3 で目指せロボコン！…"/>
          <p:cNvSpPr txBox="1"/>
          <p:nvPr>
            <p:ph type="title"/>
          </p:nvPr>
        </p:nvSpPr>
        <p:spPr>
          <a:xfrm>
            <a:off x="482599" y="1082774"/>
            <a:ext cx="8178801" cy="5499101"/>
          </a:xfrm>
          <a:prstGeom prst="rect">
            <a:avLst/>
          </a:prstGeom>
        </p:spPr>
        <p:txBody>
          <a:bodyPr/>
          <a:lstStyle/>
          <a:p>
            <a:pPr>
              <a:lnSpc>
                <a:spcPct val="60000"/>
              </a:lnSpc>
              <a:defRPr sz="3500"/>
            </a:pPr>
            <a:r>
              <a:rPr sz="3000">
                <a:solidFill>
                  <a:srgbClr val="E10201"/>
                </a:solidFill>
              </a:rPr>
              <a:t>実践ロボットプログラミング</a:t>
            </a:r>
            <a:br>
              <a:rPr sz="3000">
                <a:solidFill>
                  <a:srgbClr val="E10201"/>
                </a:solidFill>
              </a:rPr>
            </a:br>
            <a:r>
              <a:rPr sz="1600">
                <a:solidFill>
                  <a:srgbClr val="000000"/>
                </a:solidFill>
                <a:uFill>
                  <a:solidFill>
                    <a:srgbClr val="000000"/>
                  </a:solidFill>
                </a:uFill>
              </a:rPr>
              <a:t>LEGO</a:t>
            </a:r>
            <a:r>
              <a:rPr sz="1600"/>
              <a:t> Mindstorms EV3</a:t>
            </a:r>
            <a:r>
              <a:rPr sz="1600">
                <a:solidFill>
                  <a:srgbClr val="000000"/>
                </a:solidFill>
                <a:uFill>
                  <a:solidFill>
                    <a:srgbClr val="000000"/>
                  </a:solidFill>
                </a:uFill>
              </a:rPr>
              <a:t> で目指せロボコン！</a:t>
            </a:r>
            <a:endParaRPr>
              <a:solidFill>
                <a:srgbClr val="000000"/>
              </a:solidFill>
            </a:endParaRPr>
          </a:p>
          <a:p>
            <a:pPr>
              <a:defRPr sz="1600">
                <a:latin typeface="+mn-lt"/>
                <a:ea typeface="+mn-ea"/>
                <a:cs typeface="+mn-cs"/>
                <a:sym typeface="ヒラギノ角ゴ Pro W3"/>
              </a:defRPr>
            </a:pPr>
            <a:endParaRPr>
              <a:solidFill>
                <a:srgbClr val="000000"/>
              </a:solidFill>
            </a:endParaRPr>
          </a:p>
          <a:p>
            <a:pPr>
              <a:defRPr sz="1600">
                <a:latin typeface="+mn-lt"/>
                <a:ea typeface="+mn-ea"/>
                <a:cs typeface="+mn-cs"/>
                <a:sym typeface="ヒラギノ角ゴ Pro W3"/>
              </a:defRPr>
            </a:pPr>
            <a:endParaRPr>
              <a:solidFill>
                <a:srgbClr val="000000"/>
              </a:solidFill>
            </a:endParaRPr>
          </a:p>
          <a:p>
            <a:pPr>
              <a:defRPr sz="1600">
                <a:latin typeface="+mn-lt"/>
                <a:ea typeface="+mn-ea"/>
                <a:cs typeface="+mn-cs"/>
                <a:sym typeface="ヒラギノ角ゴ Pro W3"/>
              </a:defRPr>
            </a:pPr>
            <a:endParaRPr>
              <a:solidFill>
                <a:srgbClr val="000000"/>
              </a:solidFill>
            </a:endParaRPr>
          </a:p>
          <a:p>
            <a:pPr>
              <a:defRPr sz="1600">
                <a:latin typeface="+mn-lt"/>
                <a:ea typeface="+mn-ea"/>
                <a:cs typeface="+mn-cs"/>
                <a:sym typeface="ヒラギノ角ゴ Pro W3"/>
              </a:defRPr>
            </a:pPr>
            <a:r>
              <a:rPr>
                <a:solidFill>
                  <a:srgbClr val="000000"/>
                </a:solidFill>
              </a:rPr>
              <a:t>WEB：</a:t>
            </a:r>
            <a:r>
              <a:rPr u="sng">
                <a:hlinkClick r:id="rId2" invalidUrl="" action="" tgtFrame="" tooltip="" history="1" highlightClick="0" endSnd="0"/>
              </a:rPr>
              <a:t>http://www.robot-programming.jp/</a:t>
            </a:r>
            <a:endParaRPr>
              <a:solidFill>
                <a:srgbClr val="000000"/>
              </a:solidFill>
            </a:endParaRPr>
          </a:p>
          <a:p>
            <a:pPr>
              <a:defRPr sz="1600">
                <a:latin typeface="+mn-lt"/>
                <a:ea typeface="+mn-ea"/>
                <a:cs typeface="+mn-cs"/>
                <a:sym typeface="ヒラギノ角ゴ Pro W3"/>
              </a:defRPr>
            </a:pPr>
            <a:r>
              <a:rPr>
                <a:solidFill>
                  <a:srgbClr val="000000"/>
                </a:solidFill>
              </a:rPr>
              <a:t>著者：</a:t>
            </a:r>
            <a:r>
              <a:rPr>
                <a:solidFill>
                  <a:srgbClr val="000000"/>
                </a:solidFill>
              </a:rPr>
              <a:t>藤吉弘亘, 藤井隆司, 鈴木裕利, </a:t>
            </a:r>
            <a:r>
              <a:rPr>
                <a:solidFill>
                  <a:srgbClr val="000000"/>
                </a:solidFill>
              </a:rPr>
              <a:t>石井成郎</a:t>
            </a:r>
            <a:endParaRPr>
              <a:solidFill>
                <a:srgbClr val="000000"/>
              </a:solidFill>
            </a:endParaRPr>
          </a:p>
          <a:p>
            <a:pPr>
              <a:defRPr sz="1600">
                <a:latin typeface="+mn-lt"/>
                <a:ea typeface="+mn-ea"/>
                <a:cs typeface="+mn-cs"/>
                <a:sym typeface="ヒラギノ角ゴ Pro W3"/>
              </a:defRPr>
            </a:pPr>
            <a:r>
              <a:rPr>
                <a:solidFill>
                  <a:srgbClr val="000000"/>
                </a:solidFill>
              </a:rPr>
              <a:t>E-mail：</a:t>
            </a:r>
            <a:r>
              <a:rPr u="sng">
                <a:hlinkClick r:id="rId3" invalidUrl="" action="" tgtFrame="" tooltip="" history="1" highlightClick="0" endSnd="0"/>
              </a:rPr>
              <a:t>support@robot-programming.jp</a:t>
            </a:r>
          </a:p>
        </p:txBody>
      </p:sp>
      <p:pic>
        <p:nvPicPr>
          <p:cNvPr id="89" name="イメージ" descr="イメージ"/>
          <p:cNvPicPr>
            <a:picLocks noChangeAspect="1"/>
          </p:cNvPicPr>
          <p:nvPr/>
        </p:nvPicPr>
        <p:blipFill>
          <a:blip r:embed="rId4">
            <a:extLst/>
          </a:blip>
          <a:srcRect l="28399" t="17808" r="41134" b="64253"/>
          <a:stretch>
            <a:fillRect/>
          </a:stretch>
        </p:blipFill>
        <p:spPr>
          <a:xfrm>
            <a:off x="8129091" y="402828"/>
            <a:ext cx="843663" cy="331162"/>
          </a:xfrm>
          <a:prstGeom prst="rect">
            <a:avLst/>
          </a:prstGeom>
          <a:ln w="12700"/>
        </p:spPr>
      </p:pic>
      <p:sp>
        <p:nvSpPr>
          <p:cNvPr id="90" name="線"/>
          <p:cNvSpPr/>
          <p:nvPr/>
        </p:nvSpPr>
        <p:spPr>
          <a:xfrm>
            <a:off x="-1" y="908298"/>
            <a:ext cx="9144002" cy="1"/>
          </a:xfrm>
          <a:prstGeom prst="line">
            <a:avLst/>
          </a:prstGeom>
          <a:ln w="38100">
            <a:solidFill>
              <a:srgbClr val="F30001"/>
            </a:solidFill>
          </a:ln>
        </p:spPr>
        <p:txBody>
          <a:bodyPr lIns="0" tIns="0" rIns="0" bIns="0"/>
          <a:lstStyle/>
          <a:p>
            <a:pPr/>
          </a:p>
        </p:txBody>
      </p:sp>
      <p:sp>
        <p:nvSpPr>
          <p:cNvPr id="91" name="線"/>
          <p:cNvSpPr/>
          <p:nvPr/>
        </p:nvSpPr>
        <p:spPr>
          <a:xfrm>
            <a:off x="-1" y="908298"/>
            <a:ext cx="9144002" cy="1"/>
          </a:xfrm>
          <a:prstGeom prst="line">
            <a:avLst/>
          </a:prstGeom>
          <a:ln w="38100">
            <a:solidFill>
              <a:srgbClr val="F30001"/>
            </a:solidFill>
          </a:ln>
        </p:spPr>
        <p:txBody>
          <a:bodyPr lIns="0" tIns="0" rIns="0" bIns="0"/>
          <a:lstStyle/>
          <a:p>
            <a:pPr/>
          </a:p>
        </p:txBody>
      </p:sp>
      <p:pic>
        <p:nvPicPr>
          <p:cNvPr id="92" name="イメージ" descr="イメージ"/>
          <p:cNvPicPr>
            <a:picLocks noChangeAspect="1"/>
          </p:cNvPicPr>
          <p:nvPr/>
        </p:nvPicPr>
        <p:blipFill>
          <a:blip r:embed="rId5">
            <a:extLst/>
          </a:blip>
          <a:srcRect l="0" t="0" r="0" b="17414"/>
          <a:stretch>
            <a:fillRect/>
          </a:stretch>
        </p:blipFill>
        <p:spPr>
          <a:xfrm flipH="1">
            <a:off x="6245550" y="4087066"/>
            <a:ext cx="1969860" cy="1875894"/>
          </a:xfrm>
          <a:prstGeom prst="rect">
            <a:avLst/>
          </a:prstGeom>
          <a:ln w="25400">
            <a:miter lim="400000"/>
          </a:ln>
          <a:effectLst>
            <a:reflection blurRad="0" stA="50000" stPos="0" endA="0" endPos="40000" dist="0" dir="5400000" fadeDir="5400000" sx="100000" sy="-100000" kx="0" ky="0" algn="bl" rotWithShape="0"/>
          </a:effectLst>
        </p:spPr>
      </p:pic>
      <p:sp>
        <p:nvSpPr>
          <p:cNvPr id="93" name="スライド番号"/>
          <p:cNvSpPr txBox="1"/>
          <p:nvPr>
            <p:ph type="sldNum" sz="quarter" idx="2"/>
          </p:nvPr>
        </p:nvSpPr>
        <p:spPr>
          <a:xfrm>
            <a:off x="8575786" y="6464300"/>
            <a:ext cx="377404" cy="254000"/>
          </a:xfrm>
          <a:prstGeom prst="rect">
            <a:avLst/>
          </a:prstGeom>
          <a:extLst>
            <a:ext uri="{C572A759-6A51-4108-AA02-DFA0A04FC94B}">
              <ma14:wrappingTextBoxFlag xmlns:ma14="http://schemas.microsoft.com/office/mac/drawingml/2011/main" val="1"/>
            </a:ext>
          </a:extLst>
        </p:spPr>
        <p:txBody>
          <a:bodyPr wrap="square"/>
          <a:lstStyle>
            <a:lvl1pPr>
              <a:defRPr sz="1200">
                <a:uFillTx/>
                <a:latin typeface="ヒラギノ角ゴ ProN W3"/>
                <a:ea typeface="ヒラギノ角ゴ ProN W3"/>
                <a:cs typeface="ヒラギノ角ゴ ProN W3"/>
                <a:sym typeface="ヒラギノ角ゴ ProN W3"/>
              </a:defRPr>
            </a:lvl1p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238" name="超音波センサ"/>
          <p:cNvSpPr txBox="1"/>
          <p:nvPr>
            <p:ph type="title"/>
          </p:nvPr>
        </p:nvSpPr>
        <p:spPr>
          <a:prstGeom prst="rect">
            <a:avLst/>
          </a:prstGeom>
        </p:spPr>
        <p:txBody>
          <a:bodyPr/>
          <a:lstStyle/>
          <a:p>
            <a:pPr/>
            <a:r>
              <a:t>超音波センサ</a:t>
            </a:r>
          </a:p>
        </p:txBody>
      </p:sp>
      <p:pic>
        <p:nvPicPr>
          <p:cNvPr id="239"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40" name="線"/>
          <p:cNvSpPr/>
          <p:nvPr/>
        </p:nvSpPr>
        <p:spPr>
          <a:xfrm>
            <a:off x="-1" y="908298"/>
            <a:ext cx="9144002" cy="1"/>
          </a:xfrm>
          <a:prstGeom prst="line">
            <a:avLst/>
          </a:prstGeom>
          <a:ln w="38100">
            <a:solidFill>
              <a:srgbClr val="F30001"/>
            </a:solidFill>
          </a:ln>
        </p:spPr>
        <p:txBody>
          <a:bodyPr lIns="0" tIns="0" rIns="0" bIns="0"/>
          <a:lstStyle/>
          <a:p>
            <a:pPr/>
          </a:p>
        </p:txBody>
      </p:sp>
      <p:sp>
        <p:nvSpPr>
          <p:cNvPr id="241" name="超音波センサの測定原理…"/>
          <p:cNvSpPr txBox="1"/>
          <p:nvPr/>
        </p:nvSpPr>
        <p:spPr>
          <a:xfrm>
            <a:off x="1131222" y="5378973"/>
            <a:ext cx="7315201" cy="1092201"/>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4D2F00"/>
              </a:buClr>
              <a:buFont typeface="Times New Roman"/>
              <a:defRPr sz="2200">
                <a:uFill>
                  <a:solidFill>
                    <a:srgbClr val="4D2F00"/>
                  </a:solidFill>
                </a:uFill>
                <a:latin typeface="+mj-lt"/>
                <a:ea typeface="+mj-ea"/>
                <a:cs typeface="+mj-cs"/>
                <a:sym typeface="ヒラギノ角ゴ Pro W6"/>
              </a:defRPr>
            </a:pPr>
            <a:r>
              <a:t>超音波センサの測定原理</a:t>
            </a:r>
          </a:p>
          <a:p>
            <a:pPr>
              <a:buClr>
                <a:srgbClr val="424242"/>
              </a:buClr>
              <a:buFont typeface="Times New Roman"/>
              <a:defRPr>
                <a:latin typeface="+mn-lt"/>
                <a:ea typeface="+mn-ea"/>
                <a:cs typeface="+mn-cs"/>
                <a:sym typeface="ヒラギノ角ゴ Pro W3"/>
              </a:defRPr>
            </a:pPr>
            <a:r>
              <a:rPr>
                <a:solidFill>
                  <a:srgbClr val="424242"/>
                </a:solidFill>
                <a:uFill>
                  <a:solidFill>
                    <a:srgbClr val="424242"/>
                  </a:solidFill>
                </a:uFill>
              </a:rPr>
              <a:t>超音波を発信し、対象物で反射した超音波を受信し、この音波の発信から受信までの時間を計測することで対象物までの距離を計測</a:t>
            </a:r>
          </a:p>
        </p:txBody>
      </p:sp>
      <p:sp>
        <p:nvSpPr>
          <p:cNvPr id="242" name="線"/>
          <p:cNvSpPr/>
          <p:nvPr/>
        </p:nvSpPr>
        <p:spPr>
          <a:xfrm>
            <a:off x="4114800" y="3505200"/>
            <a:ext cx="685800" cy="76200"/>
          </a:xfrm>
          <a:prstGeom prst="line">
            <a:avLst/>
          </a:prstGeom>
          <a:ln w="25400">
            <a:solidFill>
              <a:srgbClr val="434ED6"/>
            </a:solidFill>
            <a:tailEnd type="triangle"/>
          </a:ln>
        </p:spPr>
        <p:txBody>
          <a:bodyPr lIns="0" tIns="0" rIns="0" bIns="0"/>
          <a:lstStyle/>
          <a:p>
            <a:pPr marL="0" marR="0" defTabSz="457200">
              <a:defRPr sz="1200">
                <a:uFillTx/>
                <a:latin typeface="ヒラギノ角ゴ ProN W3"/>
                <a:ea typeface="ヒラギノ角ゴ ProN W3"/>
                <a:cs typeface="ヒラギノ角ゴ ProN W3"/>
                <a:sym typeface="ヒラギノ角ゴ ProN W3"/>
              </a:defRPr>
            </a:pPr>
          </a:p>
        </p:txBody>
      </p:sp>
      <p:sp>
        <p:nvSpPr>
          <p:cNvPr id="243" name="線"/>
          <p:cNvSpPr/>
          <p:nvPr/>
        </p:nvSpPr>
        <p:spPr>
          <a:xfrm flipH="1">
            <a:off x="3810000" y="3657600"/>
            <a:ext cx="914400" cy="1588"/>
          </a:xfrm>
          <a:prstGeom prst="line">
            <a:avLst/>
          </a:prstGeom>
          <a:ln w="25400">
            <a:solidFill>
              <a:srgbClr val="434ED6"/>
            </a:solidFill>
            <a:tailEnd type="triangle"/>
          </a:ln>
        </p:spPr>
        <p:txBody>
          <a:bodyPr lIns="0" tIns="0" rIns="0" bIns="0"/>
          <a:lstStyle/>
          <a:p>
            <a:pPr marL="0" marR="0" defTabSz="457200">
              <a:defRPr sz="1200">
                <a:uFillTx/>
                <a:latin typeface="ヒラギノ角ゴ ProN W3"/>
                <a:ea typeface="ヒラギノ角ゴ ProN W3"/>
                <a:cs typeface="ヒラギノ角ゴ ProN W3"/>
                <a:sym typeface="ヒラギノ角ゴ ProN W3"/>
              </a:defRPr>
            </a:pPr>
          </a:p>
        </p:txBody>
      </p:sp>
      <p:pic>
        <p:nvPicPr>
          <p:cNvPr id="244" name="US_Sensor03.JPG" descr="US_Sensor03.JPG"/>
          <p:cNvPicPr>
            <a:picLocks noChangeAspect="1"/>
          </p:cNvPicPr>
          <p:nvPr/>
        </p:nvPicPr>
        <p:blipFill>
          <a:blip r:embed="rId3">
            <a:extLst/>
          </a:blip>
          <a:srcRect l="12460" t="13708" r="15409" b="13708"/>
          <a:stretch>
            <a:fillRect/>
          </a:stretch>
        </p:blipFill>
        <p:spPr>
          <a:xfrm>
            <a:off x="1888926" y="1184275"/>
            <a:ext cx="5365987" cy="4049762"/>
          </a:xfrm>
          <a:prstGeom prst="rect">
            <a:avLst/>
          </a:prstGeom>
          <a:ln w="12700"/>
          <a:effectLst>
            <a:outerShdw sx="100000" sy="100000" kx="0" ky="0" algn="b" rotWithShape="0" blurRad="63500" dist="25400" dir="5400000">
              <a:srgbClr val="000000">
                <a:alpha val="50000"/>
              </a:srgbClr>
            </a:outerShdw>
          </a:effectLst>
        </p:spPr>
      </p:pic>
      <p:sp>
        <p:nvSpPr>
          <p:cNvPr id="245" name="角丸四角形"/>
          <p:cNvSpPr/>
          <p:nvPr/>
        </p:nvSpPr>
        <p:spPr>
          <a:xfrm>
            <a:off x="4631596" y="4445963"/>
            <a:ext cx="649104" cy="651372"/>
          </a:xfrm>
          <a:prstGeom prst="roundRect">
            <a:avLst>
              <a:gd name="adj" fmla="val 18641"/>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246" name="発信素子"/>
          <p:cNvSpPr txBox="1"/>
          <p:nvPr/>
        </p:nvSpPr>
        <p:spPr>
          <a:xfrm>
            <a:off x="5298490" y="4619248"/>
            <a:ext cx="1674706"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a:r>
              <a:t>発信素子</a:t>
            </a:r>
          </a:p>
        </p:txBody>
      </p:sp>
      <p:sp>
        <p:nvSpPr>
          <p:cNvPr id="247" name="角丸四角形"/>
          <p:cNvSpPr/>
          <p:nvPr/>
        </p:nvSpPr>
        <p:spPr>
          <a:xfrm>
            <a:off x="3538647" y="4445963"/>
            <a:ext cx="649104" cy="651372"/>
          </a:xfrm>
          <a:prstGeom prst="roundRect">
            <a:avLst>
              <a:gd name="adj" fmla="val 18641"/>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248" name="受信素子"/>
          <p:cNvSpPr txBox="1"/>
          <p:nvPr/>
        </p:nvSpPr>
        <p:spPr>
          <a:xfrm>
            <a:off x="2543644" y="4619248"/>
            <a:ext cx="1674706"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a:r>
              <a:t>受信素子</a:t>
            </a:r>
          </a:p>
        </p:txBody>
      </p:sp>
      <p:sp>
        <p:nvSpPr>
          <p:cNvPr id="249"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EV3の入力ポート4に超音波センサを接続"/>
          <p:cNvSpPr txBox="1"/>
          <p:nvPr>
            <p:ph type="body" idx="1"/>
          </p:nvPr>
        </p:nvSpPr>
        <p:spPr>
          <a:prstGeom prst="rect">
            <a:avLst/>
          </a:prstGeom>
        </p:spPr>
        <p:txBody>
          <a:bodyPr/>
          <a:lstStyle/>
          <a:p>
            <a:pPr/>
            <a:r>
              <a:t>EV3の入力ポート4に超音波センサを接続</a:t>
            </a:r>
          </a:p>
        </p:txBody>
      </p:sp>
      <p:sp>
        <p:nvSpPr>
          <p:cNvPr id="252" name="超音波センサの接続"/>
          <p:cNvSpPr txBox="1"/>
          <p:nvPr>
            <p:ph type="title"/>
          </p:nvPr>
        </p:nvSpPr>
        <p:spPr>
          <a:prstGeom prst="rect">
            <a:avLst/>
          </a:prstGeom>
        </p:spPr>
        <p:txBody>
          <a:bodyPr/>
          <a:lstStyle/>
          <a:p>
            <a:pPr/>
            <a:r>
              <a:t>超音波センサの接続</a:t>
            </a:r>
          </a:p>
        </p:txBody>
      </p:sp>
      <p:sp>
        <p:nvSpPr>
          <p:cNvPr id="253"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254"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55" name="線"/>
          <p:cNvSpPr/>
          <p:nvPr/>
        </p:nvSpPr>
        <p:spPr>
          <a:xfrm>
            <a:off x="-1" y="908298"/>
            <a:ext cx="9144002" cy="1"/>
          </a:xfrm>
          <a:prstGeom prst="line">
            <a:avLst/>
          </a:prstGeom>
          <a:ln w="38100">
            <a:solidFill>
              <a:srgbClr val="F30001"/>
            </a:solidFill>
          </a:ln>
        </p:spPr>
        <p:txBody>
          <a:bodyPr lIns="0" tIns="0" rIns="0" bIns="0"/>
          <a:lstStyle/>
          <a:p>
            <a:pPr/>
          </a:p>
        </p:txBody>
      </p:sp>
      <p:grpSp>
        <p:nvGrpSpPr>
          <p:cNvPr id="258" name="グループ"/>
          <p:cNvGrpSpPr/>
          <p:nvPr/>
        </p:nvGrpSpPr>
        <p:grpSpPr>
          <a:xfrm>
            <a:off x="2132882" y="1952425"/>
            <a:ext cx="4179153" cy="3467500"/>
            <a:chOff x="0" y="0"/>
            <a:chExt cx="4179151" cy="3467498"/>
          </a:xfrm>
        </p:grpSpPr>
        <p:pic>
          <p:nvPicPr>
            <p:cNvPr id="256" name="Untitled1.png" descr="Untitled1.png"/>
            <p:cNvPicPr>
              <a:picLocks noChangeAspect="1"/>
            </p:cNvPicPr>
            <p:nvPr/>
          </p:nvPicPr>
          <p:blipFill>
            <a:blip r:embed="rId3">
              <a:extLst/>
            </a:blip>
            <a:srcRect l="12279" t="15958" r="28968" b="26663"/>
            <a:stretch>
              <a:fillRect/>
            </a:stretch>
          </p:blipFill>
          <p:spPr>
            <a:xfrm>
              <a:off x="0" y="0"/>
              <a:ext cx="4179152" cy="2924334"/>
            </a:xfrm>
            <a:prstGeom prst="rect">
              <a:avLst/>
            </a:prstGeom>
            <a:ln w="12700" cap="flat">
              <a:noFill/>
              <a:round/>
            </a:ln>
            <a:effectLst/>
          </p:spPr>
        </p:pic>
        <p:sp>
          <p:nvSpPr>
            <p:cNvPr id="257" name="線"/>
            <p:cNvSpPr/>
            <p:nvPr/>
          </p:nvSpPr>
          <p:spPr>
            <a:xfrm>
              <a:off x="915467" y="1709898"/>
              <a:ext cx="2563305" cy="1757601"/>
            </a:xfrm>
            <a:custGeom>
              <a:avLst/>
              <a:gdLst/>
              <a:ahLst/>
              <a:cxnLst>
                <a:cxn ang="0">
                  <a:pos x="wd2" y="hd2"/>
                </a:cxn>
                <a:cxn ang="5400000">
                  <a:pos x="wd2" y="hd2"/>
                </a:cxn>
                <a:cxn ang="10800000">
                  <a:pos x="wd2" y="hd2"/>
                </a:cxn>
                <a:cxn ang="16200000">
                  <a:pos x="wd2" y="hd2"/>
                </a:cxn>
              </a:cxnLst>
              <a:rect l="0" t="0" r="r" b="b"/>
              <a:pathLst>
                <a:path w="21600" h="21239" fill="norm" stroke="1" extrusionOk="0">
                  <a:moveTo>
                    <a:pt x="0" y="0"/>
                  </a:moveTo>
                  <a:lnTo>
                    <a:pt x="2" y="15926"/>
                  </a:lnTo>
                  <a:cubicBezTo>
                    <a:pt x="275" y="17303"/>
                    <a:pt x="1035" y="18545"/>
                    <a:pt x="2150" y="19441"/>
                  </a:cubicBezTo>
                  <a:cubicBezTo>
                    <a:pt x="4833" y="21600"/>
                    <a:pt x="8590" y="21238"/>
                    <a:pt x="12100" y="21182"/>
                  </a:cubicBezTo>
                  <a:cubicBezTo>
                    <a:pt x="14968" y="21137"/>
                    <a:pt x="17981" y="21174"/>
                    <a:pt x="19983" y="19386"/>
                  </a:cubicBezTo>
                  <a:cubicBezTo>
                    <a:pt x="20990" y="18487"/>
                    <a:pt x="21559" y="17246"/>
                    <a:pt x="21574" y="15976"/>
                  </a:cubicBezTo>
                  <a:lnTo>
                    <a:pt x="21600" y="10413"/>
                  </a:lnTo>
                </a:path>
              </a:pathLst>
            </a:custGeom>
            <a:noFill/>
            <a:ln w="127000" cap="flat">
              <a:solidFill>
                <a:srgbClr val="424242"/>
              </a:solidFill>
              <a:prstDash val="solid"/>
              <a:round/>
            </a:ln>
            <a:effectLst/>
          </p:spPr>
          <p:txBody>
            <a:bodyPr wrap="square" lIns="0" tIns="0" rIns="0" bIns="0" numCol="1" anchor="t">
              <a:noAutofit/>
            </a:bodyPr>
            <a:lstStyle/>
            <a:p>
              <a:pPr>
                <a:defRPr sz="2200"/>
              </a:pPr>
            </a:p>
          </p:txBody>
        </p:sp>
      </p:grpSp>
      <p:sp>
        <p:nvSpPr>
          <p:cNvPr id="259" name="コールアウト"/>
          <p:cNvSpPr/>
          <p:nvPr/>
        </p:nvSpPr>
        <p:spPr>
          <a:xfrm>
            <a:off x="5809519" y="4646497"/>
            <a:ext cx="2169320" cy="7346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47" y="21600"/>
                </a:moveTo>
                <a:cubicBezTo>
                  <a:pt x="2808" y="21600"/>
                  <a:pt x="2371" y="20310"/>
                  <a:pt x="2371" y="18718"/>
                </a:cubicBezTo>
                <a:lnTo>
                  <a:pt x="2371" y="11728"/>
                </a:lnTo>
                <a:lnTo>
                  <a:pt x="0" y="0"/>
                </a:lnTo>
                <a:lnTo>
                  <a:pt x="4228" y="6348"/>
                </a:lnTo>
                <a:lnTo>
                  <a:pt x="20624" y="6348"/>
                </a:lnTo>
                <a:cubicBezTo>
                  <a:pt x="21163" y="6348"/>
                  <a:pt x="21600" y="7638"/>
                  <a:pt x="21600" y="9230"/>
                </a:cubicBezTo>
                <a:lnTo>
                  <a:pt x="21600" y="18718"/>
                </a:lnTo>
                <a:cubicBezTo>
                  <a:pt x="21600" y="20310"/>
                  <a:pt x="21163" y="21600"/>
                  <a:pt x="20624" y="21600"/>
                </a:cubicBezTo>
                <a:lnTo>
                  <a:pt x="3347" y="21600"/>
                </a:lnTo>
                <a:close/>
              </a:path>
            </a:pathLst>
          </a:custGeom>
          <a:solidFill>
            <a:srgbClr val="FFFFFF"/>
          </a:solidFill>
          <a:ln w="25400">
            <a:solidFill>
              <a:srgbClr val="D6D6D6"/>
            </a:solidFill>
          </a:ln>
        </p:spPr>
        <p:txBody>
          <a:bodyPr lIns="50800" tIns="50800" rIns="50800" bIns="50800" anchor="ctr"/>
          <a:lstStyle/>
          <a:p>
            <a:pPr/>
          </a:p>
        </p:txBody>
      </p:sp>
      <p:sp>
        <p:nvSpPr>
          <p:cNvPr id="260" name="入力ポート4"/>
          <p:cNvSpPr txBox="1"/>
          <p:nvPr/>
        </p:nvSpPr>
        <p:spPr>
          <a:xfrm>
            <a:off x="6364068" y="4971457"/>
            <a:ext cx="1299160"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a:r>
              <a:t>入力ポート4</a:t>
            </a:r>
          </a:p>
        </p:txBody>
      </p:sp>
      <p:sp>
        <p:nvSpPr>
          <p:cNvPr id="261"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常にロボットを前進 →無限ループの利用…"/>
          <p:cNvSpPr txBox="1"/>
          <p:nvPr>
            <p:ph type="body" sz="half" idx="1"/>
          </p:nvPr>
        </p:nvSpPr>
        <p:spPr>
          <a:xfrm>
            <a:off x="317500" y="1184275"/>
            <a:ext cx="8509000" cy="2205374"/>
          </a:xfrm>
          <a:prstGeom prst="rect">
            <a:avLst/>
          </a:prstGeom>
        </p:spPr>
        <p:txBody>
          <a:bodyPr/>
          <a:lstStyle/>
          <a:p>
            <a:pPr>
              <a:buAutoNum type="arabicPeriod" startAt="1"/>
            </a:pPr>
            <a:r>
              <a:t>常にロボットを前進　→無限ループの利用</a:t>
            </a:r>
          </a:p>
          <a:p>
            <a:pPr>
              <a:buAutoNum type="arabicPeriod" startAt="1"/>
            </a:pPr>
            <a:r>
              <a:t>障害物までの距離を計測</a:t>
            </a:r>
          </a:p>
          <a:p>
            <a:pPr marL="0" indent="0">
              <a:buSzTx/>
              <a:buNone/>
            </a:pPr>
            <a:r>
              <a:t>　 　30cm以下(障害物あり)：右</a:t>
            </a:r>
            <a:r>
              <a:t>旋回</a:t>
            </a:r>
            <a:r>
              <a:t>．その後1. に戻る</a:t>
            </a:r>
          </a:p>
          <a:p>
            <a:pPr marL="0" indent="0">
              <a:buSzTx/>
              <a:buNone/>
            </a:pPr>
            <a:r>
              <a:t>　 　30cm以上(障害物なし)：1.に戻る</a:t>
            </a:r>
          </a:p>
        </p:txBody>
      </p:sp>
      <p:sp>
        <p:nvSpPr>
          <p:cNvPr id="264"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265" name="超音波センサによる障害物回避"/>
          <p:cNvSpPr txBox="1"/>
          <p:nvPr>
            <p:ph type="title"/>
          </p:nvPr>
        </p:nvSpPr>
        <p:spPr>
          <a:prstGeom prst="rect">
            <a:avLst/>
          </a:prstGeom>
        </p:spPr>
        <p:txBody>
          <a:bodyPr/>
          <a:lstStyle/>
          <a:p>
            <a:pPr/>
            <a:r>
              <a:t>超音波センサによる障害物回避</a:t>
            </a:r>
          </a:p>
        </p:txBody>
      </p:sp>
      <p:pic>
        <p:nvPicPr>
          <p:cNvPr id="266"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67" name="線"/>
          <p:cNvSpPr/>
          <p:nvPr/>
        </p:nvSpPr>
        <p:spPr>
          <a:xfrm>
            <a:off x="-1" y="908298"/>
            <a:ext cx="9144002" cy="1"/>
          </a:xfrm>
          <a:prstGeom prst="line">
            <a:avLst/>
          </a:prstGeom>
          <a:ln w="38100">
            <a:solidFill>
              <a:srgbClr val="F30001"/>
            </a:solidFill>
          </a:ln>
        </p:spPr>
        <p:txBody>
          <a:bodyPr lIns="0" tIns="0" rIns="0" bIns="0"/>
          <a:lstStyle/>
          <a:p>
            <a:pPr/>
          </a:p>
        </p:txBody>
      </p:sp>
      <p:sp>
        <p:nvSpPr>
          <p:cNvPr id="268" name="→後退する動作を必要としない"/>
          <p:cNvSpPr txBox="1"/>
          <p:nvPr/>
        </p:nvSpPr>
        <p:spPr>
          <a:xfrm>
            <a:off x="1549400" y="6032500"/>
            <a:ext cx="5981700" cy="6223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ctr">
              <a:defRPr sz="2000">
                <a:solidFill>
                  <a:srgbClr val="FF2600"/>
                </a:solidFill>
                <a:uFill>
                  <a:solidFill>
                    <a:srgbClr val="FF2600"/>
                  </a:solidFill>
                </a:uFill>
                <a:latin typeface="+mj-lt"/>
                <a:ea typeface="+mj-ea"/>
                <a:cs typeface="+mj-cs"/>
                <a:sym typeface="ヒラギノ角ゴ Pro W6"/>
              </a:defRPr>
            </a:lvl1pPr>
          </a:lstStyle>
          <a:p>
            <a:pPr/>
            <a:r>
              <a:t>→後退する動作を必要としない</a:t>
            </a:r>
          </a:p>
        </p:txBody>
      </p:sp>
      <p:sp>
        <p:nvSpPr>
          <p:cNvPr id="269" name="}"/>
          <p:cNvSpPr txBox="1"/>
          <p:nvPr/>
        </p:nvSpPr>
        <p:spPr>
          <a:xfrm flipH="1">
            <a:off x="620533" y="2027554"/>
            <a:ext cx="459436" cy="11437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atin typeface="Helvetica Neue UltraLight"/>
                <a:ea typeface="Helvetica Neue UltraLight"/>
                <a:cs typeface="Helvetica Neue UltraLight"/>
                <a:sym typeface="Helvetica Neue UltraLight"/>
              </a:defRPr>
            </a:lvl1pPr>
          </a:lstStyle>
          <a:p>
            <a:pPr/>
            <a:r>
              <a:t>}</a:t>
            </a:r>
          </a:p>
        </p:txBody>
      </p:sp>
      <p:sp>
        <p:nvSpPr>
          <p:cNvPr id="270" name="3."/>
          <p:cNvSpPr txBox="1"/>
          <p:nvPr/>
        </p:nvSpPr>
        <p:spPr>
          <a:xfrm>
            <a:off x="340194" y="2408913"/>
            <a:ext cx="40556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atin typeface="ヒラギノ角ゴ ProN W3"/>
                <a:ea typeface="ヒラギノ角ゴ ProN W3"/>
                <a:cs typeface="ヒラギノ角ゴ ProN W3"/>
                <a:sym typeface="ヒラギノ角ゴ ProN W3"/>
              </a:defRPr>
            </a:lvl1pPr>
          </a:lstStyle>
          <a:p>
            <a:pPr/>
            <a:r>
              <a:t>3.</a:t>
            </a:r>
          </a:p>
        </p:txBody>
      </p:sp>
      <p:sp>
        <p:nvSpPr>
          <p:cNvPr id="271" name="線"/>
          <p:cNvSpPr/>
          <p:nvPr/>
        </p:nvSpPr>
        <p:spPr>
          <a:xfrm flipH="1">
            <a:off x="4041329" y="5433203"/>
            <a:ext cx="2041552" cy="1"/>
          </a:xfrm>
          <a:prstGeom prst="line">
            <a:avLst/>
          </a:prstGeom>
          <a:ln w="25400">
            <a:solidFill>
              <a:srgbClr val="000000"/>
            </a:solidFill>
            <a:miter lim="400000"/>
            <a:tailEnd type="triangle"/>
          </a:ln>
        </p:spPr>
        <p:txBody>
          <a:bodyPr lIns="0" tIns="0" rIns="0" bIns="0"/>
          <a:lstStyle/>
          <a:p>
            <a:pPr/>
          </a:p>
        </p:txBody>
      </p:sp>
      <p:pic>
        <p:nvPicPr>
          <p:cNvPr id="272" name="イメージ" descr="イメージ"/>
          <p:cNvPicPr>
            <a:picLocks noChangeAspect="1"/>
          </p:cNvPicPr>
          <p:nvPr/>
        </p:nvPicPr>
        <p:blipFill>
          <a:blip r:embed="rId3">
            <a:extLst/>
          </a:blip>
          <a:stretch>
            <a:fillRect/>
          </a:stretch>
        </p:blipFill>
        <p:spPr>
          <a:xfrm rot="16200000">
            <a:off x="6096058" y="4308212"/>
            <a:ext cx="1253692" cy="2249983"/>
          </a:xfrm>
          <a:prstGeom prst="rect">
            <a:avLst/>
          </a:prstGeom>
          <a:ln w="12700"/>
        </p:spPr>
      </p:pic>
      <p:sp>
        <p:nvSpPr>
          <p:cNvPr id="273" name="障害物"/>
          <p:cNvSpPr/>
          <p:nvPr/>
        </p:nvSpPr>
        <p:spPr>
          <a:xfrm>
            <a:off x="1877391" y="4891910"/>
            <a:ext cx="1082587" cy="1082587"/>
          </a:xfrm>
          <a:prstGeom prst="ellipse">
            <a:avLst/>
          </a:prstGeom>
          <a:solidFill>
            <a:srgbClr val="DCDEE0"/>
          </a:solidFill>
          <a:ln w="12700">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algn="ctr">
              <a:defRPr>
                <a:latin typeface="ヒラギノ角ゴ ProN W6"/>
                <a:ea typeface="ヒラギノ角ゴ ProN W6"/>
                <a:cs typeface="ヒラギノ角ゴ ProN W6"/>
                <a:sym typeface="ヒラギノ角ゴ ProN W6"/>
              </a:defRPr>
            </a:lvl1pPr>
          </a:lstStyle>
          <a:p>
            <a:pPr/>
            <a:r>
              <a:t>障害物</a:t>
            </a:r>
          </a:p>
        </p:txBody>
      </p:sp>
      <p:sp>
        <p:nvSpPr>
          <p:cNvPr id="274" name="線"/>
          <p:cNvSpPr/>
          <p:nvPr/>
        </p:nvSpPr>
        <p:spPr>
          <a:xfrm>
            <a:off x="3415103" y="4867255"/>
            <a:ext cx="569686" cy="569686"/>
          </a:xfrm>
          <a:prstGeom prst="line">
            <a:avLst/>
          </a:prstGeom>
          <a:ln w="25400">
            <a:solidFill>
              <a:srgbClr val="000000"/>
            </a:solidFill>
            <a:miter lim="400000"/>
            <a:headEnd type="triangle"/>
            <a:tailEnd type="oval"/>
          </a:ln>
        </p:spPr>
        <p:txBody>
          <a:bodyPr lIns="0" tIns="0" rIns="0" bIns="0"/>
          <a:lstStyle/>
          <a:p>
            <a:pPr/>
          </a:p>
        </p:txBody>
      </p:sp>
      <p:pic>
        <p:nvPicPr>
          <p:cNvPr id="275" name="イメージ" descr="イメージ"/>
          <p:cNvPicPr>
            <a:picLocks noChangeAspect="1"/>
          </p:cNvPicPr>
          <p:nvPr/>
        </p:nvPicPr>
        <p:blipFill>
          <a:blip r:embed="rId3">
            <a:extLst/>
          </a:blip>
          <a:stretch>
            <a:fillRect/>
          </a:stretch>
        </p:blipFill>
        <p:spPr>
          <a:xfrm rot="18900000">
            <a:off x="1984194" y="2939313"/>
            <a:ext cx="1253692" cy="2249983"/>
          </a:xfrm>
          <a:prstGeom prst="rect">
            <a:avLst/>
          </a:prstGeom>
          <a:ln w="12700"/>
        </p:spPr>
      </p:pic>
      <p:sp>
        <p:nvSpPr>
          <p:cNvPr id="276" name="旋回"/>
          <p:cNvSpPr txBox="1"/>
          <p:nvPr/>
        </p:nvSpPr>
        <p:spPr>
          <a:xfrm>
            <a:off x="3977010" y="5046960"/>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旋回</a:t>
            </a:r>
          </a:p>
        </p:txBody>
      </p:sp>
      <p:sp>
        <p:nvSpPr>
          <p:cNvPr id="277"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wipe(left)" transition="in">
                                      <p:cBhvr>
                                        <p:cTn id="7"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超音波センサの値により条件分岐して障害物回避"/>
          <p:cNvSpPr txBox="1"/>
          <p:nvPr>
            <p:ph type="body" idx="1"/>
          </p:nvPr>
        </p:nvSpPr>
        <p:spPr>
          <a:prstGeom prst="rect">
            <a:avLst/>
          </a:prstGeom>
        </p:spPr>
        <p:txBody>
          <a:bodyPr/>
          <a:lstStyle>
            <a:lvl1pPr marL="227676" marR="0" indent="-187036" defTabSz="457200">
              <a:spcBef>
                <a:spcPts val="0"/>
              </a:spcBef>
              <a:defRPr sz="2000">
                <a:uFillTx/>
                <a:latin typeface="ヒラギノ角ゴ ProN W3"/>
                <a:ea typeface="ヒラギノ角ゴ ProN W3"/>
                <a:cs typeface="ヒラギノ角ゴ ProN W3"/>
                <a:sym typeface="ヒラギノ角ゴ ProN W3"/>
              </a:defRPr>
            </a:lvl1pPr>
          </a:lstStyle>
          <a:p>
            <a:pPr/>
            <a:r>
              <a:t>超音波センサの値により条件分岐して障害物回避</a:t>
            </a:r>
          </a:p>
        </p:txBody>
      </p:sp>
      <p:sp>
        <p:nvSpPr>
          <p:cNvPr id="280"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281" name="超音波センサによる障害物回避のPAD (p.78)"/>
          <p:cNvSpPr txBox="1"/>
          <p:nvPr>
            <p:ph type="title"/>
          </p:nvPr>
        </p:nvSpPr>
        <p:spPr>
          <a:prstGeom prst="rect">
            <a:avLst/>
          </a:prstGeom>
        </p:spPr>
        <p:txBody>
          <a:bodyPr/>
          <a:lstStyle/>
          <a:p>
            <a:pPr/>
            <a:r>
              <a:t>超音波センサによる障害物回避のPAD </a:t>
            </a:r>
            <a:r>
              <a:rPr sz="2000"/>
              <a:t>(p.78)</a:t>
            </a:r>
          </a:p>
        </p:txBody>
      </p:sp>
      <p:pic>
        <p:nvPicPr>
          <p:cNvPr id="282"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83" name="線"/>
          <p:cNvSpPr/>
          <p:nvPr/>
        </p:nvSpPr>
        <p:spPr>
          <a:xfrm>
            <a:off x="-1" y="908298"/>
            <a:ext cx="9144002" cy="1"/>
          </a:xfrm>
          <a:prstGeom prst="line">
            <a:avLst/>
          </a:prstGeom>
          <a:ln w="38100">
            <a:solidFill>
              <a:srgbClr val="F30001"/>
            </a:solidFill>
          </a:ln>
        </p:spPr>
        <p:txBody>
          <a:bodyPr lIns="0" tIns="0" rIns="0" bIns="0"/>
          <a:lstStyle/>
          <a:p>
            <a:pPr/>
          </a:p>
        </p:txBody>
      </p:sp>
      <p:sp>
        <p:nvSpPr>
          <p:cNvPr id="284" name="四角形"/>
          <p:cNvSpPr/>
          <p:nvPr/>
        </p:nvSpPr>
        <p:spPr>
          <a:xfrm>
            <a:off x="4410049" y="2799590"/>
            <a:ext cx="1876223" cy="457201"/>
          </a:xfrm>
          <a:prstGeom prst="rect">
            <a:avLst/>
          </a:prstGeom>
          <a:ln w="17780">
            <a:solidFill>
              <a:srgbClr val="000000"/>
            </a:solidFill>
            <a:miter lim="400000"/>
          </a:ln>
        </p:spPr>
        <p:txBody>
          <a:bodyPr lIns="50800" tIns="50800" rIns="50800" bIns="50800" anchor="ctr"/>
          <a:lstStyle/>
          <a:p>
            <a:pPr/>
          </a:p>
        </p:txBody>
      </p:sp>
      <p:sp>
        <p:nvSpPr>
          <p:cNvPr id="285" name="障害物との距離が…"/>
          <p:cNvSpPr txBox="1"/>
          <p:nvPr/>
        </p:nvSpPr>
        <p:spPr>
          <a:xfrm>
            <a:off x="4447419" y="3761615"/>
            <a:ext cx="1530719" cy="5270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buClr>
                <a:srgbClr val="000000"/>
              </a:buClr>
              <a:buFont typeface="Times New Roman"/>
              <a:defRPr sz="1300">
                <a:latin typeface="ヒラギノ角ゴ ProN W3"/>
                <a:ea typeface="ヒラギノ角ゴ ProN W3"/>
                <a:cs typeface="ヒラギノ角ゴ ProN W3"/>
                <a:sym typeface="ヒラギノ角ゴ ProN W3"/>
              </a:defRPr>
            </a:pPr>
            <a:r>
              <a:t>障害物との距離が</a:t>
            </a:r>
          </a:p>
          <a:p>
            <a:pPr>
              <a:buClr>
                <a:srgbClr val="000000"/>
              </a:buClr>
              <a:buFont typeface="Times New Roman"/>
              <a:defRPr sz="1300">
                <a:latin typeface="ヒラギノ角ゴ ProN W3"/>
                <a:ea typeface="ヒラギノ角ゴ ProN W3"/>
                <a:cs typeface="ヒラギノ角ゴ ProN W3"/>
                <a:sym typeface="ヒラギノ角ゴ ProN W3"/>
              </a:defRPr>
            </a:pPr>
            <a:r>
              <a:t>30cmより小さい</a:t>
            </a:r>
          </a:p>
        </p:txBody>
      </p:sp>
      <p:sp>
        <p:nvSpPr>
          <p:cNvPr id="286" name="線"/>
          <p:cNvSpPr/>
          <p:nvPr/>
        </p:nvSpPr>
        <p:spPr>
          <a:xfrm>
            <a:off x="4402290" y="2790700"/>
            <a:ext cx="1" cy="1383032"/>
          </a:xfrm>
          <a:prstGeom prst="line">
            <a:avLst/>
          </a:prstGeom>
          <a:ln w="17780">
            <a:solidFill>
              <a:srgbClr val="000000"/>
            </a:solidFill>
            <a:miter lim="400000"/>
          </a:ln>
        </p:spPr>
        <p:txBody>
          <a:bodyPr lIns="0" tIns="0" rIns="0" bIns="0"/>
          <a:lstStyle/>
          <a:p>
            <a:pPr marL="0" marR="0" defTabSz="457200">
              <a:defRPr sz="1200">
                <a:uFillTx/>
                <a:latin typeface="ヒラギノ角ゴ ProN W3"/>
                <a:ea typeface="ヒラギノ角ゴ ProN W3"/>
                <a:cs typeface="ヒラギノ角ゴ ProN W3"/>
                <a:sym typeface="ヒラギノ角ゴ ProN W3"/>
              </a:defRPr>
            </a:pPr>
          </a:p>
        </p:txBody>
      </p:sp>
      <p:sp>
        <p:nvSpPr>
          <p:cNvPr id="287" name="前進"/>
          <p:cNvSpPr txBox="1"/>
          <p:nvPr/>
        </p:nvSpPr>
        <p:spPr>
          <a:xfrm>
            <a:off x="5069179" y="2906191"/>
            <a:ext cx="51054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前進</a:t>
            </a:r>
          </a:p>
        </p:txBody>
      </p:sp>
      <p:sp>
        <p:nvSpPr>
          <p:cNvPr id="288" name="線"/>
          <p:cNvSpPr/>
          <p:nvPr/>
        </p:nvSpPr>
        <p:spPr>
          <a:xfrm flipH="1">
            <a:off x="3956194" y="3026854"/>
            <a:ext cx="442904" cy="1"/>
          </a:xfrm>
          <a:prstGeom prst="line">
            <a:avLst/>
          </a:prstGeom>
          <a:ln w="17780">
            <a:solidFill>
              <a:srgbClr val="000000"/>
            </a:solidFill>
          </a:ln>
        </p:spPr>
        <p:txBody>
          <a:bodyPr lIns="0" tIns="0" rIns="0" bIns="0"/>
          <a:lstStyle/>
          <a:p>
            <a:pPr/>
          </a:p>
        </p:txBody>
      </p:sp>
      <p:grpSp>
        <p:nvGrpSpPr>
          <p:cNvPr id="291" name="グループ"/>
          <p:cNvGrpSpPr/>
          <p:nvPr/>
        </p:nvGrpSpPr>
        <p:grpSpPr>
          <a:xfrm>
            <a:off x="5842851" y="2865480"/>
            <a:ext cx="325190" cy="360822"/>
            <a:chOff x="0" y="0"/>
            <a:chExt cx="325188" cy="360821"/>
          </a:xfrm>
        </p:grpSpPr>
        <p:sp>
          <p:nvSpPr>
            <p:cNvPr id="289"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290"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sp>
        <p:nvSpPr>
          <p:cNvPr id="292" name="四角形"/>
          <p:cNvSpPr/>
          <p:nvPr/>
        </p:nvSpPr>
        <p:spPr>
          <a:xfrm>
            <a:off x="518762" y="2795701"/>
            <a:ext cx="1382941" cy="457201"/>
          </a:xfrm>
          <a:prstGeom prst="rect">
            <a:avLst/>
          </a:prstGeom>
          <a:ln w="17780">
            <a:solidFill>
              <a:srgbClr val="000000"/>
            </a:solidFill>
            <a:miter lim="400000"/>
          </a:ln>
        </p:spPr>
        <p:txBody>
          <a:bodyPr lIns="50800" tIns="50800" rIns="50800" bIns="50800" anchor="ctr"/>
          <a:lstStyle/>
          <a:p>
            <a:pPr/>
          </a:p>
        </p:txBody>
      </p:sp>
      <p:sp>
        <p:nvSpPr>
          <p:cNvPr id="293" name="超音波センサによる障害物回避"/>
          <p:cNvSpPr txBox="1"/>
          <p:nvPr/>
        </p:nvSpPr>
        <p:spPr>
          <a:xfrm>
            <a:off x="547290" y="2783001"/>
            <a:ext cx="1300483" cy="474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buClr>
                <a:srgbClr val="000000"/>
              </a:buClr>
              <a:buFont typeface="Times New Roman"/>
              <a:defRPr sz="1200">
                <a:latin typeface="ヒラギノ角ゴ ProN W3"/>
                <a:ea typeface="ヒラギノ角ゴ ProN W3"/>
                <a:cs typeface="ヒラギノ角ゴ ProN W3"/>
                <a:sym typeface="ヒラギノ角ゴ ProN W3"/>
              </a:defRPr>
            </a:lvl1pPr>
          </a:lstStyle>
          <a:p>
            <a:pPr/>
            <a:r>
              <a:t>超音波センサによる障害物回避</a:t>
            </a:r>
          </a:p>
        </p:txBody>
      </p:sp>
      <p:sp>
        <p:nvSpPr>
          <p:cNvPr id="294" name="四角形"/>
          <p:cNvSpPr/>
          <p:nvPr/>
        </p:nvSpPr>
        <p:spPr>
          <a:xfrm>
            <a:off x="1901112" y="2986201"/>
            <a:ext cx="457201" cy="76201"/>
          </a:xfrm>
          <a:prstGeom prst="rect">
            <a:avLst/>
          </a:prstGeom>
          <a:ln w="17780">
            <a:solidFill>
              <a:srgbClr val="000000"/>
            </a:solidFill>
            <a:miter lim="400000"/>
          </a:ln>
        </p:spPr>
        <p:txBody>
          <a:bodyPr lIns="50800" tIns="50800" rIns="50800" bIns="50800" anchor="ctr"/>
          <a:lstStyle/>
          <a:p>
            <a:pPr/>
          </a:p>
        </p:txBody>
      </p:sp>
      <p:sp>
        <p:nvSpPr>
          <p:cNvPr id="295" name="四角形"/>
          <p:cNvSpPr/>
          <p:nvPr/>
        </p:nvSpPr>
        <p:spPr>
          <a:xfrm>
            <a:off x="2356706" y="2795701"/>
            <a:ext cx="1609733" cy="457201"/>
          </a:xfrm>
          <a:prstGeom prst="rect">
            <a:avLst/>
          </a:prstGeom>
          <a:ln w="17780">
            <a:solidFill>
              <a:srgbClr val="000000"/>
            </a:solidFill>
            <a:miter lim="400000"/>
          </a:ln>
        </p:spPr>
        <p:txBody>
          <a:bodyPr lIns="50800" tIns="50800" rIns="50800" bIns="50800" anchor="ctr"/>
          <a:lstStyle/>
          <a:p>
            <a:pPr/>
          </a:p>
        </p:txBody>
      </p:sp>
      <p:grpSp>
        <p:nvGrpSpPr>
          <p:cNvPr id="298" name="グループ"/>
          <p:cNvGrpSpPr/>
          <p:nvPr/>
        </p:nvGrpSpPr>
        <p:grpSpPr>
          <a:xfrm>
            <a:off x="3577584" y="2840154"/>
            <a:ext cx="325189" cy="360822"/>
            <a:chOff x="0" y="0"/>
            <a:chExt cx="325188" cy="360821"/>
          </a:xfrm>
        </p:grpSpPr>
        <p:sp>
          <p:nvSpPr>
            <p:cNvPr id="296"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297"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grpSp>
        <p:nvGrpSpPr>
          <p:cNvPr id="301" name="グループ"/>
          <p:cNvGrpSpPr/>
          <p:nvPr/>
        </p:nvGrpSpPr>
        <p:grpSpPr>
          <a:xfrm>
            <a:off x="8181818" y="3485169"/>
            <a:ext cx="325189" cy="360823"/>
            <a:chOff x="0" y="0"/>
            <a:chExt cx="325188" cy="360821"/>
          </a:xfrm>
        </p:grpSpPr>
        <p:sp>
          <p:nvSpPr>
            <p:cNvPr id="299"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00"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sp>
        <p:nvSpPr>
          <p:cNvPr id="302" name="無限ループ"/>
          <p:cNvSpPr txBox="1"/>
          <p:nvPr/>
        </p:nvSpPr>
        <p:spPr>
          <a:xfrm>
            <a:off x="2422430" y="2865564"/>
            <a:ext cx="1300484"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無限ループ</a:t>
            </a:r>
          </a:p>
        </p:txBody>
      </p:sp>
      <p:sp>
        <p:nvSpPr>
          <p:cNvPr id="303" name="線"/>
          <p:cNvSpPr/>
          <p:nvPr/>
        </p:nvSpPr>
        <p:spPr>
          <a:xfrm flipV="1">
            <a:off x="2504838" y="2790700"/>
            <a:ext cx="1" cy="467202"/>
          </a:xfrm>
          <a:prstGeom prst="line">
            <a:avLst/>
          </a:prstGeom>
          <a:ln w="17780">
            <a:solidFill>
              <a:srgbClr val="000000"/>
            </a:solidFill>
          </a:ln>
        </p:spPr>
        <p:txBody>
          <a:bodyPr lIns="0" tIns="0" rIns="0" bIns="0"/>
          <a:lstStyle/>
          <a:p>
            <a:pPr/>
          </a:p>
        </p:txBody>
      </p:sp>
      <p:sp>
        <p:nvSpPr>
          <p:cNvPr id="304" name="図形"/>
          <p:cNvSpPr/>
          <p:nvPr/>
        </p:nvSpPr>
        <p:spPr>
          <a:xfrm>
            <a:off x="4405334" y="3691131"/>
            <a:ext cx="2047655" cy="660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0" y="0"/>
                </a:moveTo>
                <a:lnTo>
                  <a:pt x="0" y="0"/>
                </a:lnTo>
                <a:lnTo>
                  <a:pt x="0" y="21600"/>
                </a:lnTo>
                <a:lnTo>
                  <a:pt x="21600" y="21600"/>
                </a:lnTo>
                <a:lnTo>
                  <a:pt x="19136" y="11015"/>
                </a:lnTo>
                <a:lnTo>
                  <a:pt x="21440" y="0"/>
                </a:lnTo>
                <a:close/>
              </a:path>
            </a:pathLst>
          </a:custGeom>
          <a:ln w="12700">
            <a:solidFill>
              <a:srgbClr val="000000"/>
            </a:solidFill>
          </a:ln>
        </p:spPr>
        <p:txBody>
          <a:bodyPr lIns="0" tIns="0" rIns="0" bIns="0"/>
          <a:lstStyle/>
          <a:p>
            <a:pPr/>
          </a:p>
        </p:txBody>
      </p:sp>
      <p:sp>
        <p:nvSpPr>
          <p:cNvPr id="305" name="四角形"/>
          <p:cNvSpPr/>
          <p:nvPr/>
        </p:nvSpPr>
        <p:spPr>
          <a:xfrm>
            <a:off x="6749015" y="3459990"/>
            <a:ext cx="1876223" cy="457201"/>
          </a:xfrm>
          <a:prstGeom prst="rect">
            <a:avLst/>
          </a:prstGeom>
          <a:ln w="17780">
            <a:solidFill>
              <a:srgbClr val="000000"/>
            </a:solidFill>
            <a:miter lim="400000"/>
          </a:ln>
        </p:spPr>
        <p:txBody>
          <a:bodyPr lIns="50800" tIns="50800" rIns="50800" bIns="50800" anchor="ctr"/>
          <a:lstStyle/>
          <a:p>
            <a:pPr/>
          </a:p>
        </p:txBody>
      </p:sp>
      <p:sp>
        <p:nvSpPr>
          <p:cNvPr id="306" name="45度右旋回"/>
          <p:cNvSpPr txBox="1"/>
          <p:nvPr/>
        </p:nvSpPr>
        <p:spPr>
          <a:xfrm>
            <a:off x="6958389" y="3538731"/>
            <a:ext cx="110048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45度右旋回</a:t>
            </a:r>
          </a:p>
        </p:txBody>
      </p:sp>
      <p:sp>
        <p:nvSpPr>
          <p:cNvPr id="307" name="線"/>
          <p:cNvSpPr/>
          <p:nvPr/>
        </p:nvSpPr>
        <p:spPr>
          <a:xfrm flipH="1">
            <a:off x="6227524" y="3687254"/>
            <a:ext cx="510541" cy="1"/>
          </a:xfrm>
          <a:prstGeom prst="line">
            <a:avLst/>
          </a:prstGeom>
          <a:ln w="17780">
            <a:solidFill>
              <a:srgbClr val="000000"/>
            </a:solidFill>
          </a:ln>
        </p:spPr>
        <p:txBody>
          <a:bodyPr lIns="0" tIns="0" rIns="0" bIns="0"/>
          <a:lstStyle/>
          <a:p>
            <a:pPr/>
          </a:p>
        </p:txBody>
      </p:sp>
      <p:grpSp>
        <p:nvGrpSpPr>
          <p:cNvPr id="310" name="グループ"/>
          <p:cNvGrpSpPr/>
          <p:nvPr/>
        </p:nvGrpSpPr>
        <p:grpSpPr>
          <a:xfrm>
            <a:off x="5890735" y="3928176"/>
            <a:ext cx="325189" cy="360822"/>
            <a:chOff x="0" y="0"/>
            <a:chExt cx="325188" cy="360821"/>
          </a:xfrm>
        </p:grpSpPr>
        <p:sp>
          <p:nvSpPr>
            <p:cNvPr id="308"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09"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sp>
        <p:nvSpPr>
          <p:cNvPr id="311" name="True"/>
          <p:cNvSpPr txBox="1"/>
          <p:nvPr/>
        </p:nvSpPr>
        <p:spPr>
          <a:xfrm>
            <a:off x="6139794" y="3450239"/>
            <a:ext cx="489459"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a:r>
              <a:t>True</a:t>
            </a:r>
          </a:p>
        </p:txBody>
      </p:sp>
      <p:sp>
        <p:nvSpPr>
          <p:cNvPr id="312" name="False"/>
          <p:cNvSpPr txBox="1"/>
          <p:nvPr/>
        </p:nvSpPr>
        <p:spPr>
          <a:xfrm>
            <a:off x="6068502" y="4335349"/>
            <a:ext cx="541123" cy="254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a:r>
              <a:t>False</a:t>
            </a:r>
          </a:p>
        </p:txBody>
      </p:sp>
      <p:sp>
        <p:nvSpPr>
          <p:cNvPr id="313"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四角形"/>
          <p:cNvSpPr/>
          <p:nvPr/>
        </p:nvSpPr>
        <p:spPr>
          <a:xfrm>
            <a:off x="5135003" y="4134821"/>
            <a:ext cx="3264424" cy="862899"/>
          </a:xfrm>
          <a:prstGeom prst="rect">
            <a:avLst/>
          </a:prstGeom>
          <a:solidFill>
            <a:srgbClr val="8EFA00">
              <a:alpha val="30000"/>
            </a:srgbClr>
          </a:solidFill>
          <a:ln w="12700">
            <a:miter lim="400000"/>
          </a:ln>
        </p:spPr>
        <p:txBody>
          <a:bodyPr lIns="50800" tIns="50800" rIns="50800" bIns="50800" anchor="ctr"/>
          <a:lstStyle/>
          <a:p>
            <a:pPr/>
          </a:p>
        </p:txBody>
      </p:sp>
      <p:sp>
        <p:nvSpPr>
          <p:cNvPr id="316"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317" name="超音波センサによる障害物回避 (p.80 usonic.c)"/>
          <p:cNvSpPr txBox="1"/>
          <p:nvPr>
            <p:ph type="title"/>
          </p:nvPr>
        </p:nvSpPr>
        <p:spPr>
          <a:prstGeom prst="rect">
            <a:avLst/>
          </a:prstGeom>
        </p:spPr>
        <p:txBody>
          <a:bodyPr/>
          <a:lstStyle/>
          <a:p>
            <a:pPr/>
            <a:r>
              <a:t>超音波センサによる障害物回避 </a:t>
            </a:r>
            <a:r>
              <a:rPr sz="2000"/>
              <a:t>(p.80 usonic.c)</a:t>
            </a:r>
          </a:p>
        </p:txBody>
      </p:sp>
      <p:pic>
        <p:nvPicPr>
          <p:cNvPr id="318"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319" name="線"/>
          <p:cNvSpPr/>
          <p:nvPr/>
        </p:nvSpPr>
        <p:spPr>
          <a:xfrm>
            <a:off x="-1" y="908298"/>
            <a:ext cx="9144002" cy="1"/>
          </a:xfrm>
          <a:prstGeom prst="line">
            <a:avLst/>
          </a:prstGeom>
          <a:ln w="38100">
            <a:solidFill>
              <a:srgbClr val="F30001"/>
            </a:solidFill>
          </a:ln>
        </p:spPr>
        <p:txBody>
          <a:bodyPr lIns="0" tIns="0" rIns="0" bIns="0"/>
          <a:lstStyle/>
          <a:p>
            <a:pPr/>
          </a:p>
        </p:txBody>
      </p:sp>
      <p:sp>
        <p:nvSpPr>
          <p:cNvPr id="320"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321" name="#include &quot;./jissenPBL.h&quot;…"/>
          <p:cNvSpPr txBox="1"/>
          <p:nvPr/>
        </p:nvSpPr>
        <p:spPr>
          <a:xfrm>
            <a:off x="519289" y="1330325"/>
            <a:ext cx="3859852" cy="4474369"/>
          </a:xfrm>
          <a:prstGeom prst="rect">
            <a:avLst/>
          </a:prstGeom>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#include "./jissenPBL.h"</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#define TURN90 500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#define TURN45 250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void backward_cm(double cm){</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double angle;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angle=cm*20.5;</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RotateMotor(OUT_BC, -50, angle);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void turn_right(int time)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OnFwdEx(OUT_B, 50,0);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OnRevEx(OUT_C, 50,0);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Wait(time);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p:txBody>
      </p:sp>
      <p:sp>
        <p:nvSpPr>
          <p:cNvPr id="322" name="int main()…"/>
          <p:cNvSpPr txBox="1"/>
          <p:nvPr/>
        </p:nvSpPr>
        <p:spPr>
          <a:xfrm>
            <a:off x="4837289" y="1177925"/>
            <a:ext cx="3859852" cy="5350669"/>
          </a:xfrm>
          <a:prstGeom prst="rect">
            <a:avLst/>
          </a:prstGeom>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int main()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OutputInit();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initSensor();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ButtonLedInit();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setSensorPort(CH_4,USONIC,0);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startSensor();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while(true)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OnFwdEx(OUT_BC, 50, 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if(getSensor(CH_4)&lt; 300)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turn_right(TURN45);</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if(ButtonPressed(BTN1)) break;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Off(OUT_BC);</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closeSensor();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p:txBody>
      </p:sp>
      <p:grpSp>
        <p:nvGrpSpPr>
          <p:cNvPr id="325" name="グループ"/>
          <p:cNvGrpSpPr/>
          <p:nvPr/>
        </p:nvGrpSpPr>
        <p:grpSpPr>
          <a:xfrm>
            <a:off x="4020179" y="6166233"/>
            <a:ext cx="512447" cy="510862"/>
            <a:chOff x="0" y="0"/>
            <a:chExt cx="512445" cy="510860"/>
          </a:xfrm>
        </p:grpSpPr>
        <p:sp>
          <p:nvSpPr>
            <p:cNvPr id="323" name="円形"/>
            <p:cNvSpPr/>
            <p:nvPr/>
          </p:nvSpPr>
          <p:spPr>
            <a:xfrm rot="19001115">
              <a:off x="122886" y="85526"/>
              <a:ext cx="307640" cy="307429"/>
            </a:xfrm>
            <a:prstGeom prst="ellipse">
              <a:avLst/>
            </a:prstGeom>
            <a:solidFill>
              <a:srgbClr val="FFFFFF"/>
            </a:solidFill>
            <a:ln w="12700" cap="flat">
              <a:solidFill>
                <a:srgbClr val="000000"/>
              </a:solidFill>
              <a:prstDash val="solid"/>
              <a:round/>
            </a:ln>
            <a:effectLst/>
          </p:spPr>
          <p:txBody>
            <a:bodyPr wrap="square" lIns="50800" tIns="50800" rIns="50800" bIns="50800" numCol="1" anchor="ctr">
              <a:noAutofit/>
            </a:bodyPr>
            <a:lstStyle/>
            <a:p>
              <a:pPr/>
            </a:p>
          </p:txBody>
        </p:sp>
        <p:sp>
          <p:nvSpPr>
            <p:cNvPr id="324" name="→"/>
            <p:cNvSpPr txBox="1"/>
            <p:nvPr/>
          </p:nvSpPr>
          <p:spPr>
            <a:xfrm rot="19001115">
              <a:off x="65722" y="83980"/>
              <a:ext cx="38100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latin typeface="Osaka−等幅"/>
                  <a:ea typeface="Osaka−等幅"/>
                  <a:cs typeface="Osaka−等幅"/>
                  <a:sym typeface="Osaka−等幅"/>
                </a:defRPr>
              </a:lvl1pPr>
            </a:lstStyle>
            <a:p>
              <a:pPr/>
              <a:r>
                <a:t>→</a:t>
              </a:r>
            </a:p>
          </p:txBody>
        </p:sp>
      </p:grpSp>
      <p:grpSp>
        <p:nvGrpSpPr>
          <p:cNvPr id="328" name="グループ"/>
          <p:cNvGrpSpPr/>
          <p:nvPr/>
        </p:nvGrpSpPr>
        <p:grpSpPr>
          <a:xfrm rot="10800000">
            <a:off x="4610599" y="828923"/>
            <a:ext cx="512447" cy="510861"/>
            <a:chOff x="0" y="0"/>
            <a:chExt cx="512445" cy="510860"/>
          </a:xfrm>
        </p:grpSpPr>
        <p:sp>
          <p:nvSpPr>
            <p:cNvPr id="326" name="円形"/>
            <p:cNvSpPr/>
            <p:nvPr/>
          </p:nvSpPr>
          <p:spPr>
            <a:xfrm rot="19001115">
              <a:off x="122886" y="85526"/>
              <a:ext cx="307640" cy="307429"/>
            </a:xfrm>
            <a:prstGeom prst="ellipse">
              <a:avLst/>
            </a:prstGeom>
            <a:solidFill>
              <a:srgbClr val="FFFFFF"/>
            </a:solidFill>
            <a:ln w="12700" cap="flat">
              <a:solidFill>
                <a:srgbClr val="000000"/>
              </a:solidFill>
              <a:prstDash val="solid"/>
              <a:round/>
            </a:ln>
            <a:effectLst/>
          </p:spPr>
          <p:txBody>
            <a:bodyPr wrap="square" lIns="50800" tIns="50800" rIns="50800" bIns="50800" numCol="1" anchor="ctr">
              <a:noAutofit/>
            </a:bodyPr>
            <a:lstStyle/>
            <a:p>
              <a:pPr/>
            </a:p>
          </p:txBody>
        </p:sp>
        <p:sp>
          <p:nvSpPr>
            <p:cNvPr id="327" name="→"/>
            <p:cNvSpPr txBox="1"/>
            <p:nvPr/>
          </p:nvSpPr>
          <p:spPr>
            <a:xfrm rot="19001115">
              <a:off x="65722" y="83980"/>
              <a:ext cx="38100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latin typeface="Osaka−等幅"/>
                  <a:ea typeface="Osaka−等幅"/>
                  <a:cs typeface="Osaka−等幅"/>
                  <a:sym typeface="Osaka−等幅"/>
                </a:defRPr>
              </a:lvl1pPr>
            </a:lstStyle>
            <a:p>
              <a:pPr/>
              <a:r>
                <a:t>→</a:t>
              </a:r>
            </a:p>
          </p:txBody>
        </p:sp>
      </p:grpSp>
      <p:grpSp>
        <p:nvGrpSpPr>
          <p:cNvPr id="331" name="グループ"/>
          <p:cNvGrpSpPr/>
          <p:nvPr/>
        </p:nvGrpSpPr>
        <p:grpSpPr>
          <a:xfrm>
            <a:off x="7499375" y="4385859"/>
            <a:ext cx="325189" cy="360823"/>
            <a:chOff x="0" y="0"/>
            <a:chExt cx="325188" cy="360821"/>
          </a:xfrm>
        </p:grpSpPr>
        <p:sp>
          <p:nvSpPr>
            <p:cNvPr id="329"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30"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grpSp>
        <p:nvGrpSpPr>
          <p:cNvPr id="334" name="グループ"/>
          <p:cNvGrpSpPr/>
          <p:nvPr/>
        </p:nvGrpSpPr>
        <p:grpSpPr>
          <a:xfrm>
            <a:off x="8020075" y="4125064"/>
            <a:ext cx="325189" cy="360823"/>
            <a:chOff x="0" y="0"/>
            <a:chExt cx="325188" cy="360821"/>
          </a:xfrm>
        </p:grpSpPr>
        <p:sp>
          <p:nvSpPr>
            <p:cNvPr id="332"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33"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grpSp>
        <p:nvGrpSpPr>
          <p:cNvPr id="337" name="グループ"/>
          <p:cNvGrpSpPr/>
          <p:nvPr/>
        </p:nvGrpSpPr>
        <p:grpSpPr>
          <a:xfrm>
            <a:off x="7771408" y="3832964"/>
            <a:ext cx="325189" cy="360823"/>
            <a:chOff x="0" y="0"/>
            <a:chExt cx="325188" cy="360821"/>
          </a:xfrm>
        </p:grpSpPr>
        <p:sp>
          <p:nvSpPr>
            <p:cNvPr id="335"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36"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340"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341" name="線"/>
          <p:cNvSpPr/>
          <p:nvPr/>
        </p:nvSpPr>
        <p:spPr>
          <a:xfrm>
            <a:off x="-1" y="908298"/>
            <a:ext cx="9144002" cy="1"/>
          </a:xfrm>
          <a:prstGeom prst="line">
            <a:avLst/>
          </a:prstGeom>
          <a:ln w="38100">
            <a:solidFill>
              <a:srgbClr val="F30001"/>
            </a:solidFill>
          </a:ln>
        </p:spPr>
        <p:txBody>
          <a:bodyPr lIns="0" tIns="0" rIns="0" bIns="0"/>
          <a:lstStyle/>
          <a:p>
            <a:pPr/>
          </a:p>
        </p:txBody>
      </p:sp>
      <p:sp>
        <p:nvSpPr>
          <p:cNvPr id="342" name="08: ジャイロセンサを用いたモータ制御(p.81〜)"/>
          <p:cNvSpPr txBox="1"/>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lvl="2" indent="497840">
              <a:defRPr sz="2800">
                <a:solidFill>
                  <a:srgbClr val="F30001"/>
                </a:solidFill>
                <a:uFill>
                  <a:solidFill>
                    <a:srgbClr val="FF6A00"/>
                  </a:solidFill>
                </a:uFill>
                <a:latin typeface="+mj-lt"/>
                <a:ea typeface="+mj-ea"/>
                <a:cs typeface="+mj-cs"/>
                <a:sym typeface="ヒラギノ角ゴ Pro W6"/>
              </a:defRPr>
            </a:pPr>
          </a:p>
          <a:p>
            <a:pPr lvl="2" indent="497840">
              <a:defRPr sz="2800">
                <a:solidFill>
                  <a:srgbClr val="FF2600"/>
                </a:solidFill>
                <a:uFill>
                  <a:solidFill>
                    <a:srgbClr val="FF6A00"/>
                  </a:solidFill>
                </a:uFill>
                <a:latin typeface="+mj-lt"/>
                <a:ea typeface="+mj-ea"/>
                <a:cs typeface="+mj-cs"/>
                <a:sym typeface="ヒラギノ角ゴ Pro W6"/>
              </a:defRPr>
            </a:pPr>
            <a:r>
              <a:t>08: ジャイロセンサを用いたモータ制御</a:t>
            </a:r>
            <a:r>
              <a:rPr sz="2000"/>
              <a:t>(p.81〜)</a:t>
            </a:r>
          </a:p>
          <a:p>
            <a:pPr>
              <a:defRPr sz="2400">
                <a:solidFill>
                  <a:srgbClr val="FF6A00"/>
                </a:solidFill>
                <a:uFill>
                  <a:solidFill>
                    <a:srgbClr val="FF6A00"/>
                  </a:solidFill>
                </a:uFill>
                <a:latin typeface="+mj-lt"/>
                <a:ea typeface="+mj-ea"/>
                <a:cs typeface="+mj-cs"/>
                <a:sym typeface="ヒラギノ角ゴ Pro W6"/>
              </a:defRPr>
            </a:pPr>
          </a:p>
        </p:txBody>
      </p:sp>
      <p:sp>
        <p:nvSpPr>
          <p:cNvPr id="343"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線"/>
          <p:cNvSpPr/>
          <p:nvPr/>
        </p:nvSpPr>
        <p:spPr>
          <a:xfrm>
            <a:off x="4114828" y="3450711"/>
            <a:ext cx="685801" cy="76201"/>
          </a:xfrm>
          <a:prstGeom prst="line">
            <a:avLst/>
          </a:prstGeom>
          <a:ln w="25400">
            <a:solidFill>
              <a:srgbClr val="434ED6"/>
            </a:solidFill>
            <a:tailEnd type="triangle"/>
          </a:ln>
        </p:spPr>
        <p:txBody>
          <a:bodyPr lIns="0" tIns="0" rIns="0" bIns="0"/>
          <a:lstStyle/>
          <a:p>
            <a:pPr marL="0" marR="0" defTabSz="457200">
              <a:defRPr sz="1200">
                <a:uFillTx/>
                <a:latin typeface="ヒラギノ角ゴ ProN W3"/>
                <a:ea typeface="ヒラギノ角ゴ ProN W3"/>
                <a:cs typeface="ヒラギノ角ゴ ProN W3"/>
                <a:sym typeface="ヒラギノ角ゴ ProN W3"/>
              </a:defRPr>
            </a:pPr>
          </a:p>
        </p:txBody>
      </p:sp>
      <p:sp>
        <p:nvSpPr>
          <p:cNvPr id="346" name="線"/>
          <p:cNvSpPr/>
          <p:nvPr/>
        </p:nvSpPr>
        <p:spPr>
          <a:xfrm flipH="1">
            <a:off x="3810028" y="3603111"/>
            <a:ext cx="914401" cy="1589"/>
          </a:xfrm>
          <a:prstGeom prst="line">
            <a:avLst/>
          </a:prstGeom>
          <a:ln w="25400">
            <a:solidFill>
              <a:srgbClr val="434ED6"/>
            </a:solidFill>
            <a:tailEnd type="triangle"/>
          </a:ln>
        </p:spPr>
        <p:txBody>
          <a:bodyPr lIns="0" tIns="0" rIns="0" bIns="0"/>
          <a:lstStyle/>
          <a:p>
            <a:pPr marL="0" marR="0" defTabSz="457200">
              <a:defRPr sz="1200">
                <a:uFillTx/>
                <a:latin typeface="ヒラギノ角ゴ ProN W3"/>
                <a:ea typeface="ヒラギノ角ゴ ProN W3"/>
                <a:cs typeface="ヒラギノ角ゴ ProN W3"/>
                <a:sym typeface="ヒラギノ角ゴ ProN W3"/>
              </a:defRPr>
            </a:pPr>
          </a:p>
        </p:txBody>
      </p:sp>
      <p:pic>
        <p:nvPicPr>
          <p:cNvPr id="347" name="Gyro02.JPG" descr="Gyro02.JPG"/>
          <p:cNvPicPr>
            <a:picLocks noChangeAspect="1"/>
          </p:cNvPicPr>
          <p:nvPr/>
        </p:nvPicPr>
        <p:blipFill>
          <a:blip r:embed="rId2">
            <a:extLst/>
          </a:blip>
          <a:srcRect l="10396" t="25964" r="7216" b="27723"/>
          <a:stretch>
            <a:fillRect/>
          </a:stretch>
        </p:blipFill>
        <p:spPr>
          <a:xfrm>
            <a:off x="1497239" y="1739670"/>
            <a:ext cx="6149522" cy="2592603"/>
          </a:xfrm>
          <a:prstGeom prst="rect">
            <a:avLst/>
          </a:prstGeom>
          <a:ln w="12700">
            <a:miter lim="400000"/>
          </a:ln>
          <a:effectLst>
            <a:outerShdw sx="100000" sy="100000" kx="0" ky="0" algn="b" rotWithShape="0" blurRad="63500" dist="25400" dir="5400000">
              <a:srgbClr val="000000">
                <a:alpha val="50000"/>
              </a:srgbClr>
            </a:outerShdw>
          </a:effectLst>
        </p:spPr>
      </p:pic>
      <p:sp>
        <p:nvSpPr>
          <p:cNvPr id="348" name="角丸四角形"/>
          <p:cNvSpPr/>
          <p:nvPr/>
        </p:nvSpPr>
        <p:spPr>
          <a:xfrm>
            <a:off x="4672462" y="3161796"/>
            <a:ext cx="484876" cy="529045"/>
          </a:xfrm>
          <a:prstGeom prst="roundRect">
            <a:avLst>
              <a:gd name="adj" fmla="val 20473"/>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349" name="線"/>
          <p:cNvSpPr/>
          <p:nvPr/>
        </p:nvSpPr>
        <p:spPr>
          <a:xfrm>
            <a:off x="5132017" y="3671624"/>
            <a:ext cx="522976" cy="260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headEnd type="triangle"/>
          </a:ln>
        </p:spPr>
        <p:txBody>
          <a:bodyPr lIns="0" tIns="0" rIns="0" bIns="0"/>
          <a:lstStyle/>
          <a:p>
            <a:pPr/>
          </a:p>
        </p:txBody>
      </p:sp>
      <p:sp>
        <p:nvSpPr>
          <p:cNvPr id="350" name="ジャイロチップ…"/>
          <p:cNvSpPr txBox="1"/>
          <p:nvPr/>
        </p:nvSpPr>
        <p:spPr>
          <a:xfrm>
            <a:off x="5639043" y="3761000"/>
            <a:ext cx="1674706" cy="528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60000"/>
              </a:lnSpc>
              <a:defRPr sz="1600">
                <a:solidFill>
                  <a:srgbClr val="FFFFFF"/>
                </a:solidFill>
                <a:latin typeface="ヒラギノ角ゴ ProN W3"/>
                <a:ea typeface="ヒラギノ角ゴ ProN W3"/>
                <a:cs typeface="ヒラギノ角ゴ ProN W3"/>
                <a:sym typeface="ヒラギノ角ゴ ProN W3"/>
              </a:defRPr>
            </a:pPr>
            <a:r>
              <a:t>ジャイロチップ</a:t>
            </a:r>
          </a:p>
          <a:p>
            <a:pPr>
              <a:lnSpc>
                <a:spcPct val="60000"/>
              </a:lnSpc>
              <a:defRPr sz="1600">
                <a:solidFill>
                  <a:srgbClr val="FFFFFF"/>
                </a:solidFill>
                <a:latin typeface="ヒラギノ角ゴ ProN W3"/>
                <a:ea typeface="ヒラギノ角ゴ ProN W3"/>
                <a:cs typeface="ヒラギノ角ゴ ProN W3"/>
                <a:sym typeface="ヒラギノ角ゴ ProN W3"/>
              </a:defRPr>
            </a:pPr>
            <a:r>
              <a:t>(InvenSense社)</a:t>
            </a:r>
          </a:p>
        </p:txBody>
      </p:sp>
      <p:sp>
        <p:nvSpPr>
          <p:cNvPr id="351"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352" name="ジャイロセンサの原理"/>
          <p:cNvSpPr txBox="1"/>
          <p:nvPr>
            <p:ph type="title"/>
          </p:nvPr>
        </p:nvSpPr>
        <p:spPr>
          <a:prstGeom prst="rect">
            <a:avLst/>
          </a:prstGeom>
        </p:spPr>
        <p:txBody>
          <a:bodyPr/>
          <a:lstStyle/>
          <a:p>
            <a:pPr/>
            <a:r>
              <a:t>ジャイロセンサの原理</a:t>
            </a:r>
          </a:p>
        </p:txBody>
      </p:sp>
      <p:pic>
        <p:nvPicPr>
          <p:cNvPr id="353" name="イメージ" descr="イメージ"/>
          <p:cNvPicPr>
            <a:picLocks noChangeAspect="1"/>
          </p:cNvPicPr>
          <p:nvPr/>
        </p:nvPicPr>
        <p:blipFill>
          <a:blip r:embed="rId3">
            <a:extLst/>
          </a:blip>
          <a:srcRect l="28399" t="17808" r="41134" b="64253"/>
          <a:stretch>
            <a:fillRect/>
          </a:stretch>
        </p:blipFill>
        <p:spPr>
          <a:xfrm>
            <a:off x="8129091" y="402828"/>
            <a:ext cx="843663" cy="331162"/>
          </a:xfrm>
          <a:prstGeom prst="rect">
            <a:avLst/>
          </a:prstGeom>
          <a:ln w="12700"/>
        </p:spPr>
      </p:pic>
      <p:sp>
        <p:nvSpPr>
          <p:cNvPr id="354" name="線"/>
          <p:cNvSpPr/>
          <p:nvPr/>
        </p:nvSpPr>
        <p:spPr>
          <a:xfrm>
            <a:off x="-1" y="908298"/>
            <a:ext cx="9144002" cy="1"/>
          </a:xfrm>
          <a:prstGeom prst="line">
            <a:avLst/>
          </a:prstGeom>
          <a:ln w="38100">
            <a:solidFill>
              <a:srgbClr val="F30001"/>
            </a:solidFill>
          </a:ln>
        </p:spPr>
        <p:txBody>
          <a:bodyPr lIns="0" tIns="0" rIns="0" bIns="0"/>
          <a:lstStyle/>
          <a:p>
            <a:pPr/>
          </a:p>
        </p:txBody>
      </p:sp>
      <p:sp>
        <p:nvSpPr>
          <p:cNvPr id="355" name="ジャイロセンサの測定原理…"/>
          <p:cNvSpPr txBox="1"/>
          <p:nvPr/>
        </p:nvSpPr>
        <p:spPr>
          <a:xfrm>
            <a:off x="914400" y="4806845"/>
            <a:ext cx="7315200" cy="1092201"/>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4D2F00"/>
              </a:buClr>
              <a:buFont typeface="Times New Roman"/>
              <a:defRPr sz="2200">
                <a:uFill>
                  <a:solidFill>
                    <a:srgbClr val="4D2F00"/>
                  </a:solidFill>
                </a:uFill>
                <a:latin typeface="+mj-lt"/>
                <a:ea typeface="+mj-ea"/>
                <a:cs typeface="+mj-cs"/>
                <a:sym typeface="ヒラギノ角ゴ Pro W6"/>
              </a:defRPr>
            </a:pPr>
            <a:r>
              <a:t>ジャイロセンサの測定原理</a:t>
            </a:r>
          </a:p>
          <a:p>
            <a:pPr>
              <a:buClr>
                <a:srgbClr val="424242"/>
              </a:buClr>
              <a:buFont typeface="Times New Roman"/>
              <a:defRPr>
                <a:latin typeface="+mn-lt"/>
                <a:ea typeface="+mn-ea"/>
                <a:cs typeface="+mn-cs"/>
                <a:sym typeface="ヒラギノ角ゴ Pro W3"/>
              </a:defRPr>
            </a:pPr>
            <a:r>
              <a:rPr>
                <a:solidFill>
                  <a:srgbClr val="424242"/>
                </a:solidFill>
                <a:uFill>
                  <a:solidFill>
                    <a:srgbClr val="424242"/>
                  </a:solidFill>
                </a:uFill>
              </a:rPr>
              <a:t>ジャイロセンサは角速度センサとも呼ばれ、単位時間あたりの回転角である角速度[degree/s]を計測</a:t>
            </a:r>
          </a:p>
        </p:txBody>
      </p:sp>
      <p:sp>
        <p:nvSpPr>
          <p:cNvPr id="356"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8" name="イメージ" descr="イメージ"/>
          <p:cNvPicPr>
            <a:picLocks noChangeAspect="1"/>
          </p:cNvPicPr>
          <p:nvPr/>
        </p:nvPicPr>
        <p:blipFill>
          <a:blip r:embed="rId2">
            <a:alphaModFix amt="30000"/>
            <a:extLst/>
          </a:blip>
          <a:srcRect l="0" t="12982" r="0" b="0"/>
          <a:stretch>
            <a:fillRect/>
          </a:stretch>
        </p:blipFill>
        <p:spPr>
          <a:xfrm rot="18900000">
            <a:off x="1790553" y="2460392"/>
            <a:ext cx="2644575" cy="4130020"/>
          </a:xfrm>
          <a:prstGeom prst="rect">
            <a:avLst/>
          </a:prstGeom>
          <a:ln w="12700"/>
        </p:spPr>
      </p:pic>
      <p:sp>
        <p:nvSpPr>
          <p:cNvPr id="359"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360" name="ジャイロセンサ"/>
          <p:cNvSpPr txBox="1"/>
          <p:nvPr>
            <p:ph type="title"/>
          </p:nvPr>
        </p:nvSpPr>
        <p:spPr>
          <a:prstGeom prst="rect">
            <a:avLst/>
          </a:prstGeom>
        </p:spPr>
        <p:txBody>
          <a:bodyPr/>
          <a:lstStyle/>
          <a:p>
            <a:pPr/>
            <a:r>
              <a:t>ジャイロセンサ</a:t>
            </a:r>
          </a:p>
        </p:txBody>
      </p:sp>
      <p:pic>
        <p:nvPicPr>
          <p:cNvPr id="361" name="イメージ" descr="イメージ"/>
          <p:cNvPicPr>
            <a:picLocks noChangeAspect="1"/>
          </p:cNvPicPr>
          <p:nvPr/>
        </p:nvPicPr>
        <p:blipFill>
          <a:blip r:embed="rId3">
            <a:extLst/>
          </a:blip>
          <a:srcRect l="28399" t="17808" r="41134" b="64253"/>
          <a:stretch>
            <a:fillRect/>
          </a:stretch>
        </p:blipFill>
        <p:spPr>
          <a:xfrm>
            <a:off x="8129091" y="402828"/>
            <a:ext cx="843663" cy="331162"/>
          </a:xfrm>
          <a:prstGeom prst="rect">
            <a:avLst/>
          </a:prstGeom>
          <a:ln w="12700"/>
        </p:spPr>
      </p:pic>
      <p:sp>
        <p:nvSpPr>
          <p:cNvPr id="362" name="線"/>
          <p:cNvSpPr/>
          <p:nvPr/>
        </p:nvSpPr>
        <p:spPr>
          <a:xfrm>
            <a:off x="-1" y="908298"/>
            <a:ext cx="9144002" cy="1"/>
          </a:xfrm>
          <a:prstGeom prst="line">
            <a:avLst/>
          </a:prstGeom>
          <a:ln w="38100">
            <a:solidFill>
              <a:srgbClr val="F30001"/>
            </a:solidFill>
          </a:ln>
        </p:spPr>
        <p:txBody>
          <a:bodyPr lIns="0" tIns="0" rIns="0" bIns="0"/>
          <a:lstStyle/>
          <a:p>
            <a:pPr/>
          </a:p>
        </p:txBody>
      </p:sp>
      <p:sp>
        <p:nvSpPr>
          <p:cNvPr id="363"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364" name="EV3のジャイロセンサは一軸の回転角/角速度を計測"/>
          <p:cNvSpPr txBox="1"/>
          <p:nvPr>
            <p:ph type="body" sz="quarter" idx="1"/>
          </p:nvPr>
        </p:nvSpPr>
        <p:spPr>
          <a:xfrm>
            <a:off x="317500" y="1184275"/>
            <a:ext cx="8509000" cy="581661"/>
          </a:xfrm>
          <a:prstGeom prst="rect">
            <a:avLst/>
          </a:prstGeom>
        </p:spPr>
        <p:txBody>
          <a:bodyPr/>
          <a:lstStyle/>
          <a:p>
            <a:pPr/>
            <a:r>
              <a:t>EV3のジャイロセンサは一軸の回転角/角速度を計測</a:t>
            </a:r>
          </a:p>
        </p:txBody>
      </p:sp>
      <p:pic>
        <p:nvPicPr>
          <p:cNvPr id="365" name="イメージ" descr="イメージ"/>
          <p:cNvPicPr>
            <a:picLocks noChangeAspect="1"/>
          </p:cNvPicPr>
          <p:nvPr/>
        </p:nvPicPr>
        <p:blipFill>
          <a:blip r:embed="rId2">
            <a:extLst/>
          </a:blip>
          <a:srcRect l="0" t="12982" r="0" b="0"/>
          <a:stretch>
            <a:fillRect/>
          </a:stretch>
        </p:blipFill>
        <p:spPr>
          <a:xfrm>
            <a:off x="2712455" y="1927507"/>
            <a:ext cx="2644575" cy="4130020"/>
          </a:xfrm>
          <a:prstGeom prst="rect">
            <a:avLst/>
          </a:prstGeom>
          <a:ln w="12700"/>
        </p:spPr>
      </p:pic>
      <p:sp>
        <p:nvSpPr>
          <p:cNvPr id="371" name="接続の線"/>
          <p:cNvSpPr/>
          <p:nvPr/>
        </p:nvSpPr>
        <p:spPr>
          <a:xfrm>
            <a:off x="4107469" y="6000347"/>
            <a:ext cx="448382" cy="298278"/>
          </a:xfrm>
          <a:custGeom>
            <a:avLst/>
            <a:gdLst/>
            <a:ahLst/>
            <a:cxnLst>
              <a:cxn ang="0">
                <a:pos x="wd2" y="hd2"/>
              </a:cxn>
              <a:cxn ang="5400000">
                <a:pos x="wd2" y="hd2"/>
              </a:cxn>
              <a:cxn ang="10800000">
                <a:pos x="wd2" y="hd2"/>
              </a:cxn>
              <a:cxn ang="16200000">
                <a:pos x="wd2" y="hd2"/>
              </a:cxn>
            </a:cxnLst>
            <a:rect l="0" t="0" r="r" b="b"/>
            <a:pathLst>
              <a:path w="21600" h="18604" fill="norm" stroke="1" extrusionOk="0">
                <a:moveTo>
                  <a:pt x="0" y="17134"/>
                </a:moveTo>
                <a:cubicBezTo>
                  <a:pt x="14349" y="21600"/>
                  <a:pt x="21549" y="15889"/>
                  <a:pt x="21600" y="0"/>
                </a:cubicBezTo>
              </a:path>
            </a:pathLst>
          </a:custGeom>
          <a:ln w="12700">
            <a:solidFill>
              <a:srgbClr val="000000"/>
            </a:solidFill>
            <a:prstDash val="sysDot"/>
            <a:miter lim="400000"/>
            <a:headEnd type="arrow"/>
            <a:tailEnd type="arrow"/>
          </a:ln>
        </p:spPr>
        <p:txBody>
          <a:bodyPr/>
          <a:lstStyle/>
          <a:p>
            <a:pPr/>
          </a:p>
        </p:txBody>
      </p:sp>
      <p:grpSp>
        <p:nvGrpSpPr>
          <p:cNvPr id="369" name="グループ"/>
          <p:cNvGrpSpPr/>
          <p:nvPr/>
        </p:nvGrpSpPr>
        <p:grpSpPr>
          <a:xfrm>
            <a:off x="4080766" y="5493008"/>
            <a:ext cx="740565" cy="1022702"/>
            <a:chOff x="0" y="0"/>
            <a:chExt cx="740564" cy="1022700"/>
          </a:xfrm>
        </p:grpSpPr>
        <p:sp>
          <p:nvSpPr>
            <p:cNvPr id="367" name="線"/>
            <p:cNvSpPr/>
            <p:nvPr/>
          </p:nvSpPr>
          <p:spPr>
            <a:xfrm flipH="1">
              <a:off x="11645" y="11645"/>
              <a:ext cx="1" cy="1011056"/>
            </a:xfrm>
            <a:prstGeom prst="line">
              <a:avLst/>
            </a:prstGeom>
            <a:noFill/>
            <a:ln w="25400" cap="flat">
              <a:solidFill>
                <a:srgbClr val="FF2600"/>
              </a:solidFill>
              <a:prstDash val="solid"/>
              <a:round/>
              <a:tailEnd type="triangle" w="med" len="med"/>
            </a:ln>
            <a:effectLst/>
          </p:spPr>
          <p:txBody>
            <a:bodyPr wrap="square" lIns="0" tIns="0" rIns="0" bIns="0" numCol="1" anchor="t">
              <a:noAutofit/>
            </a:bodyPr>
            <a:lstStyle/>
            <a:p>
              <a:pPr/>
            </a:p>
          </p:txBody>
        </p:sp>
        <p:sp>
          <p:nvSpPr>
            <p:cNvPr id="368" name="線"/>
            <p:cNvSpPr/>
            <p:nvPr/>
          </p:nvSpPr>
          <p:spPr>
            <a:xfrm>
              <a:off x="0" y="-1"/>
              <a:ext cx="740565" cy="740566"/>
            </a:xfrm>
            <a:prstGeom prst="line">
              <a:avLst/>
            </a:prstGeom>
            <a:noFill/>
            <a:ln w="25400" cap="flat">
              <a:solidFill>
                <a:srgbClr val="FF2600"/>
              </a:solidFill>
              <a:prstDash val="solid"/>
              <a:round/>
              <a:tailEnd type="triangle" w="med" len="med"/>
            </a:ln>
            <a:effectLst/>
          </p:spPr>
          <p:txBody>
            <a:bodyPr wrap="square" lIns="0" tIns="0" rIns="0" bIns="0" numCol="1" anchor="t">
              <a:noAutofit/>
            </a:bodyPr>
            <a:lstStyle/>
            <a:p>
              <a:pPr/>
            </a:p>
          </p:txBody>
        </p:sp>
      </p:grpSp>
      <p:sp>
        <p:nvSpPr>
          <p:cNvPr id="370" name="回転角 [degree]…"/>
          <p:cNvSpPr/>
          <p:nvPr/>
        </p:nvSpPr>
        <p:spPr>
          <a:xfrm>
            <a:off x="4777334" y="5226125"/>
            <a:ext cx="2990057" cy="997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94" y="21600"/>
                </a:moveTo>
                <a:cubicBezTo>
                  <a:pt x="3803" y="21600"/>
                  <a:pt x="3486" y="20650"/>
                  <a:pt x="3486" y="19477"/>
                </a:cubicBezTo>
                <a:lnTo>
                  <a:pt x="3486" y="12420"/>
                </a:lnTo>
                <a:lnTo>
                  <a:pt x="0" y="10151"/>
                </a:lnTo>
                <a:lnTo>
                  <a:pt x="3486" y="7890"/>
                </a:lnTo>
                <a:lnTo>
                  <a:pt x="3486" y="2123"/>
                </a:lnTo>
                <a:cubicBezTo>
                  <a:pt x="3486" y="950"/>
                  <a:pt x="3803" y="0"/>
                  <a:pt x="4194" y="0"/>
                </a:cubicBezTo>
                <a:lnTo>
                  <a:pt x="20892" y="0"/>
                </a:lnTo>
                <a:cubicBezTo>
                  <a:pt x="21283" y="0"/>
                  <a:pt x="21600" y="950"/>
                  <a:pt x="21600" y="2123"/>
                </a:cubicBezTo>
                <a:lnTo>
                  <a:pt x="21600" y="19477"/>
                </a:lnTo>
                <a:cubicBezTo>
                  <a:pt x="21600" y="20650"/>
                  <a:pt x="21283" y="21600"/>
                  <a:pt x="20892" y="21600"/>
                </a:cubicBezTo>
                <a:lnTo>
                  <a:pt x="4194" y="21600"/>
                </a:lnTo>
                <a:close/>
              </a:path>
            </a:pathLst>
          </a:custGeom>
          <a:solidFill>
            <a:srgbClr val="FFFFFF"/>
          </a:solidFill>
          <a:ln w="25400">
            <a:solidFill>
              <a:srgbClr val="D6D6D6"/>
            </a:solidFill>
          </a:ln>
          <a:extLst>
            <a:ext uri="{C572A759-6A51-4108-AA02-DFA0A04FC94B}">
              <ma14:wrappingTextBoxFlag xmlns:ma14="http://schemas.microsoft.com/office/mac/drawingml/2011/main" val="1"/>
            </a:ext>
          </a:extLst>
        </p:spPr>
        <p:txBody>
          <a:bodyPr lIns="50800" tIns="50800" rIns="50800" bIns="50800" anchor="ctr"/>
          <a:lstStyle/>
          <a:p>
            <a:pPr algn="ctr">
              <a:defRPr sz="1600">
                <a:latin typeface="ヒラギノ角ゴ ProN W3"/>
                <a:ea typeface="ヒラギノ角ゴ ProN W3"/>
                <a:cs typeface="ヒラギノ角ゴ ProN W3"/>
                <a:sym typeface="ヒラギノ角ゴ ProN W3"/>
              </a:defRPr>
            </a:pPr>
            <a:r>
              <a:t>回転角 [degree]</a:t>
            </a:r>
          </a:p>
          <a:p>
            <a:pPr algn="ctr">
              <a:defRPr sz="1600">
                <a:latin typeface="ヒラギノ角ゴ ProN W3"/>
                <a:ea typeface="ヒラギノ角ゴ ProN W3"/>
                <a:cs typeface="ヒラギノ角ゴ ProN W3"/>
                <a:sym typeface="ヒラギノ角ゴ ProN W3"/>
              </a:defRPr>
            </a:pPr>
            <a:r>
              <a:t>角速度 [degree/sec]</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374" name="ジャイロセンサによる旋回角度制御(PAD) (p.81)"/>
          <p:cNvSpPr txBox="1"/>
          <p:nvPr>
            <p:ph type="title"/>
          </p:nvPr>
        </p:nvSpPr>
        <p:spPr>
          <a:prstGeom prst="rect">
            <a:avLst/>
          </a:prstGeom>
        </p:spPr>
        <p:txBody>
          <a:bodyPr/>
          <a:lstStyle/>
          <a:p>
            <a:pPr/>
            <a:r>
              <a:t>ジャイロセンサによる旋回角度制御(PAD) </a:t>
            </a:r>
            <a:r>
              <a:rPr sz="2000"/>
              <a:t>(p.81)</a:t>
            </a:r>
          </a:p>
        </p:txBody>
      </p:sp>
      <p:sp>
        <p:nvSpPr>
          <p:cNvPr id="375" name="ジャイロセンサの角度が90度以上になるまで右旋回"/>
          <p:cNvSpPr txBox="1"/>
          <p:nvPr>
            <p:ph type="body" idx="1"/>
          </p:nvPr>
        </p:nvSpPr>
        <p:spPr>
          <a:prstGeom prst="rect">
            <a:avLst/>
          </a:prstGeom>
        </p:spPr>
        <p:txBody>
          <a:bodyPr/>
          <a:lstStyle/>
          <a:p>
            <a:pPr/>
            <a:r>
              <a:t>ジャイロセンサの角度が90度以上になるまで右旋回</a:t>
            </a:r>
          </a:p>
        </p:txBody>
      </p:sp>
      <p:pic>
        <p:nvPicPr>
          <p:cNvPr id="376"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377" name="線"/>
          <p:cNvSpPr/>
          <p:nvPr/>
        </p:nvSpPr>
        <p:spPr>
          <a:xfrm>
            <a:off x="-1" y="908298"/>
            <a:ext cx="9144002" cy="1"/>
          </a:xfrm>
          <a:prstGeom prst="line">
            <a:avLst/>
          </a:prstGeom>
          <a:ln w="38100">
            <a:solidFill>
              <a:srgbClr val="F30001"/>
            </a:solidFill>
          </a:ln>
        </p:spPr>
        <p:txBody>
          <a:bodyPr lIns="0" tIns="0" rIns="0" bIns="0"/>
          <a:lstStyle/>
          <a:p>
            <a:pPr/>
          </a:p>
        </p:txBody>
      </p:sp>
      <p:sp>
        <p:nvSpPr>
          <p:cNvPr id="378" name="ジャイロセンサのリセット"/>
          <p:cNvSpPr txBox="1"/>
          <p:nvPr/>
        </p:nvSpPr>
        <p:spPr>
          <a:xfrm>
            <a:off x="3583654" y="2720047"/>
            <a:ext cx="1979169"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buClr>
                <a:srgbClr val="000000"/>
              </a:buClr>
              <a:buFont typeface="Times New Roman"/>
              <a:defRPr sz="1200">
                <a:latin typeface="ヒラギノ角ゴ ProN W3"/>
                <a:ea typeface="ヒラギノ角ゴ ProN W3"/>
                <a:cs typeface="ヒラギノ角ゴ ProN W3"/>
                <a:sym typeface="ヒラギノ角ゴ ProN W3"/>
              </a:defRPr>
            </a:lvl1pPr>
          </a:lstStyle>
          <a:p>
            <a:pPr/>
            <a:r>
              <a:t>ジャイロセンサのリセット</a:t>
            </a:r>
          </a:p>
        </p:txBody>
      </p:sp>
      <p:sp>
        <p:nvSpPr>
          <p:cNvPr id="379" name="線"/>
          <p:cNvSpPr/>
          <p:nvPr/>
        </p:nvSpPr>
        <p:spPr>
          <a:xfrm flipH="1">
            <a:off x="5133595" y="3619263"/>
            <a:ext cx="442904" cy="1"/>
          </a:xfrm>
          <a:prstGeom prst="line">
            <a:avLst/>
          </a:prstGeom>
          <a:ln w="17780">
            <a:solidFill>
              <a:srgbClr val="000000"/>
            </a:solidFill>
          </a:ln>
        </p:spPr>
        <p:txBody>
          <a:bodyPr lIns="0" tIns="0" rIns="0" bIns="0"/>
          <a:lstStyle/>
          <a:p>
            <a:pPr/>
          </a:p>
        </p:txBody>
      </p:sp>
      <p:sp>
        <p:nvSpPr>
          <p:cNvPr id="380" name="四角形"/>
          <p:cNvSpPr/>
          <p:nvPr/>
        </p:nvSpPr>
        <p:spPr>
          <a:xfrm>
            <a:off x="1683462" y="2622257"/>
            <a:ext cx="1382941" cy="457201"/>
          </a:xfrm>
          <a:prstGeom prst="rect">
            <a:avLst/>
          </a:prstGeom>
          <a:ln w="17780">
            <a:solidFill>
              <a:srgbClr val="000000"/>
            </a:solidFill>
            <a:miter lim="400000"/>
          </a:ln>
        </p:spPr>
        <p:txBody>
          <a:bodyPr lIns="50800" tIns="50800" rIns="50800" bIns="50800" anchor="ctr"/>
          <a:lstStyle/>
          <a:p>
            <a:pPr/>
          </a:p>
        </p:txBody>
      </p:sp>
      <p:sp>
        <p:nvSpPr>
          <p:cNvPr id="381" name="ジャイロセンサによる制御"/>
          <p:cNvSpPr txBox="1"/>
          <p:nvPr/>
        </p:nvSpPr>
        <p:spPr>
          <a:xfrm>
            <a:off x="1711990" y="2609557"/>
            <a:ext cx="1300484" cy="474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buClr>
                <a:srgbClr val="000000"/>
              </a:buClr>
              <a:buFont typeface="Times New Roman"/>
              <a:defRPr sz="1200">
                <a:latin typeface="ヒラギノ角ゴ ProN W3"/>
                <a:ea typeface="ヒラギノ角ゴ ProN W3"/>
                <a:cs typeface="ヒラギノ角ゴ ProN W3"/>
                <a:sym typeface="ヒラギノ角ゴ ProN W3"/>
              </a:defRPr>
            </a:lvl1pPr>
          </a:lstStyle>
          <a:p>
            <a:pPr/>
            <a:r>
              <a:t>ジャイロセンサによる制御</a:t>
            </a:r>
          </a:p>
        </p:txBody>
      </p:sp>
      <p:sp>
        <p:nvSpPr>
          <p:cNvPr id="382" name="四角形"/>
          <p:cNvSpPr/>
          <p:nvPr/>
        </p:nvSpPr>
        <p:spPr>
          <a:xfrm>
            <a:off x="3065812" y="2812757"/>
            <a:ext cx="457201" cy="76201"/>
          </a:xfrm>
          <a:prstGeom prst="rect">
            <a:avLst/>
          </a:prstGeom>
          <a:ln w="17780">
            <a:solidFill>
              <a:srgbClr val="000000"/>
            </a:solidFill>
            <a:miter lim="400000"/>
          </a:ln>
        </p:spPr>
        <p:txBody>
          <a:bodyPr lIns="50800" tIns="50800" rIns="50800" bIns="50800" anchor="ctr"/>
          <a:lstStyle/>
          <a:p>
            <a:pPr/>
          </a:p>
        </p:txBody>
      </p:sp>
      <p:sp>
        <p:nvSpPr>
          <p:cNvPr id="383" name="四角形"/>
          <p:cNvSpPr/>
          <p:nvPr/>
        </p:nvSpPr>
        <p:spPr>
          <a:xfrm>
            <a:off x="3521405" y="3388110"/>
            <a:ext cx="1609733" cy="457201"/>
          </a:xfrm>
          <a:prstGeom prst="rect">
            <a:avLst/>
          </a:prstGeom>
          <a:ln w="17780">
            <a:solidFill>
              <a:srgbClr val="000000"/>
            </a:solidFill>
            <a:miter lim="400000"/>
          </a:ln>
        </p:spPr>
        <p:txBody>
          <a:bodyPr lIns="50800" tIns="50800" rIns="50800" bIns="50800" anchor="ctr"/>
          <a:lstStyle/>
          <a:p>
            <a:pPr/>
          </a:p>
        </p:txBody>
      </p:sp>
      <p:grpSp>
        <p:nvGrpSpPr>
          <p:cNvPr id="386" name="グループ"/>
          <p:cNvGrpSpPr/>
          <p:nvPr/>
        </p:nvGrpSpPr>
        <p:grpSpPr>
          <a:xfrm>
            <a:off x="4579463" y="3429963"/>
            <a:ext cx="325189" cy="360822"/>
            <a:chOff x="0" y="0"/>
            <a:chExt cx="325188" cy="360821"/>
          </a:xfrm>
        </p:grpSpPr>
        <p:sp>
          <p:nvSpPr>
            <p:cNvPr id="384"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85"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grpSp>
        <p:nvGrpSpPr>
          <p:cNvPr id="389" name="グループ"/>
          <p:cNvGrpSpPr/>
          <p:nvPr/>
        </p:nvGrpSpPr>
        <p:grpSpPr>
          <a:xfrm>
            <a:off x="7017118" y="3413289"/>
            <a:ext cx="325189" cy="360823"/>
            <a:chOff x="0" y="0"/>
            <a:chExt cx="325188" cy="360821"/>
          </a:xfrm>
        </p:grpSpPr>
        <p:sp>
          <p:nvSpPr>
            <p:cNvPr id="38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88"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sp>
        <p:nvSpPr>
          <p:cNvPr id="390" name="角度＜90"/>
          <p:cNvSpPr txBox="1"/>
          <p:nvPr/>
        </p:nvSpPr>
        <p:spPr>
          <a:xfrm>
            <a:off x="3406093" y="3457973"/>
            <a:ext cx="1300484"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角度＜90</a:t>
            </a:r>
          </a:p>
        </p:txBody>
      </p:sp>
      <p:sp>
        <p:nvSpPr>
          <p:cNvPr id="391" name="線"/>
          <p:cNvSpPr/>
          <p:nvPr/>
        </p:nvSpPr>
        <p:spPr>
          <a:xfrm flipV="1">
            <a:off x="5010604" y="3383110"/>
            <a:ext cx="1" cy="467202"/>
          </a:xfrm>
          <a:prstGeom prst="line">
            <a:avLst/>
          </a:prstGeom>
          <a:ln w="17780">
            <a:solidFill>
              <a:srgbClr val="000000"/>
            </a:solidFill>
          </a:ln>
        </p:spPr>
        <p:txBody>
          <a:bodyPr lIns="0" tIns="0" rIns="0" bIns="0"/>
          <a:lstStyle/>
          <a:p>
            <a:pPr/>
          </a:p>
        </p:txBody>
      </p:sp>
      <p:sp>
        <p:nvSpPr>
          <p:cNvPr id="392" name="四角形"/>
          <p:cNvSpPr/>
          <p:nvPr/>
        </p:nvSpPr>
        <p:spPr>
          <a:xfrm>
            <a:off x="5584316" y="3388110"/>
            <a:ext cx="1876223" cy="457201"/>
          </a:xfrm>
          <a:prstGeom prst="rect">
            <a:avLst/>
          </a:prstGeom>
          <a:ln w="17780">
            <a:solidFill>
              <a:srgbClr val="000000"/>
            </a:solidFill>
            <a:miter lim="400000"/>
          </a:ln>
        </p:spPr>
        <p:txBody>
          <a:bodyPr lIns="50800" tIns="50800" rIns="50800" bIns="50800" anchor="ctr"/>
          <a:lstStyle/>
          <a:p>
            <a:pPr/>
          </a:p>
        </p:txBody>
      </p:sp>
      <p:sp>
        <p:nvSpPr>
          <p:cNvPr id="393" name="右旋回"/>
          <p:cNvSpPr txBox="1"/>
          <p:nvPr/>
        </p:nvSpPr>
        <p:spPr>
          <a:xfrm>
            <a:off x="5999759" y="3466851"/>
            <a:ext cx="68834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右旋回</a:t>
            </a:r>
          </a:p>
        </p:txBody>
      </p:sp>
      <p:grpSp>
        <p:nvGrpSpPr>
          <p:cNvPr id="396" name="グループ"/>
          <p:cNvGrpSpPr/>
          <p:nvPr/>
        </p:nvGrpSpPr>
        <p:grpSpPr>
          <a:xfrm>
            <a:off x="4950364" y="4808435"/>
            <a:ext cx="325189" cy="360823"/>
            <a:chOff x="0" y="0"/>
            <a:chExt cx="325188" cy="360821"/>
          </a:xfrm>
        </p:grpSpPr>
        <p:sp>
          <p:nvSpPr>
            <p:cNvPr id="394"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395" name="5"/>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5</a:t>
              </a:r>
            </a:p>
          </p:txBody>
        </p:sp>
      </p:grpSp>
      <p:sp>
        <p:nvSpPr>
          <p:cNvPr id="397" name="四角形"/>
          <p:cNvSpPr/>
          <p:nvPr/>
        </p:nvSpPr>
        <p:spPr>
          <a:xfrm>
            <a:off x="3517562" y="4783256"/>
            <a:ext cx="1876222" cy="457201"/>
          </a:xfrm>
          <a:prstGeom prst="rect">
            <a:avLst/>
          </a:prstGeom>
          <a:ln w="17780">
            <a:solidFill>
              <a:srgbClr val="000000"/>
            </a:solidFill>
            <a:miter lim="400000"/>
          </a:ln>
        </p:spPr>
        <p:txBody>
          <a:bodyPr lIns="50800" tIns="50800" rIns="50800" bIns="50800" anchor="ctr"/>
          <a:lstStyle/>
          <a:p>
            <a:pPr/>
          </a:p>
        </p:txBody>
      </p:sp>
      <p:sp>
        <p:nvSpPr>
          <p:cNvPr id="398" name="モータの停止"/>
          <p:cNvSpPr txBox="1"/>
          <p:nvPr/>
        </p:nvSpPr>
        <p:spPr>
          <a:xfrm>
            <a:off x="3602805" y="4861997"/>
            <a:ext cx="122174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モータの停止</a:t>
            </a:r>
          </a:p>
        </p:txBody>
      </p:sp>
      <p:sp>
        <p:nvSpPr>
          <p:cNvPr id="399" name="四角形"/>
          <p:cNvSpPr/>
          <p:nvPr/>
        </p:nvSpPr>
        <p:spPr>
          <a:xfrm>
            <a:off x="3512914" y="2631714"/>
            <a:ext cx="2432887" cy="457201"/>
          </a:xfrm>
          <a:prstGeom prst="rect">
            <a:avLst/>
          </a:prstGeom>
          <a:ln w="17780">
            <a:solidFill>
              <a:srgbClr val="000000"/>
            </a:solidFill>
            <a:miter lim="400000"/>
          </a:ln>
        </p:spPr>
        <p:txBody>
          <a:bodyPr lIns="50800" tIns="50800" rIns="50800" bIns="50800" anchor="ctr"/>
          <a:lstStyle/>
          <a:p>
            <a:pPr/>
          </a:p>
        </p:txBody>
      </p:sp>
      <p:sp>
        <p:nvSpPr>
          <p:cNvPr id="400" name="線"/>
          <p:cNvSpPr/>
          <p:nvPr/>
        </p:nvSpPr>
        <p:spPr>
          <a:xfrm flipV="1">
            <a:off x="3521936" y="2634152"/>
            <a:ext cx="1" cy="2523052"/>
          </a:xfrm>
          <a:prstGeom prst="line">
            <a:avLst/>
          </a:prstGeom>
          <a:ln w="17780">
            <a:solidFill>
              <a:srgbClr val="000000"/>
            </a:solidFill>
          </a:ln>
        </p:spPr>
        <p:txBody>
          <a:bodyPr lIns="0" tIns="0" rIns="0" bIns="0"/>
          <a:lstStyle/>
          <a:p>
            <a:pPr/>
          </a:p>
        </p:txBody>
      </p:sp>
      <p:grpSp>
        <p:nvGrpSpPr>
          <p:cNvPr id="403" name="グループ"/>
          <p:cNvGrpSpPr/>
          <p:nvPr/>
        </p:nvGrpSpPr>
        <p:grpSpPr>
          <a:xfrm>
            <a:off x="5574106" y="2670446"/>
            <a:ext cx="325189" cy="360823"/>
            <a:chOff x="0" y="0"/>
            <a:chExt cx="325188" cy="360821"/>
          </a:xfrm>
        </p:grpSpPr>
        <p:sp>
          <p:nvSpPr>
            <p:cNvPr id="401"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02"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sp>
        <p:nvSpPr>
          <p:cNvPr id="404"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grpSp>
        <p:nvGrpSpPr>
          <p:cNvPr id="407" name="グループ"/>
          <p:cNvGrpSpPr/>
          <p:nvPr/>
        </p:nvGrpSpPr>
        <p:grpSpPr>
          <a:xfrm>
            <a:off x="7017118" y="4174792"/>
            <a:ext cx="325189" cy="360823"/>
            <a:chOff x="0" y="0"/>
            <a:chExt cx="325188" cy="360821"/>
          </a:xfrm>
        </p:grpSpPr>
        <p:sp>
          <p:nvSpPr>
            <p:cNvPr id="405"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06"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sp>
        <p:nvSpPr>
          <p:cNvPr id="408" name="四角形"/>
          <p:cNvSpPr/>
          <p:nvPr/>
        </p:nvSpPr>
        <p:spPr>
          <a:xfrm>
            <a:off x="5584316" y="4149613"/>
            <a:ext cx="1876223" cy="457201"/>
          </a:xfrm>
          <a:prstGeom prst="rect">
            <a:avLst/>
          </a:prstGeom>
          <a:ln w="17780">
            <a:solidFill>
              <a:srgbClr val="000000"/>
            </a:solidFill>
            <a:miter lim="400000"/>
          </a:ln>
        </p:spPr>
        <p:txBody>
          <a:bodyPr lIns="50800" tIns="50800" rIns="50800" bIns="50800" anchor="ctr"/>
          <a:lstStyle/>
          <a:p>
            <a:pPr/>
          </a:p>
        </p:txBody>
      </p:sp>
      <p:sp>
        <p:nvSpPr>
          <p:cNvPr id="409" name="角度の取得"/>
          <p:cNvSpPr txBox="1"/>
          <p:nvPr/>
        </p:nvSpPr>
        <p:spPr>
          <a:xfrm>
            <a:off x="5821959" y="4228354"/>
            <a:ext cx="104394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角度の取得</a:t>
            </a:r>
          </a:p>
        </p:txBody>
      </p:sp>
      <p:sp>
        <p:nvSpPr>
          <p:cNvPr id="410" name="線"/>
          <p:cNvSpPr/>
          <p:nvPr/>
        </p:nvSpPr>
        <p:spPr>
          <a:xfrm flipV="1">
            <a:off x="5575936" y="3379950"/>
            <a:ext cx="1" cy="1230918"/>
          </a:xfrm>
          <a:prstGeom prst="line">
            <a:avLst/>
          </a:prstGeom>
          <a:ln w="17780">
            <a:solidFill>
              <a:srgbClr val="000000"/>
            </a:solidFill>
          </a:ln>
        </p:spPr>
        <p:txBody>
          <a:bodyPr lIns="0" tIns="0" rIns="0" bIns="0"/>
          <a:lstStyle/>
          <a:p>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413" name="ジャイロセンサによる旋回角度制御 (p.82 gyro.c)"/>
          <p:cNvSpPr txBox="1"/>
          <p:nvPr>
            <p:ph type="title"/>
          </p:nvPr>
        </p:nvSpPr>
        <p:spPr>
          <a:prstGeom prst="rect">
            <a:avLst/>
          </a:prstGeom>
        </p:spPr>
        <p:txBody>
          <a:bodyPr/>
          <a:lstStyle/>
          <a:p>
            <a:pPr/>
            <a:r>
              <a:t>ジャイロセンサによる旋回角度制御 </a:t>
            </a:r>
            <a:r>
              <a:rPr sz="2000"/>
              <a:t>(p.82 gyro.c)</a:t>
            </a:r>
          </a:p>
        </p:txBody>
      </p:sp>
      <p:pic>
        <p:nvPicPr>
          <p:cNvPr id="414"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415" name="線"/>
          <p:cNvSpPr/>
          <p:nvPr/>
        </p:nvSpPr>
        <p:spPr>
          <a:xfrm>
            <a:off x="-1" y="908298"/>
            <a:ext cx="9144002" cy="1"/>
          </a:xfrm>
          <a:prstGeom prst="line">
            <a:avLst/>
          </a:prstGeom>
          <a:ln w="38100">
            <a:solidFill>
              <a:srgbClr val="F30001"/>
            </a:solidFill>
          </a:ln>
        </p:spPr>
        <p:txBody>
          <a:bodyPr lIns="0" tIns="0" rIns="0" bIns="0"/>
          <a:lstStyle/>
          <a:p>
            <a:pPr/>
          </a:p>
        </p:txBody>
      </p:sp>
      <p:sp>
        <p:nvSpPr>
          <p:cNvPr id="416"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417" name="#include “./jissenPBL.h”…"/>
          <p:cNvSpPr txBox="1"/>
          <p:nvPr/>
        </p:nvSpPr>
        <p:spPr>
          <a:xfrm>
            <a:off x="468489" y="1095474"/>
            <a:ext cx="8207022" cy="5207001"/>
          </a:xfrm>
          <a:prstGeom prst="rect">
            <a:avLst/>
          </a:prstGeom>
          <a:solidFill>
            <a:srgbClr val="FFFFFF">
              <a:alpha val="86999"/>
            </a:srgbClr>
          </a:solidFill>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#include “./jissenPBL.h”</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int main()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int start, current;</a:t>
            </a:r>
          </a:p>
          <a:p>
            <a:pPr lvl="1" marL="0" marR="0" indent="2286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OutputInit();    //use Motor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initSensor();    //use 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ButtonLedInit(); //use button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setSensorPort(CH_2,GYRO,0); //ch,type,mode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startSensor();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start=getSensor(CH_2);</a:t>
            </a:r>
          </a:p>
          <a:p>
            <a:pPr lvl="1" marL="0" marR="0" indent="2286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p>
          <a:p>
            <a:pPr lvl="1" marL="0" marR="0" indent="2286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do {</a:t>
            </a:r>
          </a:p>
          <a:p>
            <a:pPr lvl="1" marL="0" marR="0" indent="2286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p>
          <a:p>
            <a:pPr lvl="2" marL="0" marR="0" indent="4572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OnFwd(OUT_B);</a:t>
            </a:r>
          </a:p>
          <a:p>
            <a:pPr lvl="2" marL="0" marR="0" indent="4572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OnRev(OUT_C);</a:t>
            </a:r>
          </a:p>
          <a:p>
            <a:pPr lvl="2" marL="0" marR="0" indent="4572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current=getSensor(CH_2);</a:t>
            </a:r>
          </a:p>
          <a:p>
            <a:pPr lvl="2" marL="0" marR="0" indent="4572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a:t>
            </a:r>
          </a:p>
          <a:p>
            <a:pPr lvl="1" marL="0" marR="0" indent="2286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}while(current &lt;= start+90);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Off(OUT_BC);</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  closeSensor();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uFillTx/>
                <a:latin typeface="Menlo"/>
                <a:ea typeface="Menlo"/>
                <a:cs typeface="Menlo"/>
                <a:sym typeface="Menlo"/>
              </a:defRPr>
            </a:pPr>
            <a:r>
              <a:t>}</a:t>
            </a:r>
          </a:p>
        </p:txBody>
      </p:sp>
      <p:grpSp>
        <p:nvGrpSpPr>
          <p:cNvPr id="420" name="グループ"/>
          <p:cNvGrpSpPr/>
          <p:nvPr/>
        </p:nvGrpSpPr>
        <p:grpSpPr>
          <a:xfrm>
            <a:off x="3847108" y="5131763"/>
            <a:ext cx="325189" cy="360822"/>
            <a:chOff x="0" y="0"/>
            <a:chExt cx="325188" cy="360821"/>
          </a:xfrm>
        </p:grpSpPr>
        <p:sp>
          <p:nvSpPr>
            <p:cNvPr id="418"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19"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grpSp>
        <p:nvGrpSpPr>
          <p:cNvPr id="423" name="グループ"/>
          <p:cNvGrpSpPr/>
          <p:nvPr/>
        </p:nvGrpSpPr>
        <p:grpSpPr>
          <a:xfrm>
            <a:off x="2538806" y="4454192"/>
            <a:ext cx="325189" cy="360823"/>
            <a:chOff x="0" y="0"/>
            <a:chExt cx="325188" cy="360821"/>
          </a:xfrm>
        </p:grpSpPr>
        <p:sp>
          <p:nvSpPr>
            <p:cNvPr id="421"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22"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grpSp>
        <p:nvGrpSpPr>
          <p:cNvPr id="426" name="グループ"/>
          <p:cNvGrpSpPr/>
          <p:nvPr/>
        </p:nvGrpSpPr>
        <p:grpSpPr>
          <a:xfrm>
            <a:off x="3300806" y="3518563"/>
            <a:ext cx="325189" cy="360822"/>
            <a:chOff x="0" y="0"/>
            <a:chExt cx="325188" cy="360821"/>
          </a:xfrm>
        </p:grpSpPr>
        <p:sp>
          <p:nvSpPr>
            <p:cNvPr id="424"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25"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grpSp>
        <p:nvGrpSpPr>
          <p:cNvPr id="429" name="グループ"/>
          <p:cNvGrpSpPr/>
          <p:nvPr/>
        </p:nvGrpSpPr>
        <p:grpSpPr>
          <a:xfrm>
            <a:off x="3669308" y="4733592"/>
            <a:ext cx="325189" cy="360823"/>
            <a:chOff x="0" y="0"/>
            <a:chExt cx="325188" cy="360821"/>
          </a:xfrm>
        </p:grpSpPr>
        <p:sp>
          <p:nvSpPr>
            <p:cNvPr id="42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28"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grpSp>
        <p:nvGrpSpPr>
          <p:cNvPr id="432" name="グループ"/>
          <p:cNvGrpSpPr/>
          <p:nvPr/>
        </p:nvGrpSpPr>
        <p:grpSpPr>
          <a:xfrm>
            <a:off x="2538806" y="5546392"/>
            <a:ext cx="325189" cy="360823"/>
            <a:chOff x="0" y="0"/>
            <a:chExt cx="325188" cy="360821"/>
          </a:xfrm>
        </p:grpSpPr>
        <p:sp>
          <p:nvSpPr>
            <p:cNvPr id="430"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431" name="5"/>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5</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96"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97" name="線"/>
          <p:cNvSpPr/>
          <p:nvPr/>
        </p:nvSpPr>
        <p:spPr>
          <a:xfrm>
            <a:off x="-1" y="908298"/>
            <a:ext cx="9144002" cy="1"/>
          </a:xfrm>
          <a:prstGeom prst="line">
            <a:avLst/>
          </a:prstGeom>
          <a:ln w="38100">
            <a:solidFill>
              <a:srgbClr val="F30001"/>
            </a:solidFill>
          </a:ln>
        </p:spPr>
        <p:txBody>
          <a:bodyPr lIns="0" tIns="0" rIns="0" bIns="0"/>
          <a:lstStyle/>
          <a:p>
            <a:pPr/>
          </a:p>
        </p:txBody>
      </p:sp>
      <p:sp>
        <p:nvSpPr>
          <p:cNvPr id="98" name="06: 障害物回避(タッチセンサ) (p.71〜)"/>
          <p:cNvSpPr txBox="1"/>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lvl="2" indent="497840">
              <a:defRPr sz="2800">
                <a:solidFill>
                  <a:srgbClr val="F30001"/>
                </a:solidFill>
                <a:uFill>
                  <a:solidFill>
                    <a:srgbClr val="FF6A00"/>
                  </a:solidFill>
                </a:uFill>
                <a:latin typeface="+mj-lt"/>
                <a:ea typeface="+mj-ea"/>
                <a:cs typeface="+mj-cs"/>
                <a:sym typeface="ヒラギノ角ゴ Pro W6"/>
              </a:defRPr>
            </a:pPr>
          </a:p>
          <a:p>
            <a:pPr lvl="2" indent="497840">
              <a:defRPr sz="2800">
                <a:solidFill>
                  <a:srgbClr val="FF2600"/>
                </a:solidFill>
                <a:uFill>
                  <a:solidFill>
                    <a:srgbClr val="FF6A00"/>
                  </a:solidFill>
                </a:uFill>
                <a:latin typeface="+mj-lt"/>
                <a:ea typeface="+mj-ea"/>
                <a:cs typeface="+mj-cs"/>
                <a:sym typeface="ヒラギノ角ゴ Pro W6"/>
              </a:defRPr>
            </a:pPr>
            <a:r>
              <a:t>06: 障害物回避(タッチセンサ) </a:t>
            </a:r>
            <a:r>
              <a:rPr sz="2000"/>
              <a:t>(p.71〜)</a:t>
            </a:r>
          </a:p>
          <a:p>
            <a:pPr>
              <a:defRPr sz="2400">
                <a:solidFill>
                  <a:srgbClr val="FF6A00"/>
                </a:solidFill>
                <a:uFill>
                  <a:solidFill>
                    <a:srgbClr val="FF6A00"/>
                  </a:solidFill>
                </a:uFill>
                <a:latin typeface="+mj-lt"/>
                <a:ea typeface="+mj-ea"/>
                <a:cs typeface="+mj-cs"/>
                <a:sym typeface="ヒラギノ角ゴ Pro W6"/>
              </a:defRPr>
            </a:pPr>
          </a:p>
        </p:txBody>
      </p:sp>
      <p:sp>
        <p:nvSpPr>
          <p:cNvPr id="99"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435"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436" name="線"/>
          <p:cNvSpPr/>
          <p:nvPr/>
        </p:nvSpPr>
        <p:spPr>
          <a:xfrm>
            <a:off x="-1" y="908298"/>
            <a:ext cx="9144002" cy="1"/>
          </a:xfrm>
          <a:prstGeom prst="line">
            <a:avLst/>
          </a:prstGeom>
          <a:ln w="38100">
            <a:solidFill>
              <a:srgbClr val="F30001"/>
            </a:solidFill>
          </a:ln>
        </p:spPr>
        <p:txBody>
          <a:bodyPr lIns="0" tIns="0" rIns="0" bIns="0"/>
          <a:lstStyle/>
          <a:p>
            <a:pPr/>
          </a:p>
        </p:txBody>
      </p:sp>
      <p:sp>
        <p:nvSpPr>
          <p:cNvPr id="437" name="09: カラーセンサ(p.84〜)"/>
          <p:cNvSpPr txBox="1"/>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lvl="2" indent="497840">
              <a:defRPr sz="2800">
                <a:solidFill>
                  <a:srgbClr val="FF2600"/>
                </a:solidFill>
                <a:uFill>
                  <a:solidFill>
                    <a:srgbClr val="FF6A00"/>
                  </a:solidFill>
                </a:uFill>
                <a:latin typeface="+mj-lt"/>
                <a:ea typeface="+mj-ea"/>
                <a:cs typeface="+mj-cs"/>
                <a:sym typeface="ヒラギノ角ゴ Pro W6"/>
              </a:defRPr>
            </a:pPr>
          </a:p>
          <a:p>
            <a:pPr lvl="2" indent="497840">
              <a:defRPr sz="2800">
                <a:solidFill>
                  <a:srgbClr val="FF2600"/>
                </a:solidFill>
                <a:uFill>
                  <a:solidFill>
                    <a:srgbClr val="FF6A00"/>
                  </a:solidFill>
                </a:uFill>
                <a:latin typeface="+mj-lt"/>
                <a:ea typeface="+mj-ea"/>
                <a:cs typeface="+mj-cs"/>
                <a:sym typeface="ヒラギノ角ゴ Pro W6"/>
              </a:defRPr>
            </a:pPr>
            <a:r>
              <a:t>09: カラーセンサ</a:t>
            </a:r>
            <a:r>
              <a:rPr sz="2000"/>
              <a:t>(p.84〜)</a:t>
            </a:r>
          </a:p>
          <a:p>
            <a:pPr>
              <a:defRPr sz="2400">
                <a:solidFill>
                  <a:srgbClr val="FF6A00"/>
                </a:solidFill>
                <a:uFill>
                  <a:solidFill>
                    <a:srgbClr val="FF6A00"/>
                  </a:solidFill>
                </a:uFill>
                <a:latin typeface="+mj-lt"/>
                <a:ea typeface="+mj-ea"/>
                <a:cs typeface="+mj-cs"/>
                <a:sym typeface="ヒラギノ角ゴ Pro W6"/>
              </a:defRPr>
            </a:pPr>
          </a:p>
        </p:txBody>
      </p:sp>
      <p:sp>
        <p:nvSpPr>
          <p:cNvPr id="438"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0" name="Color.JPG" descr="Color.JPG"/>
          <p:cNvPicPr>
            <a:picLocks noChangeAspect="1"/>
          </p:cNvPicPr>
          <p:nvPr/>
        </p:nvPicPr>
        <p:blipFill>
          <a:blip r:embed="rId2">
            <a:extLst/>
          </a:blip>
          <a:srcRect l="6538" t="28314" r="7908" b="28314"/>
          <a:stretch>
            <a:fillRect/>
          </a:stretch>
        </p:blipFill>
        <p:spPr>
          <a:xfrm>
            <a:off x="1282700" y="1924823"/>
            <a:ext cx="6515000" cy="2477039"/>
          </a:xfrm>
          <a:prstGeom prst="rect">
            <a:avLst/>
          </a:prstGeom>
          <a:ln w="12700"/>
          <a:effectLst>
            <a:outerShdw sx="100000" sy="100000" kx="0" ky="0" algn="b" rotWithShape="0" blurRad="63500" dist="25400" dir="5400000">
              <a:srgbClr val="000000">
                <a:alpha val="50000"/>
              </a:srgbClr>
            </a:outerShdw>
          </a:effectLst>
        </p:spPr>
      </p:pic>
      <p:sp>
        <p:nvSpPr>
          <p:cNvPr id="441"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442" name="カラーセンサ"/>
          <p:cNvSpPr txBox="1"/>
          <p:nvPr>
            <p:ph type="title"/>
          </p:nvPr>
        </p:nvSpPr>
        <p:spPr>
          <a:prstGeom prst="rect">
            <a:avLst/>
          </a:prstGeom>
        </p:spPr>
        <p:txBody>
          <a:bodyPr/>
          <a:lstStyle/>
          <a:p>
            <a:pPr/>
            <a:r>
              <a:t>カラーセンサ</a:t>
            </a:r>
          </a:p>
        </p:txBody>
      </p:sp>
      <p:pic>
        <p:nvPicPr>
          <p:cNvPr id="443" name="イメージ" descr="イメージ"/>
          <p:cNvPicPr>
            <a:picLocks noChangeAspect="1"/>
          </p:cNvPicPr>
          <p:nvPr/>
        </p:nvPicPr>
        <p:blipFill>
          <a:blip r:embed="rId3">
            <a:extLst/>
          </a:blip>
          <a:srcRect l="28399" t="17808" r="41134" b="64253"/>
          <a:stretch>
            <a:fillRect/>
          </a:stretch>
        </p:blipFill>
        <p:spPr>
          <a:xfrm>
            <a:off x="8129091" y="402828"/>
            <a:ext cx="843663" cy="331162"/>
          </a:xfrm>
          <a:prstGeom prst="rect">
            <a:avLst/>
          </a:prstGeom>
          <a:ln w="12700"/>
        </p:spPr>
      </p:pic>
      <p:sp>
        <p:nvSpPr>
          <p:cNvPr id="444" name="線"/>
          <p:cNvSpPr/>
          <p:nvPr/>
        </p:nvSpPr>
        <p:spPr>
          <a:xfrm>
            <a:off x="-1" y="908298"/>
            <a:ext cx="9144002" cy="1"/>
          </a:xfrm>
          <a:prstGeom prst="line">
            <a:avLst/>
          </a:prstGeom>
          <a:ln w="38100">
            <a:solidFill>
              <a:srgbClr val="F30001"/>
            </a:solidFill>
          </a:ln>
        </p:spPr>
        <p:txBody>
          <a:bodyPr lIns="0" tIns="0" rIns="0" bIns="0"/>
          <a:lstStyle/>
          <a:p>
            <a:pPr/>
          </a:p>
        </p:txBody>
      </p:sp>
      <p:sp>
        <p:nvSpPr>
          <p:cNvPr id="445" name="カラーセンサの測定原理…"/>
          <p:cNvSpPr txBox="1"/>
          <p:nvPr/>
        </p:nvSpPr>
        <p:spPr>
          <a:xfrm>
            <a:off x="1117600" y="4902200"/>
            <a:ext cx="7315200" cy="1092200"/>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4D2F00"/>
              </a:buClr>
              <a:buFont typeface="Times New Roman"/>
              <a:defRPr sz="2200">
                <a:uFill>
                  <a:solidFill>
                    <a:srgbClr val="4D2F00"/>
                  </a:solidFill>
                </a:uFill>
                <a:latin typeface="+mj-lt"/>
                <a:ea typeface="+mj-ea"/>
                <a:cs typeface="+mj-cs"/>
                <a:sym typeface="ヒラギノ角ゴ Pro W6"/>
              </a:defRPr>
            </a:pPr>
            <a:r>
              <a:t>カラーセンサの測定原理</a:t>
            </a:r>
          </a:p>
          <a:p>
            <a:pPr>
              <a:buClr>
                <a:srgbClr val="424242"/>
              </a:buClr>
              <a:buFont typeface="Times New Roman"/>
              <a:defRPr>
                <a:latin typeface="+mn-lt"/>
                <a:ea typeface="+mn-ea"/>
                <a:cs typeface="+mn-cs"/>
                <a:sym typeface="ヒラギノ角ゴ Pro W3"/>
              </a:defRPr>
            </a:pPr>
            <a:r>
              <a:rPr>
                <a:solidFill>
                  <a:srgbClr val="424242"/>
                </a:solidFill>
                <a:uFill>
                  <a:solidFill>
                    <a:srgbClr val="424242"/>
                  </a:solidFill>
                </a:uFill>
              </a:rPr>
              <a:t>LEDにより赤、緑、青の光を照射して、それぞれの反射量(R, G, B成分)をフォトダイオードで計測して，カラーに変換</a:t>
            </a:r>
          </a:p>
        </p:txBody>
      </p:sp>
      <p:sp>
        <p:nvSpPr>
          <p:cNvPr id="446" name="角丸四角形"/>
          <p:cNvSpPr/>
          <p:nvPr/>
        </p:nvSpPr>
        <p:spPr>
          <a:xfrm>
            <a:off x="3623560" y="3064682"/>
            <a:ext cx="484876" cy="317501"/>
          </a:xfrm>
          <a:prstGeom prst="roundRect">
            <a:avLst>
              <a:gd name="adj" fmla="val 31266"/>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447" name="線"/>
          <p:cNvSpPr/>
          <p:nvPr/>
        </p:nvSpPr>
        <p:spPr>
          <a:xfrm>
            <a:off x="3867215" y="3408403"/>
            <a:ext cx="522976"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headEnd type="triangle"/>
          </a:ln>
        </p:spPr>
        <p:txBody>
          <a:bodyPr lIns="0" tIns="0" rIns="0" bIns="0"/>
          <a:lstStyle/>
          <a:p>
            <a:pPr/>
          </a:p>
        </p:txBody>
      </p:sp>
      <p:sp>
        <p:nvSpPr>
          <p:cNvPr id="448" name="フォトダイオード"/>
          <p:cNvSpPr txBox="1"/>
          <p:nvPr/>
        </p:nvSpPr>
        <p:spPr>
          <a:xfrm>
            <a:off x="4360619" y="3946403"/>
            <a:ext cx="1848015"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a:r>
              <a:t>フォトダイオード</a:t>
            </a:r>
          </a:p>
        </p:txBody>
      </p:sp>
      <p:sp>
        <p:nvSpPr>
          <p:cNvPr id="449" name="角丸四角形"/>
          <p:cNvSpPr/>
          <p:nvPr/>
        </p:nvSpPr>
        <p:spPr>
          <a:xfrm>
            <a:off x="3623560" y="2701911"/>
            <a:ext cx="484876" cy="317501"/>
          </a:xfrm>
          <a:prstGeom prst="roundRect">
            <a:avLst>
              <a:gd name="adj" fmla="val 31266"/>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450" name="線"/>
          <p:cNvSpPr/>
          <p:nvPr/>
        </p:nvSpPr>
        <p:spPr>
          <a:xfrm flipH="1" rot="10800000">
            <a:off x="3867215" y="2271775"/>
            <a:ext cx="522976" cy="342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headEnd type="triangle"/>
          </a:ln>
        </p:spPr>
        <p:txBody>
          <a:bodyPr lIns="0" tIns="0" rIns="0" bIns="0"/>
          <a:lstStyle/>
          <a:p>
            <a:pPr/>
          </a:p>
        </p:txBody>
      </p:sp>
      <p:sp>
        <p:nvSpPr>
          <p:cNvPr id="451" name="LED"/>
          <p:cNvSpPr txBox="1"/>
          <p:nvPr/>
        </p:nvSpPr>
        <p:spPr>
          <a:xfrm>
            <a:off x="4360619" y="2134663"/>
            <a:ext cx="1848015"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a:r>
              <a:t>LED</a:t>
            </a:r>
          </a:p>
        </p:txBody>
      </p:sp>
      <p:sp>
        <p:nvSpPr>
          <p:cNvPr id="452"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455" name="カラーセンサ"/>
          <p:cNvSpPr txBox="1"/>
          <p:nvPr>
            <p:ph type="title"/>
          </p:nvPr>
        </p:nvSpPr>
        <p:spPr>
          <a:prstGeom prst="rect">
            <a:avLst/>
          </a:prstGeom>
        </p:spPr>
        <p:txBody>
          <a:bodyPr/>
          <a:lstStyle/>
          <a:p>
            <a:pPr/>
            <a:r>
              <a:t>カラーセンサ</a:t>
            </a:r>
          </a:p>
        </p:txBody>
      </p:sp>
      <p:sp>
        <p:nvSpPr>
          <p:cNvPr id="456" name="二種類のしくみで色や光の強さを計測"/>
          <p:cNvSpPr txBox="1"/>
          <p:nvPr>
            <p:ph type="body" idx="1"/>
          </p:nvPr>
        </p:nvSpPr>
        <p:spPr>
          <a:prstGeom prst="rect">
            <a:avLst/>
          </a:prstGeom>
        </p:spPr>
        <p:txBody>
          <a:bodyPr/>
          <a:lstStyle/>
          <a:p>
            <a:pPr/>
            <a:r>
              <a:t>二種類のしくみで色や光の強さを計測</a:t>
            </a:r>
          </a:p>
        </p:txBody>
      </p:sp>
      <p:pic>
        <p:nvPicPr>
          <p:cNvPr id="457"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458" name="線"/>
          <p:cNvSpPr/>
          <p:nvPr/>
        </p:nvSpPr>
        <p:spPr>
          <a:xfrm>
            <a:off x="-1" y="908298"/>
            <a:ext cx="9144002" cy="1"/>
          </a:xfrm>
          <a:prstGeom prst="line">
            <a:avLst/>
          </a:prstGeom>
          <a:ln w="38100">
            <a:solidFill>
              <a:srgbClr val="F30001"/>
            </a:solidFill>
          </a:ln>
        </p:spPr>
        <p:txBody>
          <a:bodyPr lIns="0" tIns="0" rIns="0" bIns="0"/>
          <a:lstStyle/>
          <a:p>
            <a:pPr/>
          </a:p>
        </p:txBody>
      </p:sp>
      <p:pic>
        <p:nvPicPr>
          <p:cNvPr id="459" name="colorsensor.png" descr="colorsensor.png"/>
          <p:cNvPicPr>
            <a:picLocks noChangeAspect="1"/>
          </p:cNvPicPr>
          <p:nvPr/>
        </p:nvPicPr>
        <p:blipFill>
          <a:blip r:embed="rId3">
            <a:extLst/>
          </a:blip>
          <a:srcRect l="42866" t="38668" r="27743" b="27798"/>
          <a:stretch>
            <a:fillRect/>
          </a:stretch>
        </p:blipFill>
        <p:spPr>
          <a:xfrm>
            <a:off x="2843837" y="2356032"/>
            <a:ext cx="1467347" cy="1199507"/>
          </a:xfrm>
          <a:prstGeom prst="rect">
            <a:avLst/>
          </a:prstGeom>
          <a:ln w="12700"/>
        </p:spPr>
      </p:pic>
      <p:sp>
        <p:nvSpPr>
          <p:cNvPr id="460" name="線"/>
          <p:cNvSpPr/>
          <p:nvPr/>
        </p:nvSpPr>
        <p:spPr>
          <a:xfrm flipH="1" rot="4800000">
            <a:off x="2217494" y="2210445"/>
            <a:ext cx="170338" cy="1662170"/>
          </a:xfrm>
          <a:custGeom>
            <a:avLst/>
            <a:gdLst/>
            <a:ahLst/>
            <a:cxnLst>
              <a:cxn ang="0">
                <a:pos x="wd2" y="hd2"/>
              </a:cxn>
              <a:cxn ang="5400000">
                <a:pos x="wd2" y="hd2"/>
              </a:cxn>
              <a:cxn ang="10800000">
                <a:pos x="wd2" y="hd2"/>
              </a:cxn>
              <a:cxn ang="16200000">
                <a:pos x="wd2" y="hd2"/>
              </a:cxn>
            </a:cxnLst>
            <a:rect l="0" t="0" r="r" b="b"/>
            <a:pathLst>
              <a:path w="21445" h="21566" fill="norm" stroke="1" extrusionOk="0">
                <a:moveTo>
                  <a:pt x="118" y="0"/>
                </a:moveTo>
                <a:lnTo>
                  <a:pt x="121" y="17447"/>
                </a:lnTo>
                <a:cubicBezTo>
                  <a:pt x="-155" y="18345"/>
                  <a:pt x="38" y="19233"/>
                  <a:pt x="742" y="20089"/>
                </a:cubicBezTo>
                <a:cubicBezTo>
                  <a:pt x="1387" y="20872"/>
                  <a:pt x="4471" y="21600"/>
                  <a:pt x="10812" y="21565"/>
                </a:cubicBezTo>
                <a:cubicBezTo>
                  <a:pt x="16734" y="21532"/>
                  <a:pt x="19105" y="20840"/>
                  <a:pt x="19727" y="20144"/>
                </a:cubicBezTo>
                <a:cubicBezTo>
                  <a:pt x="20513" y="19266"/>
                  <a:pt x="21008" y="18384"/>
                  <a:pt x="21213" y="17502"/>
                </a:cubicBezTo>
                <a:lnTo>
                  <a:pt x="21445" y="529"/>
                </a:lnTo>
              </a:path>
            </a:pathLst>
          </a:custGeom>
          <a:ln w="50800">
            <a:solidFill>
              <a:srgbClr val="FF2600"/>
            </a:solidFill>
            <a:headEnd type="triangle"/>
          </a:ln>
        </p:spPr>
        <p:txBody>
          <a:bodyPr lIns="0" tIns="0" rIns="0" bIns="0"/>
          <a:lstStyle/>
          <a:p>
            <a:pPr>
              <a:defRPr sz="2200"/>
            </a:pPr>
          </a:p>
        </p:txBody>
      </p:sp>
      <p:sp>
        <p:nvSpPr>
          <p:cNvPr id="461" name="図形"/>
          <p:cNvSpPr/>
          <p:nvPr/>
        </p:nvSpPr>
        <p:spPr>
          <a:xfrm>
            <a:off x="1018573" y="2509875"/>
            <a:ext cx="1066489" cy="14346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3211"/>
                </a:lnTo>
                <a:lnTo>
                  <a:pt x="21600" y="21600"/>
                </a:lnTo>
                <a:lnTo>
                  <a:pt x="21600" y="8698"/>
                </a:lnTo>
                <a:lnTo>
                  <a:pt x="0" y="0"/>
                </a:lnTo>
                <a:close/>
              </a:path>
            </a:pathLst>
          </a:custGeom>
          <a:ln w="25400">
            <a:solidFill>
              <a:srgbClr val="5E5E5E"/>
            </a:solidFill>
            <a:miter lim="400000"/>
          </a:ln>
        </p:spPr>
        <p:txBody>
          <a:bodyPr lIns="50800" tIns="50800" rIns="50800" bIns="50800" anchor="ctr"/>
          <a:lstStyle/>
          <a:p>
            <a:pPr/>
          </a:p>
        </p:txBody>
      </p:sp>
      <p:sp>
        <p:nvSpPr>
          <p:cNvPr id="462" name="円形"/>
          <p:cNvSpPr/>
          <p:nvPr/>
        </p:nvSpPr>
        <p:spPr>
          <a:xfrm>
            <a:off x="5069861" y="2060738"/>
            <a:ext cx="439456" cy="439456"/>
          </a:xfrm>
          <a:prstGeom prst="ellipse">
            <a:avLst/>
          </a:prstGeom>
          <a:solidFill>
            <a:srgbClr val="FF2600"/>
          </a:solidFill>
          <a:ln w="25400">
            <a:solidFill>
              <a:srgbClr val="85888D"/>
            </a:solidFill>
            <a:miter lim="400000"/>
          </a:ln>
        </p:spPr>
        <p:txBody>
          <a:bodyPr lIns="50800" tIns="50800" rIns="50800" bIns="50800" anchor="ctr"/>
          <a:lstStyle/>
          <a:p>
            <a:pPr/>
          </a:p>
        </p:txBody>
      </p:sp>
      <p:sp>
        <p:nvSpPr>
          <p:cNvPr id="463" name="円形"/>
          <p:cNvSpPr/>
          <p:nvPr/>
        </p:nvSpPr>
        <p:spPr>
          <a:xfrm>
            <a:off x="5069861" y="2577452"/>
            <a:ext cx="439456" cy="439456"/>
          </a:xfrm>
          <a:prstGeom prst="ellipse">
            <a:avLst/>
          </a:prstGeom>
          <a:solidFill>
            <a:srgbClr val="00F900"/>
          </a:solidFill>
          <a:ln w="25400">
            <a:solidFill>
              <a:srgbClr val="85888D"/>
            </a:solidFill>
            <a:miter lim="400000"/>
          </a:ln>
        </p:spPr>
        <p:txBody>
          <a:bodyPr lIns="50800" tIns="50800" rIns="50800" bIns="50800" anchor="ctr"/>
          <a:lstStyle/>
          <a:p>
            <a:pPr/>
          </a:p>
        </p:txBody>
      </p:sp>
      <p:sp>
        <p:nvSpPr>
          <p:cNvPr id="464" name="円形"/>
          <p:cNvSpPr/>
          <p:nvPr/>
        </p:nvSpPr>
        <p:spPr>
          <a:xfrm>
            <a:off x="5069861" y="3094166"/>
            <a:ext cx="439456" cy="439456"/>
          </a:xfrm>
          <a:prstGeom prst="ellipse">
            <a:avLst/>
          </a:prstGeom>
          <a:solidFill>
            <a:srgbClr val="0433FF"/>
          </a:solidFill>
          <a:ln w="25400">
            <a:solidFill>
              <a:srgbClr val="85888D"/>
            </a:solidFill>
            <a:miter lim="400000"/>
          </a:ln>
        </p:spPr>
        <p:txBody>
          <a:bodyPr lIns="50800" tIns="50800" rIns="50800" bIns="50800" anchor="ctr"/>
          <a:lstStyle/>
          <a:p>
            <a:pPr/>
          </a:p>
        </p:txBody>
      </p:sp>
      <p:sp>
        <p:nvSpPr>
          <p:cNvPr id="465" name="四角形"/>
          <p:cNvSpPr/>
          <p:nvPr/>
        </p:nvSpPr>
        <p:spPr>
          <a:xfrm>
            <a:off x="4846079" y="1953911"/>
            <a:ext cx="831844" cy="1686538"/>
          </a:xfrm>
          <a:prstGeom prst="rect">
            <a:avLst/>
          </a:prstGeom>
          <a:ln w="25400">
            <a:solidFill>
              <a:srgbClr val="85888D"/>
            </a:solidFill>
            <a:miter lim="400000"/>
          </a:ln>
        </p:spPr>
        <p:txBody>
          <a:bodyPr lIns="50800" tIns="50800" rIns="50800" bIns="50800" anchor="ctr"/>
          <a:lstStyle/>
          <a:p>
            <a:pPr/>
          </a:p>
        </p:txBody>
      </p:sp>
      <p:sp>
        <p:nvSpPr>
          <p:cNvPr id="466" name="RGB値"/>
          <p:cNvSpPr txBox="1"/>
          <p:nvPr/>
        </p:nvSpPr>
        <p:spPr>
          <a:xfrm>
            <a:off x="4494476" y="3658446"/>
            <a:ext cx="1595971"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3"/>
                <a:ea typeface="ヒラギノ角ゴ ProN W3"/>
                <a:cs typeface="ヒラギノ角ゴ ProN W3"/>
                <a:sym typeface="ヒラギノ角ゴ ProN W3"/>
              </a:defRPr>
            </a:lvl1pPr>
          </a:lstStyle>
          <a:p>
            <a:pPr/>
            <a:r>
              <a:t>RGB値</a:t>
            </a:r>
          </a:p>
        </p:txBody>
      </p:sp>
      <p:sp>
        <p:nvSpPr>
          <p:cNvPr id="467" name="線"/>
          <p:cNvSpPr/>
          <p:nvPr/>
        </p:nvSpPr>
        <p:spPr>
          <a:xfrm>
            <a:off x="4636217" y="2280466"/>
            <a:ext cx="438437" cy="1"/>
          </a:xfrm>
          <a:prstGeom prst="line">
            <a:avLst/>
          </a:prstGeom>
          <a:ln w="25400">
            <a:solidFill>
              <a:srgbClr val="000000"/>
            </a:solidFill>
            <a:miter lim="400000"/>
            <a:tailEnd type="triangle"/>
          </a:ln>
        </p:spPr>
        <p:txBody>
          <a:bodyPr lIns="50800" tIns="50800" rIns="50800" bIns="50800" anchor="ctr"/>
          <a:lstStyle/>
          <a:p>
            <a:pPr/>
          </a:p>
        </p:txBody>
      </p:sp>
      <p:sp>
        <p:nvSpPr>
          <p:cNvPr id="468" name="線"/>
          <p:cNvSpPr/>
          <p:nvPr/>
        </p:nvSpPr>
        <p:spPr>
          <a:xfrm>
            <a:off x="4217410" y="2797179"/>
            <a:ext cx="857244" cy="1"/>
          </a:xfrm>
          <a:prstGeom prst="line">
            <a:avLst/>
          </a:prstGeom>
          <a:ln w="25400">
            <a:solidFill>
              <a:srgbClr val="000000"/>
            </a:solidFill>
            <a:miter lim="400000"/>
            <a:tailEnd type="triangle"/>
          </a:ln>
        </p:spPr>
        <p:txBody>
          <a:bodyPr lIns="50800" tIns="50800" rIns="50800" bIns="50800" anchor="ctr"/>
          <a:lstStyle/>
          <a:p>
            <a:pPr/>
          </a:p>
        </p:txBody>
      </p:sp>
      <p:sp>
        <p:nvSpPr>
          <p:cNvPr id="469" name="線"/>
          <p:cNvSpPr/>
          <p:nvPr/>
        </p:nvSpPr>
        <p:spPr>
          <a:xfrm>
            <a:off x="4636217" y="3313893"/>
            <a:ext cx="438437" cy="1"/>
          </a:xfrm>
          <a:prstGeom prst="line">
            <a:avLst/>
          </a:prstGeom>
          <a:ln w="25400">
            <a:solidFill>
              <a:srgbClr val="000000"/>
            </a:solidFill>
            <a:miter lim="400000"/>
            <a:tailEnd type="triangle"/>
          </a:ln>
        </p:spPr>
        <p:txBody>
          <a:bodyPr lIns="50800" tIns="50800" rIns="50800" bIns="50800" anchor="ctr"/>
          <a:lstStyle/>
          <a:p>
            <a:pPr/>
          </a:p>
        </p:txBody>
      </p:sp>
      <p:sp>
        <p:nvSpPr>
          <p:cNvPr id="470" name="線"/>
          <p:cNvSpPr/>
          <p:nvPr/>
        </p:nvSpPr>
        <p:spPr>
          <a:xfrm flipV="1">
            <a:off x="4646031" y="2274436"/>
            <a:ext cx="1" cy="1045488"/>
          </a:xfrm>
          <a:prstGeom prst="line">
            <a:avLst/>
          </a:prstGeom>
          <a:ln w="25400">
            <a:solidFill>
              <a:srgbClr val="000000"/>
            </a:solidFill>
            <a:miter lim="400000"/>
          </a:ln>
        </p:spPr>
        <p:txBody>
          <a:bodyPr lIns="50800" tIns="50800" rIns="50800" bIns="50800" anchor="ctr"/>
          <a:lstStyle/>
          <a:p>
            <a:pPr/>
          </a:p>
        </p:txBody>
      </p:sp>
      <p:sp>
        <p:nvSpPr>
          <p:cNvPr id="471" name="線"/>
          <p:cNvSpPr/>
          <p:nvPr/>
        </p:nvSpPr>
        <p:spPr>
          <a:xfrm>
            <a:off x="5510269" y="2280466"/>
            <a:ext cx="438437" cy="1"/>
          </a:xfrm>
          <a:prstGeom prst="line">
            <a:avLst/>
          </a:prstGeom>
          <a:ln w="25400">
            <a:solidFill>
              <a:srgbClr val="000000"/>
            </a:solidFill>
            <a:miter lim="400000"/>
          </a:ln>
        </p:spPr>
        <p:txBody>
          <a:bodyPr lIns="50800" tIns="50800" rIns="50800" bIns="50800" anchor="ctr"/>
          <a:lstStyle/>
          <a:p>
            <a:pPr/>
          </a:p>
        </p:txBody>
      </p:sp>
      <p:sp>
        <p:nvSpPr>
          <p:cNvPr id="472" name="線"/>
          <p:cNvSpPr/>
          <p:nvPr/>
        </p:nvSpPr>
        <p:spPr>
          <a:xfrm>
            <a:off x="5527153" y="2797179"/>
            <a:ext cx="715704" cy="1"/>
          </a:xfrm>
          <a:prstGeom prst="line">
            <a:avLst/>
          </a:prstGeom>
          <a:ln w="25400">
            <a:solidFill>
              <a:srgbClr val="000000"/>
            </a:solidFill>
            <a:miter lim="400000"/>
            <a:tailEnd type="triangle"/>
          </a:ln>
        </p:spPr>
        <p:txBody>
          <a:bodyPr lIns="50800" tIns="50800" rIns="50800" bIns="50800" anchor="ctr"/>
          <a:lstStyle/>
          <a:p>
            <a:pPr/>
          </a:p>
        </p:txBody>
      </p:sp>
      <p:sp>
        <p:nvSpPr>
          <p:cNvPr id="473" name="線"/>
          <p:cNvSpPr/>
          <p:nvPr/>
        </p:nvSpPr>
        <p:spPr>
          <a:xfrm>
            <a:off x="5510269" y="3313893"/>
            <a:ext cx="438437" cy="1"/>
          </a:xfrm>
          <a:prstGeom prst="line">
            <a:avLst/>
          </a:prstGeom>
          <a:ln w="25400">
            <a:solidFill>
              <a:srgbClr val="000000"/>
            </a:solidFill>
            <a:miter lim="400000"/>
          </a:ln>
        </p:spPr>
        <p:txBody>
          <a:bodyPr lIns="50800" tIns="50800" rIns="50800" bIns="50800" anchor="ctr"/>
          <a:lstStyle/>
          <a:p>
            <a:pPr/>
          </a:p>
        </p:txBody>
      </p:sp>
      <p:sp>
        <p:nvSpPr>
          <p:cNvPr id="474" name="線"/>
          <p:cNvSpPr/>
          <p:nvPr/>
        </p:nvSpPr>
        <p:spPr>
          <a:xfrm flipV="1">
            <a:off x="5940300" y="2274436"/>
            <a:ext cx="1" cy="1045488"/>
          </a:xfrm>
          <a:prstGeom prst="line">
            <a:avLst/>
          </a:prstGeom>
          <a:ln w="25400">
            <a:solidFill>
              <a:srgbClr val="000000"/>
            </a:solidFill>
            <a:miter lim="400000"/>
          </a:ln>
        </p:spPr>
        <p:txBody>
          <a:bodyPr lIns="50800" tIns="50800" rIns="50800" bIns="50800" anchor="ctr"/>
          <a:lstStyle/>
          <a:p>
            <a:pPr/>
          </a:p>
        </p:txBody>
      </p:sp>
      <p:sp>
        <p:nvSpPr>
          <p:cNvPr id="475" name="色…"/>
          <p:cNvSpPr/>
          <p:nvPr/>
        </p:nvSpPr>
        <p:spPr>
          <a:xfrm>
            <a:off x="6320485" y="2365201"/>
            <a:ext cx="1572240" cy="869753"/>
          </a:xfrm>
          <a:prstGeom prst="roundRect">
            <a:avLst>
              <a:gd name="adj" fmla="val 21903"/>
            </a:avLst>
          </a:prstGeom>
          <a:solidFill>
            <a:srgbClr val="FFFFFF"/>
          </a:solidFill>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b"/>
          <a:lstStyle/>
          <a:p>
            <a:pPr>
              <a:defRPr>
                <a:latin typeface="ヒラギノ角ゴ ProN W3"/>
                <a:ea typeface="ヒラギノ角ゴ ProN W3"/>
                <a:cs typeface="ヒラギノ角ゴ ProN W3"/>
                <a:sym typeface="ヒラギノ角ゴ ProN W3"/>
              </a:defRPr>
            </a:pPr>
            <a:r>
              <a:t>色</a:t>
            </a:r>
          </a:p>
          <a:p>
            <a:pPr>
              <a:defRPr>
                <a:latin typeface="ヒラギノ角ゴ ProN W3"/>
                <a:ea typeface="ヒラギノ角ゴ ProN W3"/>
                <a:cs typeface="ヒラギノ角ゴ ProN W3"/>
                <a:sym typeface="ヒラギノ角ゴ ProN W3"/>
              </a:defRPr>
            </a:pPr>
            <a:r>
              <a:t>反射光の強さ</a:t>
            </a:r>
          </a:p>
        </p:txBody>
      </p:sp>
      <p:pic>
        <p:nvPicPr>
          <p:cNvPr id="476" name="colorsensor.png" descr="colorsensor.png"/>
          <p:cNvPicPr>
            <a:picLocks noChangeAspect="1"/>
          </p:cNvPicPr>
          <p:nvPr/>
        </p:nvPicPr>
        <p:blipFill>
          <a:blip r:embed="rId3">
            <a:extLst/>
          </a:blip>
          <a:srcRect l="42866" t="38668" r="27743" b="27798"/>
          <a:stretch>
            <a:fillRect/>
          </a:stretch>
        </p:blipFill>
        <p:spPr>
          <a:xfrm>
            <a:off x="2843837" y="4882790"/>
            <a:ext cx="1467347" cy="1199506"/>
          </a:xfrm>
          <a:prstGeom prst="rect">
            <a:avLst/>
          </a:prstGeom>
          <a:ln w="12700"/>
        </p:spPr>
      </p:pic>
      <p:sp>
        <p:nvSpPr>
          <p:cNvPr id="477" name="円形"/>
          <p:cNvSpPr/>
          <p:nvPr/>
        </p:nvSpPr>
        <p:spPr>
          <a:xfrm>
            <a:off x="5069861" y="4587495"/>
            <a:ext cx="439456" cy="439457"/>
          </a:xfrm>
          <a:prstGeom prst="ellipse">
            <a:avLst/>
          </a:prstGeom>
          <a:solidFill>
            <a:srgbClr val="FF2600"/>
          </a:solidFill>
          <a:ln w="25400">
            <a:solidFill>
              <a:srgbClr val="85888D"/>
            </a:solidFill>
            <a:miter lim="400000"/>
          </a:ln>
        </p:spPr>
        <p:txBody>
          <a:bodyPr lIns="50800" tIns="50800" rIns="50800" bIns="50800" anchor="ctr"/>
          <a:lstStyle/>
          <a:p>
            <a:pPr/>
          </a:p>
        </p:txBody>
      </p:sp>
      <p:sp>
        <p:nvSpPr>
          <p:cNvPr id="478" name="円形"/>
          <p:cNvSpPr/>
          <p:nvPr/>
        </p:nvSpPr>
        <p:spPr>
          <a:xfrm>
            <a:off x="5069861" y="5104209"/>
            <a:ext cx="439456" cy="439456"/>
          </a:xfrm>
          <a:prstGeom prst="ellipse">
            <a:avLst/>
          </a:prstGeom>
          <a:solidFill>
            <a:srgbClr val="00F900"/>
          </a:solidFill>
          <a:ln w="25400">
            <a:solidFill>
              <a:srgbClr val="85888D"/>
            </a:solidFill>
            <a:miter lim="400000"/>
          </a:ln>
        </p:spPr>
        <p:txBody>
          <a:bodyPr lIns="50800" tIns="50800" rIns="50800" bIns="50800" anchor="ctr"/>
          <a:lstStyle/>
          <a:p>
            <a:pPr/>
          </a:p>
        </p:txBody>
      </p:sp>
      <p:sp>
        <p:nvSpPr>
          <p:cNvPr id="479" name="円形"/>
          <p:cNvSpPr/>
          <p:nvPr/>
        </p:nvSpPr>
        <p:spPr>
          <a:xfrm>
            <a:off x="5069861" y="5620923"/>
            <a:ext cx="439456" cy="439456"/>
          </a:xfrm>
          <a:prstGeom prst="ellipse">
            <a:avLst/>
          </a:prstGeom>
          <a:solidFill>
            <a:srgbClr val="0433FF"/>
          </a:solidFill>
          <a:ln w="25400">
            <a:solidFill>
              <a:srgbClr val="85888D"/>
            </a:solidFill>
            <a:miter lim="400000"/>
          </a:ln>
        </p:spPr>
        <p:txBody>
          <a:bodyPr lIns="50800" tIns="50800" rIns="50800" bIns="50800" anchor="ctr"/>
          <a:lstStyle/>
          <a:p>
            <a:pPr/>
          </a:p>
        </p:txBody>
      </p:sp>
      <p:sp>
        <p:nvSpPr>
          <p:cNvPr id="480" name="四角形"/>
          <p:cNvSpPr/>
          <p:nvPr/>
        </p:nvSpPr>
        <p:spPr>
          <a:xfrm>
            <a:off x="4846079" y="4480668"/>
            <a:ext cx="831844" cy="1686538"/>
          </a:xfrm>
          <a:prstGeom prst="rect">
            <a:avLst/>
          </a:prstGeom>
          <a:ln w="25400">
            <a:solidFill>
              <a:srgbClr val="85888D"/>
            </a:solidFill>
            <a:miter lim="400000"/>
          </a:ln>
        </p:spPr>
        <p:txBody>
          <a:bodyPr lIns="50800" tIns="50800" rIns="50800" bIns="50800" anchor="ctr"/>
          <a:lstStyle/>
          <a:p>
            <a:pPr/>
          </a:p>
        </p:txBody>
      </p:sp>
      <p:sp>
        <p:nvSpPr>
          <p:cNvPr id="481" name="RGB値"/>
          <p:cNvSpPr txBox="1"/>
          <p:nvPr/>
        </p:nvSpPr>
        <p:spPr>
          <a:xfrm>
            <a:off x="4494476" y="6188793"/>
            <a:ext cx="1595971"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3"/>
                <a:ea typeface="ヒラギノ角ゴ ProN W3"/>
                <a:cs typeface="ヒラギノ角ゴ ProN W3"/>
                <a:sym typeface="ヒラギノ角ゴ ProN W3"/>
              </a:defRPr>
            </a:lvl1pPr>
          </a:lstStyle>
          <a:p>
            <a:pPr/>
            <a:r>
              <a:t>RGB値</a:t>
            </a:r>
          </a:p>
        </p:txBody>
      </p:sp>
      <p:sp>
        <p:nvSpPr>
          <p:cNvPr id="482" name="線"/>
          <p:cNvSpPr/>
          <p:nvPr/>
        </p:nvSpPr>
        <p:spPr>
          <a:xfrm>
            <a:off x="4636217" y="4807223"/>
            <a:ext cx="438437" cy="1"/>
          </a:xfrm>
          <a:prstGeom prst="line">
            <a:avLst/>
          </a:prstGeom>
          <a:ln w="25400">
            <a:solidFill>
              <a:srgbClr val="000000"/>
            </a:solidFill>
            <a:miter lim="400000"/>
            <a:tailEnd type="triangle"/>
          </a:ln>
        </p:spPr>
        <p:txBody>
          <a:bodyPr lIns="50800" tIns="50800" rIns="50800" bIns="50800" anchor="ctr"/>
          <a:lstStyle/>
          <a:p>
            <a:pPr/>
          </a:p>
        </p:txBody>
      </p:sp>
      <p:sp>
        <p:nvSpPr>
          <p:cNvPr id="483" name="線"/>
          <p:cNvSpPr/>
          <p:nvPr/>
        </p:nvSpPr>
        <p:spPr>
          <a:xfrm>
            <a:off x="4217410" y="5323937"/>
            <a:ext cx="857244" cy="1"/>
          </a:xfrm>
          <a:prstGeom prst="line">
            <a:avLst/>
          </a:prstGeom>
          <a:ln w="25400">
            <a:solidFill>
              <a:srgbClr val="000000"/>
            </a:solidFill>
            <a:miter lim="400000"/>
            <a:tailEnd type="triangle"/>
          </a:ln>
        </p:spPr>
        <p:txBody>
          <a:bodyPr lIns="50800" tIns="50800" rIns="50800" bIns="50800" anchor="ctr"/>
          <a:lstStyle/>
          <a:p>
            <a:pPr/>
          </a:p>
        </p:txBody>
      </p:sp>
      <p:sp>
        <p:nvSpPr>
          <p:cNvPr id="484" name="線"/>
          <p:cNvSpPr/>
          <p:nvPr/>
        </p:nvSpPr>
        <p:spPr>
          <a:xfrm>
            <a:off x="4636217" y="5840651"/>
            <a:ext cx="438437" cy="1"/>
          </a:xfrm>
          <a:prstGeom prst="line">
            <a:avLst/>
          </a:prstGeom>
          <a:ln w="25400">
            <a:solidFill>
              <a:srgbClr val="000000"/>
            </a:solidFill>
            <a:miter lim="400000"/>
            <a:tailEnd type="triangle"/>
          </a:ln>
        </p:spPr>
        <p:txBody>
          <a:bodyPr lIns="50800" tIns="50800" rIns="50800" bIns="50800" anchor="ctr"/>
          <a:lstStyle/>
          <a:p>
            <a:pPr/>
          </a:p>
        </p:txBody>
      </p:sp>
      <p:sp>
        <p:nvSpPr>
          <p:cNvPr id="485" name="線"/>
          <p:cNvSpPr/>
          <p:nvPr/>
        </p:nvSpPr>
        <p:spPr>
          <a:xfrm flipV="1">
            <a:off x="4646031" y="4801193"/>
            <a:ext cx="1" cy="1045489"/>
          </a:xfrm>
          <a:prstGeom prst="line">
            <a:avLst/>
          </a:prstGeom>
          <a:ln w="25400">
            <a:solidFill>
              <a:srgbClr val="000000"/>
            </a:solidFill>
            <a:miter lim="400000"/>
          </a:ln>
        </p:spPr>
        <p:txBody>
          <a:bodyPr lIns="50800" tIns="50800" rIns="50800" bIns="50800" anchor="ctr"/>
          <a:lstStyle/>
          <a:p>
            <a:pPr/>
          </a:p>
        </p:txBody>
      </p:sp>
      <p:sp>
        <p:nvSpPr>
          <p:cNvPr id="486" name="線"/>
          <p:cNvSpPr/>
          <p:nvPr/>
        </p:nvSpPr>
        <p:spPr>
          <a:xfrm>
            <a:off x="5510269" y="4807223"/>
            <a:ext cx="438437" cy="1"/>
          </a:xfrm>
          <a:prstGeom prst="line">
            <a:avLst/>
          </a:prstGeom>
          <a:ln w="25400">
            <a:solidFill>
              <a:srgbClr val="000000"/>
            </a:solidFill>
            <a:miter lim="400000"/>
          </a:ln>
        </p:spPr>
        <p:txBody>
          <a:bodyPr lIns="50800" tIns="50800" rIns="50800" bIns="50800" anchor="ctr"/>
          <a:lstStyle/>
          <a:p>
            <a:pPr/>
          </a:p>
        </p:txBody>
      </p:sp>
      <p:sp>
        <p:nvSpPr>
          <p:cNvPr id="487" name="線"/>
          <p:cNvSpPr/>
          <p:nvPr/>
        </p:nvSpPr>
        <p:spPr>
          <a:xfrm>
            <a:off x="5527153" y="5323937"/>
            <a:ext cx="715704" cy="1"/>
          </a:xfrm>
          <a:prstGeom prst="line">
            <a:avLst/>
          </a:prstGeom>
          <a:ln w="25400">
            <a:solidFill>
              <a:srgbClr val="000000"/>
            </a:solidFill>
            <a:miter lim="400000"/>
            <a:tailEnd type="triangle"/>
          </a:ln>
        </p:spPr>
        <p:txBody>
          <a:bodyPr lIns="50800" tIns="50800" rIns="50800" bIns="50800" anchor="ctr"/>
          <a:lstStyle/>
          <a:p>
            <a:pPr/>
          </a:p>
        </p:txBody>
      </p:sp>
      <p:sp>
        <p:nvSpPr>
          <p:cNvPr id="488" name="線"/>
          <p:cNvSpPr/>
          <p:nvPr/>
        </p:nvSpPr>
        <p:spPr>
          <a:xfrm>
            <a:off x="5510269" y="5840651"/>
            <a:ext cx="438437" cy="1"/>
          </a:xfrm>
          <a:prstGeom prst="line">
            <a:avLst/>
          </a:prstGeom>
          <a:ln w="25400">
            <a:solidFill>
              <a:srgbClr val="000000"/>
            </a:solidFill>
            <a:miter lim="400000"/>
          </a:ln>
        </p:spPr>
        <p:txBody>
          <a:bodyPr lIns="50800" tIns="50800" rIns="50800" bIns="50800" anchor="ctr"/>
          <a:lstStyle/>
          <a:p>
            <a:pPr/>
          </a:p>
        </p:txBody>
      </p:sp>
      <p:sp>
        <p:nvSpPr>
          <p:cNvPr id="489" name="線"/>
          <p:cNvSpPr/>
          <p:nvPr/>
        </p:nvSpPr>
        <p:spPr>
          <a:xfrm flipV="1">
            <a:off x="5940300" y="4801193"/>
            <a:ext cx="1" cy="1045489"/>
          </a:xfrm>
          <a:prstGeom prst="line">
            <a:avLst/>
          </a:prstGeom>
          <a:ln w="25400">
            <a:solidFill>
              <a:srgbClr val="000000"/>
            </a:solidFill>
            <a:miter lim="400000"/>
          </a:ln>
        </p:spPr>
        <p:txBody>
          <a:bodyPr lIns="50800" tIns="50800" rIns="50800" bIns="50800" anchor="ctr"/>
          <a:lstStyle/>
          <a:p>
            <a:pPr/>
          </a:p>
        </p:txBody>
      </p:sp>
      <p:sp>
        <p:nvSpPr>
          <p:cNvPr id="490" name="周辺の光の強さ"/>
          <p:cNvSpPr/>
          <p:nvPr/>
        </p:nvSpPr>
        <p:spPr>
          <a:xfrm>
            <a:off x="6288020" y="5105475"/>
            <a:ext cx="2023239" cy="439456"/>
          </a:xfrm>
          <a:prstGeom prst="roundRect">
            <a:avLst>
              <a:gd name="adj" fmla="val 43349"/>
            </a:avLst>
          </a:prstGeom>
          <a:solidFill>
            <a:srgbClr val="FFFFFF"/>
          </a:solidFill>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a:latin typeface="ヒラギノ角ゴ ProN W3"/>
                <a:ea typeface="ヒラギノ角ゴ ProN W3"/>
                <a:cs typeface="ヒラギノ角ゴ ProN W3"/>
                <a:sym typeface="ヒラギノ角ゴ ProN W3"/>
              </a:defRPr>
            </a:lvl1pPr>
          </a:lstStyle>
          <a:p>
            <a:pPr/>
            <a:r>
              <a:t>周辺の光の強さ</a:t>
            </a:r>
          </a:p>
        </p:txBody>
      </p:sp>
      <p:sp>
        <p:nvSpPr>
          <p:cNvPr id="491" name="円形"/>
          <p:cNvSpPr/>
          <p:nvPr/>
        </p:nvSpPr>
        <p:spPr>
          <a:xfrm>
            <a:off x="769213" y="5169417"/>
            <a:ext cx="1199358" cy="1199357"/>
          </a:xfrm>
          <a:prstGeom prst="ellipse">
            <a:avLst/>
          </a:prstGeom>
          <a:gradFill>
            <a:gsLst>
              <a:gs pos="0">
                <a:srgbClr val="FF7E79"/>
              </a:gs>
              <a:gs pos="29523">
                <a:srgbClr val="FFBEBC"/>
              </a:gs>
              <a:gs pos="66402">
                <a:srgbClr val="FFFFFF"/>
              </a:gs>
            </a:gsLst>
            <a:path path="circle">
              <a:fillToRect l="37721" t="-19636" r="62278" b="119636"/>
            </a:path>
          </a:gradFill>
          <a:ln w="12700">
            <a:miter lim="400000"/>
          </a:ln>
        </p:spPr>
        <p:txBody>
          <a:bodyPr lIns="50800" tIns="50800" rIns="50800" bIns="50800" anchor="ctr"/>
          <a:lstStyle/>
          <a:p>
            <a:pPr/>
          </a:p>
        </p:txBody>
      </p:sp>
      <p:sp>
        <p:nvSpPr>
          <p:cNvPr id="492" name="線"/>
          <p:cNvSpPr/>
          <p:nvPr/>
        </p:nvSpPr>
        <p:spPr>
          <a:xfrm flipV="1">
            <a:off x="1503266" y="5533735"/>
            <a:ext cx="1591092" cy="211441"/>
          </a:xfrm>
          <a:prstGeom prst="line">
            <a:avLst/>
          </a:prstGeom>
          <a:ln w="50800">
            <a:solidFill>
              <a:srgbClr val="FF2600"/>
            </a:solidFill>
            <a:prstDash val="sysDot"/>
            <a:miter lim="400000"/>
            <a:tailEnd type="triangle"/>
          </a:ln>
        </p:spPr>
        <p:txBody>
          <a:bodyPr lIns="0" tIns="0" rIns="0" bIns="0"/>
          <a:lstStyle/>
          <a:p>
            <a:pPr>
              <a:defRPr sz="2200"/>
            </a:pPr>
          </a:p>
        </p:txBody>
      </p:sp>
      <p:sp>
        <p:nvSpPr>
          <p:cNvPr id="493" name="角丸四角形"/>
          <p:cNvSpPr/>
          <p:nvPr/>
        </p:nvSpPr>
        <p:spPr>
          <a:xfrm>
            <a:off x="689608" y="1731129"/>
            <a:ext cx="7765248" cy="2342435"/>
          </a:xfrm>
          <a:prstGeom prst="roundRect">
            <a:avLst>
              <a:gd name="adj" fmla="val 13048"/>
            </a:avLst>
          </a:prstGeom>
          <a:ln w="12700">
            <a:solidFill>
              <a:srgbClr val="000000"/>
            </a:solidFill>
          </a:ln>
        </p:spPr>
        <p:txBody>
          <a:bodyPr lIns="50800" tIns="50800" rIns="50800" bIns="50800" anchor="ctr"/>
          <a:lstStyle/>
          <a:p>
            <a:pPr/>
          </a:p>
        </p:txBody>
      </p:sp>
      <p:sp>
        <p:nvSpPr>
          <p:cNvPr id="494" name="角丸四角形"/>
          <p:cNvSpPr/>
          <p:nvPr/>
        </p:nvSpPr>
        <p:spPr>
          <a:xfrm>
            <a:off x="689608" y="4254891"/>
            <a:ext cx="7765248" cy="2342435"/>
          </a:xfrm>
          <a:prstGeom prst="roundRect">
            <a:avLst>
              <a:gd name="adj" fmla="val 13048"/>
            </a:avLst>
          </a:prstGeom>
          <a:ln w="12700">
            <a:solidFill>
              <a:srgbClr val="000000"/>
            </a:solidFill>
          </a:ln>
        </p:spPr>
        <p:txBody>
          <a:bodyPr lIns="50800" tIns="50800" rIns="50800" bIns="50800" anchor="ctr"/>
          <a:lstStyle/>
          <a:p>
            <a:pPr/>
          </a:p>
        </p:txBody>
      </p:sp>
      <p:sp>
        <p:nvSpPr>
          <p:cNvPr id="495" name="線"/>
          <p:cNvSpPr/>
          <p:nvPr/>
        </p:nvSpPr>
        <p:spPr>
          <a:xfrm>
            <a:off x="3204849" y="3084507"/>
            <a:ext cx="212941"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12700">
            <a:solidFill>
              <a:srgbClr val="D6D6D6"/>
            </a:solidFill>
            <a:headEnd type="triangle"/>
          </a:ln>
        </p:spPr>
        <p:txBody>
          <a:bodyPr lIns="0" tIns="0" rIns="0" bIns="0"/>
          <a:lstStyle/>
          <a:p>
            <a:pPr/>
          </a:p>
        </p:txBody>
      </p:sp>
      <p:sp>
        <p:nvSpPr>
          <p:cNvPr id="496" name="フォトダイオード"/>
          <p:cNvSpPr txBox="1"/>
          <p:nvPr/>
        </p:nvSpPr>
        <p:spPr>
          <a:xfrm>
            <a:off x="3317615" y="3621788"/>
            <a:ext cx="1357377"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a:r>
              <a:t>フォトダイオード</a:t>
            </a:r>
          </a:p>
        </p:txBody>
      </p:sp>
      <p:sp>
        <p:nvSpPr>
          <p:cNvPr id="497" name="R"/>
          <p:cNvSpPr txBox="1"/>
          <p:nvPr/>
        </p:nvSpPr>
        <p:spPr>
          <a:xfrm>
            <a:off x="5110882" y="2099596"/>
            <a:ext cx="32090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R</a:t>
            </a:r>
          </a:p>
        </p:txBody>
      </p:sp>
      <p:sp>
        <p:nvSpPr>
          <p:cNvPr id="498" name="G"/>
          <p:cNvSpPr txBox="1"/>
          <p:nvPr/>
        </p:nvSpPr>
        <p:spPr>
          <a:xfrm>
            <a:off x="5110882" y="2638328"/>
            <a:ext cx="32730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G</a:t>
            </a:r>
          </a:p>
        </p:txBody>
      </p:sp>
      <p:sp>
        <p:nvSpPr>
          <p:cNvPr id="499" name="B"/>
          <p:cNvSpPr txBox="1"/>
          <p:nvPr/>
        </p:nvSpPr>
        <p:spPr>
          <a:xfrm>
            <a:off x="5110882" y="3164563"/>
            <a:ext cx="31770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B</a:t>
            </a:r>
          </a:p>
        </p:txBody>
      </p:sp>
      <p:sp>
        <p:nvSpPr>
          <p:cNvPr id="500" name="R"/>
          <p:cNvSpPr txBox="1"/>
          <p:nvPr/>
        </p:nvSpPr>
        <p:spPr>
          <a:xfrm>
            <a:off x="5110882" y="4630686"/>
            <a:ext cx="320905"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R</a:t>
            </a:r>
          </a:p>
        </p:txBody>
      </p:sp>
      <p:sp>
        <p:nvSpPr>
          <p:cNvPr id="501" name="G"/>
          <p:cNvSpPr txBox="1"/>
          <p:nvPr/>
        </p:nvSpPr>
        <p:spPr>
          <a:xfrm>
            <a:off x="5110882" y="5169417"/>
            <a:ext cx="32730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G</a:t>
            </a:r>
          </a:p>
        </p:txBody>
      </p:sp>
      <p:sp>
        <p:nvSpPr>
          <p:cNvPr id="502" name="B"/>
          <p:cNvSpPr txBox="1"/>
          <p:nvPr/>
        </p:nvSpPr>
        <p:spPr>
          <a:xfrm>
            <a:off x="5110882" y="5695652"/>
            <a:ext cx="317705"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B</a:t>
            </a:r>
          </a:p>
        </p:txBody>
      </p:sp>
      <p:sp>
        <p:nvSpPr>
          <p:cNvPr id="503" name="線"/>
          <p:cNvSpPr/>
          <p:nvPr/>
        </p:nvSpPr>
        <p:spPr>
          <a:xfrm>
            <a:off x="3204849" y="2112914"/>
            <a:ext cx="212941" cy="581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5797" y="0"/>
                </a:lnTo>
                <a:lnTo>
                  <a:pt x="21600" y="0"/>
                </a:lnTo>
              </a:path>
            </a:pathLst>
          </a:custGeom>
          <a:ln w="12700">
            <a:solidFill>
              <a:srgbClr val="D6D6D6"/>
            </a:solidFill>
            <a:headEnd type="triangle"/>
          </a:ln>
        </p:spPr>
        <p:txBody>
          <a:bodyPr lIns="0" tIns="0" rIns="0" bIns="0"/>
          <a:lstStyle/>
          <a:p>
            <a:pPr/>
          </a:p>
        </p:txBody>
      </p:sp>
      <p:sp>
        <p:nvSpPr>
          <p:cNvPr id="504" name="LED"/>
          <p:cNvSpPr txBox="1"/>
          <p:nvPr/>
        </p:nvSpPr>
        <p:spPr>
          <a:xfrm>
            <a:off x="3355715" y="1973424"/>
            <a:ext cx="460198"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a:r>
              <a:t>LED</a:t>
            </a:r>
          </a:p>
        </p:txBody>
      </p:sp>
      <p:sp>
        <p:nvSpPr>
          <p:cNvPr id="505" name="反射光の計測"/>
          <p:cNvSpPr txBox="1"/>
          <p:nvPr/>
        </p:nvSpPr>
        <p:spPr>
          <a:xfrm>
            <a:off x="839299" y="1918023"/>
            <a:ext cx="1595972"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6"/>
                <a:ea typeface="ヒラギノ角ゴ ProN W6"/>
                <a:cs typeface="ヒラギノ角ゴ ProN W6"/>
                <a:sym typeface="ヒラギノ角ゴ ProN W6"/>
              </a:defRPr>
            </a:lvl1pPr>
          </a:lstStyle>
          <a:p>
            <a:pPr/>
            <a:r>
              <a:t>反射光の計測</a:t>
            </a:r>
          </a:p>
        </p:txBody>
      </p:sp>
      <p:sp>
        <p:nvSpPr>
          <p:cNvPr id="506" name="周辺光の計測"/>
          <p:cNvSpPr txBox="1"/>
          <p:nvPr/>
        </p:nvSpPr>
        <p:spPr>
          <a:xfrm>
            <a:off x="839299" y="4461916"/>
            <a:ext cx="1595972" cy="2875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1600">
                <a:latin typeface="ヒラギノ角ゴ ProN W6"/>
                <a:ea typeface="ヒラギノ角ゴ ProN W6"/>
                <a:cs typeface="ヒラギノ角ゴ ProN W6"/>
                <a:sym typeface="ヒラギノ角ゴ ProN W6"/>
              </a:defRPr>
            </a:lvl1pPr>
          </a:lstStyle>
          <a:p>
            <a:pPr/>
            <a:r>
              <a:t>周辺光の計測</a:t>
            </a:r>
          </a:p>
        </p:txBody>
      </p:sp>
      <p:sp>
        <p:nvSpPr>
          <p:cNvPr id="507" name="線"/>
          <p:cNvSpPr/>
          <p:nvPr/>
        </p:nvSpPr>
        <p:spPr>
          <a:xfrm>
            <a:off x="3204849" y="5614222"/>
            <a:ext cx="212941"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12700">
            <a:solidFill>
              <a:srgbClr val="D6D6D6"/>
            </a:solidFill>
            <a:headEnd type="triangle"/>
          </a:ln>
        </p:spPr>
        <p:txBody>
          <a:bodyPr lIns="0" tIns="0" rIns="0" bIns="0"/>
          <a:lstStyle/>
          <a:p>
            <a:pPr/>
          </a:p>
        </p:txBody>
      </p:sp>
      <p:sp>
        <p:nvSpPr>
          <p:cNvPr id="508" name="フォトダイオード"/>
          <p:cNvSpPr txBox="1"/>
          <p:nvPr/>
        </p:nvSpPr>
        <p:spPr>
          <a:xfrm>
            <a:off x="3317615" y="6151502"/>
            <a:ext cx="1357377" cy="254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ヒラギノ角ゴ ProN W3"/>
                <a:ea typeface="ヒラギノ角ゴ ProN W3"/>
                <a:cs typeface="ヒラギノ角ゴ ProN W3"/>
                <a:sym typeface="ヒラギノ角ゴ ProN W3"/>
              </a:defRPr>
            </a:lvl1pPr>
          </a:lstStyle>
          <a:p>
            <a:pPr/>
            <a:r>
              <a:t>フォトダイオード</a:t>
            </a:r>
          </a:p>
        </p:txBody>
      </p:sp>
      <p:sp>
        <p:nvSpPr>
          <p:cNvPr id="509"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512" name="光の三原色とカラー（加法混色）"/>
          <p:cNvSpPr txBox="1"/>
          <p:nvPr>
            <p:ph type="title"/>
          </p:nvPr>
        </p:nvSpPr>
        <p:spPr>
          <a:prstGeom prst="rect">
            <a:avLst/>
          </a:prstGeom>
        </p:spPr>
        <p:txBody>
          <a:bodyPr/>
          <a:lstStyle/>
          <a:p>
            <a:pPr/>
            <a:r>
              <a:t>光の三原色とカラー（加法混色）</a:t>
            </a:r>
          </a:p>
        </p:txBody>
      </p:sp>
      <p:sp>
        <p:nvSpPr>
          <p:cNvPr id="513" name="赤(R)，緑(G)，青(B)の3色を組み合わせて色彩を表現"/>
          <p:cNvSpPr txBox="1"/>
          <p:nvPr>
            <p:ph type="body" idx="1"/>
          </p:nvPr>
        </p:nvSpPr>
        <p:spPr>
          <a:prstGeom prst="rect">
            <a:avLst/>
          </a:prstGeom>
        </p:spPr>
        <p:txBody>
          <a:bodyPr/>
          <a:lstStyle/>
          <a:p>
            <a:pPr/>
            <a:r>
              <a:t>赤(R)，緑(G)，青(B)の3色を組み合わせて色彩を表現</a:t>
            </a:r>
          </a:p>
        </p:txBody>
      </p:sp>
      <p:pic>
        <p:nvPicPr>
          <p:cNvPr id="514"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515" name="線"/>
          <p:cNvSpPr/>
          <p:nvPr/>
        </p:nvSpPr>
        <p:spPr>
          <a:xfrm>
            <a:off x="-1" y="908298"/>
            <a:ext cx="9144002" cy="1"/>
          </a:xfrm>
          <a:prstGeom prst="line">
            <a:avLst/>
          </a:prstGeom>
          <a:ln w="38100">
            <a:solidFill>
              <a:srgbClr val="F30001"/>
            </a:solidFill>
          </a:ln>
        </p:spPr>
        <p:txBody>
          <a:bodyPr lIns="0" tIns="0" rIns="0" bIns="0"/>
          <a:lstStyle/>
          <a:p>
            <a:pPr/>
          </a:p>
        </p:txBody>
      </p:sp>
      <p:graphicFrame>
        <p:nvGraphicFramePr>
          <p:cNvPr id="516" name="表"/>
          <p:cNvGraphicFramePr/>
          <p:nvPr/>
        </p:nvGraphicFramePr>
        <p:xfrm>
          <a:off x="3584692" y="2362727"/>
          <a:ext cx="4840795" cy="3343256"/>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203054"/>
                <a:gridCol w="1203054"/>
                <a:gridCol w="1203054"/>
                <a:gridCol w="1203054"/>
              </a:tblGrid>
              <a:tr h="473525">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色番号</a:t>
                      </a:r>
                    </a:p>
                  </a:txBody>
                  <a:tcPr marL="50800" marR="50800" marT="50800" marB="50800" anchor="ctr" anchorCtr="0" horzOverflow="overflow">
                    <a:lnL w="28575">
                      <a:solidFill>
                        <a:srgbClr val="000000"/>
                      </a:solidFill>
                      <a:miter lim="400000"/>
                    </a:lnL>
                    <a:lnT w="28575">
                      <a:solidFill>
                        <a:srgbClr val="000000"/>
                      </a:solidFill>
                      <a:miter lim="400000"/>
                    </a:lnT>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R</a:t>
                      </a:r>
                    </a:p>
                  </a:txBody>
                  <a:tcPr marL="50800" marR="50800" marT="50800" marB="50800" anchor="ctr" anchorCtr="0" horzOverflow="overflow">
                    <a:lnT w="28575">
                      <a:solidFill>
                        <a:srgbClr val="000000"/>
                      </a:solidFill>
                      <a:miter lim="400000"/>
                    </a:lnT>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G</a:t>
                      </a:r>
                    </a:p>
                  </a:txBody>
                  <a:tcPr marL="50800" marR="50800" marT="50800" marB="50800" anchor="ctr" anchorCtr="0" horzOverflow="overflow">
                    <a:lnT w="28575">
                      <a:solidFill>
                        <a:srgbClr val="000000"/>
                      </a:solidFill>
                      <a:miter lim="400000"/>
                    </a:lnT>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B</a:t>
                      </a:r>
                    </a:p>
                  </a:txBody>
                  <a:tcPr marL="50800" marR="50800" marT="50800" marB="50800" anchor="ctr" anchorCtr="0" horzOverflow="overflow">
                    <a:lnR w="28575">
                      <a:solidFill>
                        <a:srgbClr val="000000"/>
                      </a:solidFill>
                      <a:miter lim="400000"/>
                    </a:lnR>
                    <a:lnT w="28575">
                      <a:solidFill>
                        <a:srgbClr val="000000"/>
                      </a:solidFill>
                      <a:miter lim="400000"/>
                    </a:lnT>
                  </a:tcPr>
                </a:tc>
              </a:tr>
              <a:tr h="473525">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1: 黒</a:t>
                      </a:r>
                    </a:p>
                  </a:txBody>
                  <a:tcPr marL="50800" marR="50800" marT="50800" marB="50800" anchor="ctr" anchorCtr="0" horzOverflow="overflow">
                    <a:lnL w="28575">
                      <a:solidFill>
                        <a:srgbClr val="000000"/>
                      </a:solidFill>
                      <a:miter lim="400000"/>
                    </a:lnL>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R w="28575">
                      <a:solidFill>
                        <a:srgbClr val="000000"/>
                      </a:solidFill>
                      <a:miter lim="400000"/>
                    </a:lnR>
                  </a:tcPr>
                </a:tc>
              </a:tr>
              <a:tr h="473525">
                <a:tc>
                  <a:txBody>
                    <a:bodyPr/>
                    <a:lstStyle/>
                    <a:p>
                      <a:pPr marR="40639" defTabSz="914400">
                        <a:spcBef>
                          <a:spcPts val="600"/>
                        </a:spcBef>
                        <a:tabLst>
                          <a:tab pos="558800" algn="l"/>
                        </a:tabLst>
                        <a:defRPr sz="2000">
                          <a:latin typeface="ヒラギノ角ゴ ProN W3"/>
                          <a:ea typeface="ヒラギノ角ゴ ProN W3"/>
                          <a:cs typeface="ヒラギノ角ゴ ProN W3"/>
                          <a:sym typeface="ヒラギノ角ゴ ProN W3"/>
                        </a:defRPr>
                      </a:pPr>
                      <a:r>
                        <a:t>2: </a:t>
                      </a:r>
                      <a:r>
                        <a:rPr>
                          <a:solidFill>
                            <a:srgbClr val="0433FF"/>
                          </a:solidFill>
                        </a:rPr>
                        <a:t>青</a:t>
                      </a:r>
                    </a:p>
                  </a:txBody>
                  <a:tcPr marL="50800" marR="50800" marT="50800" marB="50800" anchor="ctr" anchorCtr="0" horzOverflow="overflow">
                    <a:lnL w="28575">
                      <a:solidFill>
                        <a:srgbClr val="000000"/>
                      </a:solidFill>
                      <a:miter lim="400000"/>
                    </a:lnL>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R w="28575">
                      <a:solidFill>
                        <a:srgbClr val="000000"/>
                      </a:solidFill>
                      <a:miter lim="400000"/>
                    </a:lnR>
                  </a:tcPr>
                </a:tc>
              </a:tr>
              <a:tr h="473525">
                <a:tc>
                  <a:txBody>
                    <a:bodyPr/>
                    <a:lstStyle/>
                    <a:p>
                      <a:pPr marR="40639" defTabSz="914400">
                        <a:spcBef>
                          <a:spcPts val="600"/>
                        </a:spcBef>
                        <a:tabLst>
                          <a:tab pos="558800" algn="l"/>
                        </a:tabLst>
                        <a:defRPr sz="2000">
                          <a:latin typeface="ヒラギノ角ゴ ProN W3"/>
                          <a:ea typeface="ヒラギノ角ゴ ProN W3"/>
                          <a:cs typeface="ヒラギノ角ゴ ProN W3"/>
                          <a:sym typeface="ヒラギノ角ゴ ProN W3"/>
                        </a:defRPr>
                      </a:pPr>
                      <a:r>
                        <a:t>3: </a:t>
                      </a:r>
                      <a:r>
                        <a:rPr>
                          <a:solidFill>
                            <a:srgbClr val="00F900"/>
                          </a:solidFill>
                        </a:rPr>
                        <a:t>緑</a:t>
                      </a:r>
                    </a:p>
                  </a:txBody>
                  <a:tcPr marL="50800" marR="50800" marT="50800" marB="50800" anchor="ctr" anchorCtr="0" horzOverflow="overflow">
                    <a:lnL w="28575">
                      <a:solidFill>
                        <a:srgbClr val="000000"/>
                      </a:solidFill>
                      <a:miter lim="400000"/>
                    </a:lnL>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R w="28575">
                      <a:solidFill>
                        <a:srgbClr val="000000"/>
                      </a:solidFill>
                      <a:miter lim="400000"/>
                    </a:lnR>
                  </a:tcPr>
                </a:tc>
              </a:tr>
              <a:tr h="473525">
                <a:tc>
                  <a:txBody>
                    <a:bodyPr/>
                    <a:lstStyle/>
                    <a:p>
                      <a:pPr marR="40639" defTabSz="914400">
                        <a:spcBef>
                          <a:spcPts val="600"/>
                        </a:spcBef>
                        <a:tabLst>
                          <a:tab pos="558800" algn="l"/>
                        </a:tabLst>
                        <a:defRPr sz="2000">
                          <a:latin typeface="ヒラギノ角ゴ ProN W3"/>
                          <a:ea typeface="ヒラギノ角ゴ ProN W3"/>
                          <a:cs typeface="ヒラギノ角ゴ ProN W3"/>
                          <a:sym typeface="ヒラギノ角ゴ ProN W3"/>
                        </a:defRPr>
                      </a:pPr>
                      <a:r>
                        <a:t>4: </a:t>
                      </a:r>
                      <a:r>
                        <a:rPr>
                          <a:solidFill>
                            <a:srgbClr val="FFFB00"/>
                          </a:solidFill>
                        </a:rPr>
                        <a:t>黄</a:t>
                      </a:r>
                    </a:p>
                  </a:txBody>
                  <a:tcPr marL="50800" marR="50800" marT="50800" marB="50800" anchor="ctr" anchorCtr="0" horzOverflow="overflow">
                    <a:lnL w="28575">
                      <a:solidFill>
                        <a:srgbClr val="000000"/>
                      </a:solidFill>
                      <a:miter lim="400000"/>
                    </a:lnL>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R w="28575">
                      <a:solidFill>
                        <a:srgbClr val="000000"/>
                      </a:solidFill>
                      <a:miter lim="400000"/>
                    </a:lnR>
                  </a:tcPr>
                </a:tc>
              </a:tr>
              <a:tr h="473525">
                <a:tc>
                  <a:txBody>
                    <a:bodyPr/>
                    <a:lstStyle/>
                    <a:p>
                      <a:pPr marR="40639" defTabSz="914400">
                        <a:spcBef>
                          <a:spcPts val="600"/>
                        </a:spcBef>
                        <a:tabLst>
                          <a:tab pos="558800" algn="l"/>
                        </a:tabLst>
                        <a:defRPr sz="2000">
                          <a:latin typeface="ヒラギノ角ゴ ProN W3"/>
                          <a:ea typeface="ヒラギノ角ゴ ProN W3"/>
                          <a:cs typeface="ヒラギノ角ゴ ProN W3"/>
                          <a:sym typeface="ヒラギノ角ゴ ProN W3"/>
                        </a:defRPr>
                      </a:pPr>
                      <a:r>
                        <a:t>5: </a:t>
                      </a:r>
                      <a:r>
                        <a:rPr>
                          <a:solidFill>
                            <a:srgbClr val="FF2600"/>
                          </a:solidFill>
                        </a:rPr>
                        <a:t>赤</a:t>
                      </a:r>
                    </a:p>
                  </a:txBody>
                  <a:tcPr marL="50800" marR="50800" marT="50800" marB="50800" anchor="ctr" anchorCtr="0" horzOverflow="overflow">
                    <a:lnL w="28575">
                      <a:solidFill>
                        <a:srgbClr val="000000"/>
                      </a:solidFill>
                      <a:miter lim="400000"/>
                    </a:lnL>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0</a:t>
                      </a:r>
                    </a:p>
                  </a:txBody>
                  <a:tcPr marL="50800" marR="50800" marT="50800" marB="50800" anchor="ctr" anchorCtr="0" horzOverflow="overflow">
                    <a:lnR w="28575">
                      <a:solidFill>
                        <a:srgbClr val="000000"/>
                      </a:solidFill>
                      <a:miter lim="400000"/>
                    </a:lnR>
                  </a:tcPr>
                </a:tc>
              </a:tr>
              <a:tr h="473525">
                <a:tc>
                  <a:txBody>
                    <a:bodyPr/>
                    <a:lstStyle/>
                    <a:p>
                      <a:pPr marR="40639" defTabSz="914400">
                        <a:spcBef>
                          <a:spcPts val="600"/>
                        </a:spcBef>
                        <a:tabLst>
                          <a:tab pos="558800" algn="l"/>
                        </a:tabLst>
                        <a:defRPr sz="2000">
                          <a:latin typeface="ヒラギノ角ゴ ProN W3"/>
                          <a:ea typeface="ヒラギノ角ゴ ProN W3"/>
                          <a:cs typeface="ヒラギノ角ゴ ProN W3"/>
                          <a:sym typeface="ヒラギノ角ゴ ProN W3"/>
                        </a:defRPr>
                      </a:pPr>
                      <a:r>
                        <a:t>6: </a:t>
                      </a:r>
                      <a:r>
                        <a:rPr>
                          <a:solidFill>
                            <a:srgbClr val="C0C0C0"/>
                          </a:solidFill>
                        </a:rPr>
                        <a:t>白</a:t>
                      </a:r>
                    </a:p>
                  </a:txBody>
                  <a:tcPr marL="50800" marR="50800" marT="50800" marB="50800" anchor="ctr" anchorCtr="0" horzOverflow="overflow">
                    <a:lnL w="28575">
                      <a:solidFill>
                        <a:srgbClr val="000000"/>
                      </a:solidFill>
                      <a:miter lim="400000"/>
                    </a:lnL>
                    <a:lnB w="28575">
                      <a:solidFill>
                        <a:srgbClr val="000000"/>
                      </a:solidFill>
                      <a:miter lim="400000"/>
                    </a:lnB>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B w="28575">
                      <a:solidFill>
                        <a:srgbClr val="000000"/>
                      </a:solidFill>
                      <a:miter lim="400000"/>
                    </a:lnB>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B w="28575">
                      <a:solidFill>
                        <a:srgbClr val="000000"/>
                      </a:solidFill>
                      <a:miter lim="400000"/>
                    </a:lnB>
                  </a:tcPr>
                </a:tc>
                <a:tc>
                  <a:txBody>
                    <a:bodyPr/>
                    <a:lstStyle/>
                    <a:p>
                      <a:pPr marR="40639" defTabSz="914400">
                        <a:spcBef>
                          <a:spcPts val="600"/>
                        </a:spcBef>
                        <a:tabLst>
                          <a:tab pos="558800" algn="l"/>
                        </a:tabLst>
                        <a:defRPr sz="1800">
                          <a:uFillTx/>
                        </a:defRPr>
                      </a:pPr>
                      <a:r>
                        <a:rPr sz="2000">
                          <a:uFill>
                            <a:solidFill>
                              <a:srgbClr val="000000"/>
                            </a:solidFill>
                          </a:uFill>
                          <a:latin typeface="ヒラギノ角ゴ ProN W3"/>
                          <a:ea typeface="ヒラギノ角ゴ ProN W3"/>
                          <a:cs typeface="ヒラギノ角ゴ ProN W3"/>
                          <a:sym typeface="ヒラギノ角ゴ ProN W3"/>
                        </a:rPr>
                        <a:t>大</a:t>
                      </a:r>
                    </a:p>
                  </a:txBody>
                  <a:tcPr marL="50800" marR="50800" marT="50800" marB="50800" anchor="ctr" anchorCtr="0" horzOverflow="overflow">
                    <a:lnR w="28575">
                      <a:solidFill>
                        <a:srgbClr val="000000"/>
                      </a:solidFill>
                      <a:miter lim="400000"/>
                    </a:lnR>
                    <a:lnB w="28575">
                      <a:solidFill>
                        <a:srgbClr val="000000"/>
                      </a:solidFill>
                      <a:miter lim="400000"/>
                    </a:lnB>
                  </a:tcPr>
                </a:tc>
              </a:tr>
            </a:tbl>
          </a:graphicData>
        </a:graphic>
      </p:graphicFrame>
      <p:grpSp>
        <p:nvGrpSpPr>
          <p:cNvPr id="521" name="グループ"/>
          <p:cNvGrpSpPr/>
          <p:nvPr/>
        </p:nvGrpSpPr>
        <p:grpSpPr>
          <a:xfrm>
            <a:off x="802341" y="2909222"/>
            <a:ext cx="2221691" cy="2221691"/>
            <a:chOff x="0" y="0"/>
            <a:chExt cx="2221689" cy="2221689"/>
          </a:xfrm>
        </p:grpSpPr>
        <p:pic>
          <p:nvPicPr>
            <p:cNvPr id="517" name="イメージ" descr="イメージ"/>
            <p:cNvPicPr>
              <a:picLocks noChangeAspect="1"/>
            </p:cNvPicPr>
            <p:nvPr/>
          </p:nvPicPr>
          <p:blipFill>
            <a:blip r:embed="rId3">
              <a:extLst/>
            </a:blip>
            <a:stretch>
              <a:fillRect/>
            </a:stretch>
          </p:blipFill>
          <p:spPr>
            <a:xfrm>
              <a:off x="0" y="0"/>
              <a:ext cx="2221690" cy="2221690"/>
            </a:xfrm>
            <a:prstGeom prst="rect">
              <a:avLst/>
            </a:prstGeom>
            <a:ln w="12700" cap="flat">
              <a:noFill/>
              <a:round/>
            </a:ln>
            <a:effectLst/>
          </p:spPr>
        </p:pic>
        <p:sp>
          <p:nvSpPr>
            <p:cNvPr id="518" name="R"/>
            <p:cNvSpPr txBox="1"/>
            <p:nvPr/>
          </p:nvSpPr>
          <p:spPr>
            <a:xfrm>
              <a:off x="950393" y="214977"/>
              <a:ext cx="32090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R</a:t>
              </a:r>
            </a:p>
          </p:txBody>
        </p:sp>
        <p:sp>
          <p:nvSpPr>
            <p:cNvPr id="519" name="G"/>
            <p:cNvSpPr txBox="1"/>
            <p:nvPr/>
          </p:nvSpPr>
          <p:spPr>
            <a:xfrm>
              <a:off x="226493" y="1421477"/>
              <a:ext cx="327305"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G</a:t>
              </a:r>
            </a:p>
          </p:txBody>
        </p:sp>
        <p:sp>
          <p:nvSpPr>
            <p:cNvPr id="520" name="B"/>
            <p:cNvSpPr txBox="1"/>
            <p:nvPr/>
          </p:nvSpPr>
          <p:spPr>
            <a:xfrm>
              <a:off x="1648893" y="1421477"/>
              <a:ext cx="317704"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latin typeface="ヒラギノ角ゴ ProN W3"/>
                  <a:ea typeface="ヒラギノ角ゴ ProN W3"/>
                  <a:cs typeface="ヒラギノ角ゴ ProN W3"/>
                  <a:sym typeface="ヒラギノ角ゴ ProN W3"/>
                </a:defRPr>
              </a:lvl1pPr>
            </a:lstStyle>
            <a:p>
              <a:pPr/>
              <a:r>
                <a:t>B</a:t>
              </a:r>
            </a:p>
          </p:txBody>
        </p:sp>
      </p:grpSp>
      <p:sp>
        <p:nvSpPr>
          <p:cNvPr id="522" name="加法混色"/>
          <p:cNvSpPr txBox="1"/>
          <p:nvPr/>
        </p:nvSpPr>
        <p:spPr>
          <a:xfrm>
            <a:off x="1378516" y="5219700"/>
            <a:ext cx="1069341"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加法混色</a:t>
            </a:r>
          </a:p>
        </p:txBody>
      </p:sp>
      <p:sp>
        <p:nvSpPr>
          <p:cNvPr id="523"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5" name="LEDを切り替えて発光し、そのタイミングでの反射光を計測して、カラーを計測"/>
          <p:cNvSpPr txBox="1"/>
          <p:nvPr>
            <p:ph type="body" idx="1"/>
          </p:nvPr>
        </p:nvSpPr>
        <p:spPr>
          <a:prstGeom prst="rect">
            <a:avLst/>
          </a:prstGeom>
        </p:spPr>
        <p:txBody>
          <a:bodyPr/>
          <a:lstStyle/>
          <a:p>
            <a:pPr/>
            <a:r>
              <a:t>LEDを切り替えて発光し、そのタイミングでの反射光を計測して、カラーを計測</a:t>
            </a:r>
          </a:p>
        </p:txBody>
      </p:sp>
      <p:sp>
        <p:nvSpPr>
          <p:cNvPr id="526"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527" name="カラーセンサの原理"/>
          <p:cNvSpPr txBox="1"/>
          <p:nvPr>
            <p:ph type="title"/>
          </p:nvPr>
        </p:nvSpPr>
        <p:spPr>
          <a:prstGeom prst="rect">
            <a:avLst/>
          </a:prstGeom>
        </p:spPr>
        <p:txBody>
          <a:bodyPr/>
          <a:lstStyle/>
          <a:p>
            <a:pPr/>
            <a:r>
              <a:t>カラーセンサの原理</a:t>
            </a:r>
          </a:p>
        </p:txBody>
      </p:sp>
      <p:pic>
        <p:nvPicPr>
          <p:cNvPr id="528"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529" name="線"/>
          <p:cNvSpPr/>
          <p:nvPr/>
        </p:nvSpPr>
        <p:spPr>
          <a:xfrm>
            <a:off x="-1" y="908298"/>
            <a:ext cx="9144002" cy="1"/>
          </a:xfrm>
          <a:prstGeom prst="line">
            <a:avLst/>
          </a:prstGeom>
          <a:ln w="38100">
            <a:solidFill>
              <a:srgbClr val="F30001"/>
            </a:solidFill>
          </a:ln>
        </p:spPr>
        <p:txBody>
          <a:bodyPr lIns="0" tIns="0" rIns="0" bIns="0"/>
          <a:lstStyle/>
          <a:p>
            <a:pPr/>
          </a:p>
        </p:txBody>
      </p:sp>
      <p:pic>
        <p:nvPicPr>
          <p:cNvPr id="530" name="colorsensor.png" descr="colorsensor.png"/>
          <p:cNvPicPr>
            <a:picLocks noChangeAspect="1"/>
          </p:cNvPicPr>
          <p:nvPr/>
        </p:nvPicPr>
        <p:blipFill>
          <a:blip r:embed="rId3">
            <a:extLst/>
          </a:blip>
          <a:srcRect l="42866" t="38668" r="27743" b="27798"/>
          <a:stretch>
            <a:fillRect/>
          </a:stretch>
        </p:blipFill>
        <p:spPr>
          <a:xfrm>
            <a:off x="2771461" y="2851059"/>
            <a:ext cx="1467347" cy="1199507"/>
          </a:xfrm>
          <a:prstGeom prst="rect">
            <a:avLst/>
          </a:prstGeom>
          <a:ln w="12700"/>
        </p:spPr>
      </p:pic>
      <p:sp>
        <p:nvSpPr>
          <p:cNvPr id="531" name="線"/>
          <p:cNvSpPr/>
          <p:nvPr/>
        </p:nvSpPr>
        <p:spPr>
          <a:xfrm flipH="1" rot="4800000">
            <a:off x="2138454" y="2730301"/>
            <a:ext cx="170338" cy="1662170"/>
          </a:xfrm>
          <a:custGeom>
            <a:avLst/>
            <a:gdLst/>
            <a:ahLst/>
            <a:cxnLst>
              <a:cxn ang="0">
                <a:pos x="wd2" y="hd2"/>
              </a:cxn>
              <a:cxn ang="5400000">
                <a:pos x="wd2" y="hd2"/>
              </a:cxn>
              <a:cxn ang="10800000">
                <a:pos x="wd2" y="hd2"/>
              </a:cxn>
              <a:cxn ang="16200000">
                <a:pos x="wd2" y="hd2"/>
              </a:cxn>
            </a:cxnLst>
            <a:rect l="0" t="0" r="r" b="b"/>
            <a:pathLst>
              <a:path w="21445" h="21566" fill="norm" stroke="1" extrusionOk="0">
                <a:moveTo>
                  <a:pt x="118" y="0"/>
                </a:moveTo>
                <a:lnTo>
                  <a:pt x="121" y="17447"/>
                </a:lnTo>
                <a:cubicBezTo>
                  <a:pt x="-155" y="18345"/>
                  <a:pt x="38" y="19233"/>
                  <a:pt x="742" y="20089"/>
                </a:cubicBezTo>
                <a:cubicBezTo>
                  <a:pt x="1387" y="20872"/>
                  <a:pt x="4471" y="21600"/>
                  <a:pt x="10812" y="21565"/>
                </a:cubicBezTo>
                <a:cubicBezTo>
                  <a:pt x="16734" y="21532"/>
                  <a:pt x="19105" y="20840"/>
                  <a:pt x="19727" y="20144"/>
                </a:cubicBezTo>
                <a:cubicBezTo>
                  <a:pt x="20513" y="19266"/>
                  <a:pt x="21008" y="18384"/>
                  <a:pt x="21213" y="17502"/>
                </a:cubicBezTo>
                <a:lnTo>
                  <a:pt x="21445" y="529"/>
                </a:lnTo>
              </a:path>
            </a:pathLst>
          </a:custGeom>
          <a:ln w="38100">
            <a:solidFill>
              <a:srgbClr val="D6D6D6"/>
            </a:solidFill>
            <a:headEnd type="triangle"/>
          </a:ln>
        </p:spPr>
        <p:txBody>
          <a:bodyPr lIns="0" tIns="0" rIns="0" bIns="0"/>
          <a:lstStyle/>
          <a:p>
            <a:pPr>
              <a:defRPr sz="2200"/>
            </a:pPr>
          </a:p>
        </p:txBody>
      </p:sp>
      <p:sp>
        <p:nvSpPr>
          <p:cNvPr id="532" name="円形"/>
          <p:cNvSpPr/>
          <p:nvPr/>
        </p:nvSpPr>
        <p:spPr>
          <a:xfrm>
            <a:off x="5461072" y="2559296"/>
            <a:ext cx="439457" cy="439456"/>
          </a:xfrm>
          <a:prstGeom prst="ellipse">
            <a:avLst/>
          </a:prstGeom>
          <a:solidFill>
            <a:srgbClr val="FF2600"/>
          </a:solidFill>
          <a:ln w="12700">
            <a:miter lim="400000"/>
          </a:ln>
        </p:spPr>
        <p:txBody>
          <a:bodyPr lIns="50800" tIns="50800" rIns="50800" bIns="50800" anchor="ctr"/>
          <a:lstStyle/>
          <a:p>
            <a:pPr/>
          </a:p>
        </p:txBody>
      </p:sp>
      <p:sp>
        <p:nvSpPr>
          <p:cNvPr id="533" name="四角形"/>
          <p:cNvSpPr/>
          <p:nvPr/>
        </p:nvSpPr>
        <p:spPr>
          <a:xfrm>
            <a:off x="4867378" y="2452469"/>
            <a:ext cx="1207294" cy="1686538"/>
          </a:xfrm>
          <a:prstGeom prst="rect">
            <a:avLst/>
          </a:prstGeom>
          <a:ln w="25400">
            <a:solidFill>
              <a:srgbClr val="85888D"/>
            </a:solidFill>
            <a:miter lim="400000"/>
          </a:ln>
        </p:spPr>
        <p:txBody>
          <a:bodyPr lIns="50800" tIns="50800" rIns="50800" bIns="50800" anchor="ctr"/>
          <a:lstStyle/>
          <a:p>
            <a:pPr/>
          </a:p>
        </p:txBody>
      </p:sp>
      <p:sp>
        <p:nvSpPr>
          <p:cNvPr id="534" name="線"/>
          <p:cNvSpPr/>
          <p:nvPr/>
        </p:nvSpPr>
        <p:spPr>
          <a:xfrm>
            <a:off x="4657516" y="2779023"/>
            <a:ext cx="438436" cy="1"/>
          </a:xfrm>
          <a:prstGeom prst="line">
            <a:avLst/>
          </a:prstGeom>
          <a:ln w="25400">
            <a:solidFill>
              <a:srgbClr val="000000"/>
            </a:solidFill>
            <a:miter lim="400000"/>
            <a:tailEnd type="triangle"/>
          </a:ln>
        </p:spPr>
        <p:txBody>
          <a:bodyPr lIns="50800" tIns="50800" rIns="50800" bIns="50800" anchor="ctr"/>
          <a:lstStyle/>
          <a:p>
            <a:pPr/>
          </a:p>
        </p:txBody>
      </p:sp>
      <p:sp>
        <p:nvSpPr>
          <p:cNvPr id="535" name="線"/>
          <p:cNvSpPr/>
          <p:nvPr/>
        </p:nvSpPr>
        <p:spPr>
          <a:xfrm>
            <a:off x="4238708" y="3295737"/>
            <a:ext cx="857244" cy="1"/>
          </a:xfrm>
          <a:prstGeom prst="line">
            <a:avLst/>
          </a:prstGeom>
          <a:ln w="25400">
            <a:solidFill>
              <a:srgbClr val="000000"/>
            </a:solidFill>
            <a:miter lim="400000"/>
            <a:tailEnd type="triangle"/>
          </a:ln>
        </p:spPr>
        <p:txBody>
          <a:bodyPr lIns="50800" tIns="50800" rIns="50800" bIns="50800" anchor="ctr"/>
          <a:lstStyle/>
          <a:p>
            <a:pPr/>
          </a:p>
        </p:txBody>
      </p:sp>
      <p:sp>
        <p:nvSpPr>
          <p:cNvPr id="536" name="線"/>
          <p:cNvSpPr/>
          <p:nvPr/>
        </p:nvSpPr>
        <p:spPr>
          <a:xfrm>
            <a:off x="4657516" y="3812451"/>
            <a:ext cx="438436" cy="1"/>
          </a:xfrm>
          <a:prstGeom prst="line">
            <a:avLst/>
          </a:prstGeom>
          <a:ln w="25400">
            <a:solidFill>
              <a:srgbClr val="000000"/>
            </a:solidFill>
            <a:miter lim="400000"/>
            <a:tailEnd type="triangle"/>
          </a:ln>
        </p:spPr>
        <p:txBody>
          <a:bodyPr lIns="50800" tIns="50800" rIns="50800" bIns="50800" anchor="ctr"/>
          <a:lstStyle/>
          <a:p>
            <a:pPr/>
          </a:p>
        </p:txBody>
      </p:sp>
      <p:sp>
        <p:nvSpPr>
          <p:cNvPr id="537" name="線"/>
          <p:cNvSpPr/>
          <p:nvPr/>
        </p:nvSpPr>
        <p:spPr>
          <a:xfrm flipV="1">
            <a:off x="4667330" y="2772994"/>
            <a:ext cx="1" cy="1045488"/>
          </a:xfrm>
          <a:prstGeom prst="line">
            <a:avLst/>
          </a:prstGeom>
          <a:ln w="25400">
            <a:solidFill>
              <a:srgbClr val="000000"/>
            </a:solidFill>
            <a:miter lim="400000"/>
          </a:ln>
        </p:spPr>
        <p:txBody>
          <a:bodyPr lIns="50800" tIns="50800" rIns="50800" bIns="50800" anchor="ctr"/>
          <a:lstStyle/>
          <a:p>
            <a:pPr/>
          </a:p>
        </p:txBody>
      </p:sp>
      <p:pic>
        <p:nvPicPr>
          <p:cNvPr id="538" name="color_block.png" descr="color_block.png"/>
          <p:cNvPicPr>
            <a:picLocks noChangeAspect="1"/>
          </p:cNvPicPr>
          <p:nvPr/>
        </p:nvPicPr>
        <p:blipFill>
          <a:blip r:embed="rId4">
            <a:extLst/>
          </a:blip>
          <a:srcRect l="56214" t="31493" r="30306" b="46523"/>
          <a:stretch>
            <a:fillRect/>
          </a:stretch>
        </p:blipFill>
        <p:spPr>
          <a:xfrm>
            <a:off x="708032" y="2966045"/>
            <a:ext cx="1232497" cy="1440231"/>
          </a:xfrm>
          <a:prstGeom prst="rect">
            <a:avLst/>
          </a:prstGeom>
          <a:ln w="12700"/>
        </p:spPr>
      </p:pic>
      <p:sp>
        <p:nvSpPr>
          <p:cNvPr id="539" name="円形"/>
          <p:cNvSpPr/>
          <p:nvPr/>
        </p:nvSpPr>
        <p:spPr>
          <a:xfrm>
            <a:off x="2651886" y="2848162"/>
            <a:ext cx="895153" cy="895152"/>
          </a:xfrm>
          <a:prstGeom prst="ellipse">
            <a:avLst/>
          </a:prstGeom>
          <a:gradFill>
            <a:gsLst>
              <a:gs pos="0">
                <a:srgbClr val="FF2600"/>
              </a:gs>
              <a:gs pos="44602">
                <a:srgbClr val="FF9380">
                  <a:alpha val="50000"/>
                </a:srgbClr>
              </a:gs>
              <a:gs pos="93502">
                <a:srgbClr val="FFFFFF">
                  <a:alpha val="0"/>
                </a:srgbClr>
              </a:gs>
            </a:gsLst>
            <a:path>
              <a:fillToRect l="50000" t="49999" r="49999" b="50000"/>
            </a:path>
          </a:gradFill>
          <a:ln w="12700">
            <a:miter lim="400000"/>
          </a:ln>
        </p:spPr>
        <p:txBody>
          <a:bodyPr lIns="50800" tIns="50800" rIns="50800" bIns="50800" anchor="ctr"/>
          <a:lstStyle/>
          <a:p>
            <a:pPr/>
          </a:p>
        </p:txBody>
      </p:sp>
      <p:sp>
        <p:nvSpPr>
          <p:cNvPr id="540" name="LED：赤"/>
          <p:cNvSpPr txBox="1"/>
          <p:nvPr/>
        </p:nvSpPr>
        <p:spPr>
          <a:xfrm>
            <a:off x="2798834" y="2509205"/>
            <a:ext cx="1232695"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ヒラギノ角ゴ ProN W3"/>
                <a:ea typeface="ヒラギノ角ゴ ProN W3"/>
                <a:cs typeface="ヒラギノ角ゴ ProN W3"/>
                <a:sym typeface="ヒラギノ角ゴ ProN W3"/>
              </a:defRPr>
            </a:pPr>
            <a:r>
              <a:t>LED：</a:t>
            </a:r>
            <a:r>
              <a:rPr>
                <a:solidFill>
                  <a:schemeClr val="accent5">
                    <a:hueOff val="-444211"/>
                    <a:satOff val="-14915"/>
                    <a:lumOff val="22857"/>
                  </a:schemeClr>
                </a:solidFill>
              </a:rPr>
              <a:t>赤</a:t>
            </a:r>
          </a:p>
        </p:txBody>
      </p:sp>
      <p:sp>
        <p:nvSpPr>
          <p:cNvPr id="541" name="R:"/>
          <p:cNvSpPr txBox="1"/>
          <p:nvPr/>
        </p:nvSpPr>
        <p:spPr>
          <a:xfrm>
            <a:off x="5069443" y="2598154"/>
            <a:ext cx="402707"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R:</a:t>
            </a:r>
          </a:p>
        </p:txBody>
      </p:sp>
      <p:sp>
        <p:nvSpPr>
          <p:cNvPr id="542" name="G:"/>
          <p:cNvSpPr txBox="1"/>
          <p:nvPr/>
        </p:nvSpPr>
        <p:spPr>
          <a:xfrm>
            <a:off x="5069443" y="3136886"/>
            <a:ext cx="382170"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G:</a:t>
            </a:r>
          </a:p>
        </p:txBody>
      </p:sp>
      <p:sp>
        <p:nvSpPr>
          <p:cNvPr id="543" name="B:"/>
          <p:cNvSpPr txBox="1"/>
          <p:nvPr/>
        </p:nvSpPr>
        <p:spPr>
          <a:xfrm>
            <a:off x="5069443" y="3663121"/>
            <a:ext cx="372568"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B:</a:t>
            </a:r>
          </a:p>
        </p:txBody>
      </p:sp>
      <p:sp>
        <p:nvSpPr>
          <p:cNvPr id="544"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2" grpId="2"/>
      <p:bldP build="whole" bldLvl="1" animBg="1" rev="0" advAuto="0" spid="53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LEDを切り替えて発光し、そのタイミングでの反射光を計測して、カラーを計測"/>
          <p:cNvSpPr txBox="1"/>
          <p:nvPr>
            <p:ph type="body" idx="1"/>
          </p:nvPr>
        </p:nvSpPr>
        <p:spPr>
          <a:prstGeom prst="rect">
            <a:avLst/>
          </a:prstGeom>
        </p:spPr>
        <p:txBody>
          <a:bodyPr/>
          <a:lstStyle/>
          <a:p>
            <a:pPr/>
            <a:r>
              <a:t>LEDを切り替えて発光し、そのタイミングでの反射光を計測して、カラーを計測</a:t>
            </a:r>
          </a:p>
        </p:txBody>
      </p:sp>
      <p:sp>
        <p:nvSpPr>
          <p:cNvPr id="547"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548" name="カラーセンサの原理"/>
          <p:cNvSpPr txBox="1"/>
          <p:nvPr>
            <p:ph type="title"/>
          </p:nvPr>
        </p:nvSpPr>
        <p:spPr>
          <a:prstGeom prst="rect">
            <a:avLst/>
          </a:prstGeom>
        </p:spPr>
        <p:txBody>
          <a:bodyPr/>
          <a:lstStyle/>
          <a:p>
            <a:pPr/>
            <a:r>
              <a:t>カラーセンサの原理</a:t>
            </a:r>
          </a:p>
        </p:txBody>
      </p:sp>
      <p:pic>
        <p:nvPicPr>
          <p:cNvPr id="549"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550" name="線"/>
          <p:cNvSpPr/>
          <p:nvPr/>
        </p:nvSpPr>
        <p:spPr>
          <a:xfrm>
            <a:off x="-1" y="908298"/>
            <a:ext cx="9144002" cy="1"/>
          </a:xfrm>
          <a:prstGeom prst="line">
            <a:avLst/>
          </a:prstGeom>
          <a:ln w="38100">
            <a:solidFill>
              <a:srgbClr val="F30001"/>
            </a:solidFill>
          </a:ln>
        </p:spPr>
        <p:txBody>
          <a:bodyPr lIns="0" tIns="0" rIns="0" bIns="0"/>
          <a:lstStyle/>
          <a:p>
            <a:pPr/>
          </a:p>
        </p:txBody>
      </p:sp>
      <p:pic>
        <p:nvPicPr>
          <p:cNvPr id="551" name="colorsensor.png" descr="colorsensor.png"/>
          <p:cNvPicPr>
            <a:picLocks noChangeAspect="1"/>
          </p:cNvPicPr>
          <p:nvPr/>
        </p:nvPicPr>
        <p:blipFill>
          <a:blip r:embed="rId3">
            <a:extLst/>
          </a:blip>
          <a:srcRect l="42866" t="38668" r="27743" b="27798"/>
          <a:stretch>
            <a:fillRect/>
          </a:stretch>
        </p:blipFill>
        <p:spPr>
          <a:xfrm>
            <a:off x="2771461" y="2851059"/>
            <a:ext cx="1467347" cy="1199507"/>
          </a:xfrm>
          <a:prstGeom prst="rect">
            <a:avLst/>
          </a:prstGeom>
          <a:ln w="12700"/>
        </p:spPr>
      </p:pic>
      <p:sp>
        <p:nvSpPr>
          <p:cNvPr id="552" name="線"/>
          <p:cNvSpPr/>
          <p:nvPr/>
        </p:nvSpPr>
        <p:spPr>
          <a:xfrm flipH="1" rot="4800000">
            <a:off x="2138454" y="2730301"/>
            <a:ext cx="170338" cy="1662170"/>
          </a:xfrm>
          <a:custGeom>
            <a:avLst/>
            <a:gdLst/>
            <a:ahLst/>
            <a:cxnLst>
              <a:cxn ang="0">
                <a:pos x="wd2" y="hd2"/>
              </a:cxn>
              <a:cxn ang="5400000">
                <a:pos x="wd2" y="hd2"/>
              </a:cxn>
              <a:cxn ang="10800000">
                <a:pos x="wd2" y="hd2"/>
              </a:cxn>
              <a:cxn ang="16200000">
                <a:pos x="wd2" y="hd2"/>
              </a:cxn>
            </a:cxnLst>
            <a:rect l="0" t="0" r="r" b="b"/>
            <a:pathLst>
              <a:path w="21445" h="21566" fill="norm" stroke="1" extrusionOk="0">
                <a:moveTo>
                  <a:pt x="118" y="0"/>
                </a:moveTo>
                <a:lnTo>
                  <a:pt x="121" y="17447"/>
                </a:lnTo>
                <a:cubicBezTo>
                  <a:pt x="-155" y="18345"/>
                  <a:pt x="38" y="19233"/>
                  <a:pt x="742" y="20089"/>
                </a:cubicBezTo>
                <a:cubicBezTo>
                  <a:pt x="1387" y="20872"/>
                  <a:pt x="4471" y="21600"/>
                  <a:pt x="10812" y="21565"/>
                </a:cubicBezTo>
                <a:cubicBezTo>
                  <a:pt x="16734" y="21532"/>
                  <a:pt x="19105" y="20840"/>
                  <a:pt x="19727" y="20144"/>
                </a:cubicBezTo>
                <a:cubicBezTo>
                  <a:pt x="20513" y="19266"/>
                  <a:pt x="21008" y="18384"/>
                  <a:pt x="21213" y="17502"/>
                </a:cubicBezTo>
                <a:lnTo>
                  <a:pt x="21445" y="529"/>
                </a:lnTo>
              </a:path>
            </a:pathLst>
          </a:custGeom>
          <a:ln w="38100">
            <a:solidFill>
              <a:srgbClr val="D6D6D6"/>
            </a:solidFill>
            <a:headEnd type="triangle"/>
          </a:ln>
        </p:spPr>
        <p:txBody>
          <a:bodyPr lIns="0" tIns="0" rIns="0" bIns="0"/>
          <a:lstStyle/>
          <a:p>
            <a:pPr>
              <a:defRPr sz="2200"/>
            </a:pPr>
          </a:p>
        </p:txBody>
      </p:sp>
      <p:sp>
        <p:nvSpPr>
          <p:cNvPr id="553" name="円形"/>
          <p:cNvSpPr/>
          <p:nvPr/>
        </p:nvSpPr>
        <p:spPr>
          <a:xfrm>
            <a:off x="5461072" y="2559296"/>
            <a:ext cx="439457" cy="439456"/>
          </a:xfrm>
          <a:prstGeom prst="ellipse">
            <a:avLst/>
          </a:prstGeom>
          <a:solidFill>
            <a:srgbClr val="FF2600"/>
          </a:solidFill>
          <a:ln w="12700">
            <a:miter lim="400000"/>
          </a:ln>
        </p:spPr>
        <p:txBody>
          <a:bodyPr lIns="50800" tIns="50800" rIns="50800" bIns="50800" anchor="ctr"/>
          <a:lstStyle/>
          <a:p>
            <a:pPr/>
          </a:p>
        </p:txBody>
      </p:sp>
      <p:sp>
        <p:nvSpPr>
          <p:cNvPr id="554" name="円形"/>
          <p:cNvSpPr/>
          <p:nvPr/>
        </p:nvSpPr>
        <p:spPr>
          <a:xfrm>
            <a:off x="5461072" y="3076010"/>
            <a:ext cx="439457" cy="439456"/>
          </a:xfrm>
          <a:prstGeom prst="ellipse">
            <a:avLst/>
          </a:prstGeom>
          <a:solidFill>
            <a:srgbClr val="00F900"/>
          </a:solidFill>
          <a:ln w="12700">
            <a:miter lim="400000"/>
          </a:ln>
        </p:spPr>
        <p:txBody>
          <a:bodyPr lIns="50800" tIns="50800" rIns="50800" bIns="50800" anchor="ctr"/>
          <a:lstStyle/>
          <a:p>
            <a:pPr/>
          </a:p>
        </p:txBody>
      </p:sp>
      <p:sp>
        <p:nvSpPr>
          <p:cNvPr id="555" name="四角形"/>
          <p:cNvSpPr/>
          <p:nvPr/>
        </p:nvSpPr>
        <p:spPr>
          <a:xfrm>
            <a:off x="4867378" y="2452469"/>
            <a:ext cx="1207294" cy="1686538"/>
          </a:xfrm>
          <a:prstGeom prst="rect">
            <a:avLst/>
          </a:prstGeom>
          <a:ln w="25400">
            <a:solidFill>
              <a:srgbClr val="85888D"/>
            </a:solidFill>
            <a:miter lim="400000"/>
          </a:ln>
        </p:spPr>
        <p:txBody>
          <a:bodyPr lIns="50800" tIns="50800" rIns="50800" bIns="50800" anchor="ctr"/>
          <a:lstStyle/>
          <a:p>
            <a:pPr/>
          </a:p>
        </p:txBody>
      </p:sp>
      <p:sp>
        <p:nvSpPr>
          <p:cNvPr id="556" name="線"/>
          <p:cNvSpPr/>
          <p:nvPr/>
        </p:nvSpPr>
        <p:spPr>
          <a:xfrm>
            <a:off x="4657516" y="2779023"/>
            <a:ext cx="438436" cy="1"/>
          </a:xfrm>
          <a:prstGeom prst="line">
            <a:avLst/>
          </a:prstGeom>
          <a:ln w="25400">
            <a:solidFill>
              <a:srgbClr val="000000"/>
            </a:solidFill>
            <a:miter lim="400000"/>
            <a:tailEnd type="triangle"/>
          </a:ln>
        </p:spPr>
        <p:txBody>
          <a:bodyPr lIns="50800" tIns="50800" rIns="50800" bIns="50800" anchor="ctr"/>
          <a:lstStyle/>
          <a:p>
            <a:pPr/>
          </a:p>
        </p:txBody>
      </p:sp>
      <p:sp>
        <p:nvSpPr>
          <p:cNvPr id="557" name="線"/>
          <p:cNvSpPr/>
          <p:nvPr/>
        </p:nvSpPr>
        <p:spPr>
          <a:xfrm>
            <a:off x="4238708" y="3295737"/>
            <a:ext cx="857244" cy="1"/>
          </a:xfrm>
          <a:prstGeom prst="line">
            <a:avLst/>
          </a:prstGeom>
          <a:ln w="25400">
            <a:solidFill>
              <a:srgbClr val="000000"/>
            </a:solidFill>
            <a:miter lim="400000"/>
            <a:tailEnd type="triangle"/>
          </a:ln>
        </p:spPr>
        <p:txBody>
          <a:bodyPr lIns="50800" tIns="50800" rIns="50800" bIns="50800" anchor="ctr"/>
          <a:lstStyle/>
          <a:p>
            <a:pPr/>
          </a:p>
        </p:txBody>
      </p:sp>
      <p:sp>
        <p:nvSpPr>
          <p:cNvPr id="558" name="線"/>
          <p:cNvSpPr/>
          <p:nvPr/>
        </p:nvSpPr>
        <p:spPr>
          <a:xfrm>
            <a:off x="4657516" y="3812451"/>
            <a:ext cx="438436" cy="1"/>
          </a:xfrm>
          <a:prstGeom prst="line">
            <a:avLst/>
          </a:prstGeom>
          <a:ln w="25400">
            <a:solidFill>
              <a:srgbClr val="000000"/>
            </a:solidFill>
            <a:miter lim="400000"/>
            <a:tailEnd type="triangle"/>
          </a:ln>
        </p:spPr>
        <p:txBody>
          <a:bodyPr lIns="50800" tIns="50800" rIns="50800" bIns="50800" anchor="ctr"/>
          <a:lstStyle/>
          <a:p>
            <a:pPr/>
          </a:p>
        </p:txBody>
      </p:sp>
      <p:sp>
        <p:nvSpPr>
          <p:cNvPr id="559" name="線"/>
          <p:cNvSpPr/>
          <p:nvPr/>
        </p:nvSpPr>
        <p:spPr>
          <a:xfrm flipV="1">
            <a:off x="4667330" y="2772994"/>
            <a:ext cx="1" cy="1045488"/>
          </a:xfrm>
          <a:prstGeom prst="line">
            <a:avLst/>
          </a:prstGeom>
          <a:ln w="25400">
            <a:solidFill>
              <a:srgbClr val="000000"/>
            </a:solidFill>
            <a:miter lim="400000"/>
          </a:ln>
        </p:spPr>
        <p:txBody>
          <a:bodyPr lIns="50800" tIns="50800" rIns="50800" bIns="50800" anchor="ctr"/>
          <a:lstStyle/>
          <a:p>
            <a:pPr/>
          </a:p>
        </p:txBody>
      </p:sp>
      <p:pic>
        <p:nvPicPr>
          <p:cNvPr id="560" name="color_block.png" descr="color_block.png"/>
          <p:cNvPicPr>
            <a:picLocks noChangeAspect="1"/>
          </p:cNvPicPr>
          <p:nvPr/>
        </p:nvPicPr>
        <p:blipFill>
          <a:blip r:embed="rId4">
            <a:extLst/>
          </a:blip>
          <a:srcRect l="56214" t="31493" r="30306" b="46523"/>
          <a:stretch>
            <a:fillRect/>
          </a:stretch>
        </p:blipFill>
        <p:spPr>
          <a:xfrm>
            <a:off x="708032" y="2966045"/>
            <a:ext cx="1232497" cy="1440231"/>
          </a:xfrm>
          <a:prstGeom prst="rect">
            <a:avLst/>
          </a:prstGeom>
          <a:ln w="12700"/>
        </p:spPr>
      </p:pic>
      <p:sp>
        <p:nvSpPr>
          <p:cNvPr id="561" name="円形"/>
          <p:cNvSpPr/>
          <p:nvPr/>
        </p:nvSpPr>
        <p:spPr>
          <a:xfrm>
            <a:off x="2651886" y="2848162"/>
            <a:ext cx="895153" cy="895152"/>
          </a:xfrm>
          <a:prstGeom prst="ellipse">
            <a:avLst/>
          </a:prstGeom>
          <a:gradFill>
            <a:gsLst>
              <a:gs pos="0">
                <a:srgbClr val="00F900"/>
              </a:gs>
              <a:gs pos="44602">
                <a:srgbClr val="7FFC80">
                  <a:alpha val="50000"/>
                </a:srgbClr>
              </a:gs>
              <a:gs pos="93502">
                <a:srgbClr val="FFFFFF">
                  <a:alpha val="0"/>
                </a:srgbClr>
              </a:gs>
            </a:gsLst>
            <a:path>
              <a:fillToRect l="50000" t="49999" r="49999" b="50000"/>
            </a:path>
          </a:gradFill>
          <a:ln w="12700">
            <a:miter lim="400000"/>
          </a:ln>
        </p:spPr>
        <p:txBody>
          <a:bodyPr lIns="50800" tIns="50800" rIns="50800" bIns="50800" anchor="ctr"/>
          <a:lstStyle/>
          <a:p>
            <a:pPr/>
          </a:p>
        </p:txBody>
      </p:sp>
      <p:sp>
        <p:nvSpPr>
          <p:cNvPr id="562" name="LED：緑"/>
          <p:cNvSpPr txBox="1"/>
          <p:nvPr/>
        </p:nvSpPr>
        <p:spPr>
          <a:xfrm>
            <a:off x="2798834" y="2509205"/>
            <a:ext cx="1232695"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ヒラギノ角ゴ ProN W3"/>
                <a:ea typeface="ヒラギノ角ゴ ProN W3"/>
                <a:cs typeface="ヒラギノ角ゴ ProN W3"/>
                <a:sym typeface="ヒラギノ角ゴ ProN W3"/>
              </a:defRPr>
            </a:pPr>
            <a:r>
              <a:t>LED：</a:t>
            </a:r>
            <a:r>
              <a:rPr>
                <a:solidFill>
                  <a:srgbClr val="00F900"/>
                </a:solidFill>
              </a:rPr>
              <a:t>緑</a:t>
            </a:r>
          </a:p>
        </p:txBody>
      </p:sp>
      <p:sp>
        <p:nvSpPr>
          <p:cNvPr id="563" name="R:"/>
          <p:cNvSpPr txBox="1"/>
          <p:nvPr/>
        </p:nvSpPr>
        <p:spPr>
          <a:xfrm>
            <a:off x="5069443" y="2598154"/>
            <a:ext cx="402707"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R:</a:t>
            </a:r>
          </a:p>
        </p:txBody>
      </p:sp>
      <p:sp>
        <p:nvSpPr>
          <p:cNvPr id="564" name="G:"/>
          <p:cNvSpPr txBox="1"/>
          <p:nvPr/>
        </p:nvSpPr>
        <p:spPr>
          <a:xfrm>
            <a:off x="5069443" y="3136886"/>
            <a:ext cx="382170"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G:</a:t>
            </a:r>
          </a:p>
        </p:txBody>
      </p:sp>
      <p:sp>
        <p:nvSpPr>
          <p:cNvPr id="565" name="B:"/>
          <p:cNvSpPr txBox="1"/>
          <p:nvPr/>
        </p:nvSpPr>
        <p:spPr>
          <a:xfrm>
            <a:off x="5069443" y="3663121"/>
            <a:ext cx="372568"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B:</a:t>
            </a:r>
          </a:p>
        </p:txBody>
      </p:sp>
      <p:sp>
        <p:nvSpPr>
          <p:cNvPr id="566"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LEDを切り替えて発光し、そのタイミングでの反射光を計測して、カラーを計測"/>
          <p:cNvSpPr txBox="1"/>
          <p:nvPr>
            <p:ph type="body" idx="1"/>
          </p:nvPr>
        </p:nvSpPr>
        <p:spPr>
          <a:prstGeom prst="rect">
            <a:avLst/>
          </a:prstGeom>
        </p:spPr>
        <p:txBody>
          <a:bodyPr/>
          <a:lstStyle/>
          <a:p>
            <a:pPr/>
            <a:r>
              <a:t>LEDを切り替えて発光し、そのタイミングでの反射光を計測して、カラーを計測</a:t>
            </a:r>
          </a:p>
        </p:txBody>
      </p:sp>
      <p:sp>
        <p:nvSpPr>
          <p:cNvPr id="569"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570" name="カラーセンサの原理"/>
          <p:cNvSpPr txBox="1"/>
          <p:nvPr>
            <p:ph type="title"/>
          </p:nvPr>
        </p:nvSpPr>
        <p:spPr>
          <a:prstGeom prst="rect">
            <a:avLst/>
          </a:prstGeom>
        </p:spPr>
        <p:txBody>
          <a:bodyPr/>
          <a:lstStyle/>
          <a:p>
            <a:pPr/>
            <a:r>
              <a:t>カラーセンサの原理</a:t>
            </a:r>
          </a:p>
        </p:txBody>
      </p:sp>
      <p:pic>
        <p:nvPicPr>
          <p:cNvPr id="571"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572" name="線"/>
          <p:cNvSpPr/>
          <p:nvPr/>
        </p:nvSpPr>
        <p:spPr>
          <a:xfrm>
            <a:off x="-1" y="908298"/>
            <a:ext cx="9144002" cy="1"/>
          </a:xfrm>
          <a:prstGeom prst="line">
            <a:avLst/>
          </a:prstGeom>
          <a:ln w="38100">
            <a:solidFill>
              <a:srgbClr val="F30001"/>
            </a:solidFill>
          </a:ln>
        </p:spPr>
        <p:txBody>
          <a:bodyPr lIns="0" tIns="0" rIns="0" bIns="0"/>
          <a:lstStyle/>
          <a:p>
            <a:pPr/>
          </a:p>
        </p:txBody>
      </p:sp>
      <p:pic>
        <p:nvPicPr>
          <p:cNvPr id="573" name="colorsensor.png" descr="colorsensor.png"/>
          <p:cNvPicPr>
            <a:picLocks noChangeAspect="1"/>
          </p:cNvPicPr>
          <p:nvPr/>
        </p:nvPicPr>
        <p:blipFill>
          <a:blip r:embed="rId3">
            <a:extLst/>
          </a:blip>
          <a:srcRect l="42866" t="38668" r="27743" b="27798"/>
          <a:stretch>
            <a:fillRect/>
          </a:stretch>
        </p:blipFill>
        <p:spPr>
          <a:xfrm>
            <a:off x="2771461" y="2851059"/>
            <a:ext cx="1467347" cy="1199507"/>
          </a:xfrm>
          <a:prstGeom prst="rect">
            <a:avLst/>
          </a:prstGeom>
          <a:ln w="12700"/>
        </p:spPr>
      </p:pic>
      <p:sp>
        <p:nvSpPr>
          <p:cNvPr id="574" name="線"/>
          <p:cNvSpPr/>
          <p:nvPr/>
        </p:nvSpPr>
        <p:spPr>
          <a:xfrm flipH="1" rot="4800000">
            <a:off x="2138454" y="2730301"/>
            <a:ext cx="170338" cy="1662170"/>
          </a:xfrm>
          <a:custGeom>
            <a:avLst/>
            <a:gdLst/>
            <a:ahLst/>
            <a:cxnLst>
              <a:cxn ang="0">
                <a:pos x="wd2" y="hd2"/>
              </a:cxn>
              <a:cxn ang="5400000">
                <a:pos x="wd2" y="hd2"/>
              </a:cxn>
              <a:cxn ang="10800000">
                <a:pos x="wd2" y="hd2"/>
              </a:cxn>
              <a:cxn ang="16200000">
                <a:pos x="wd2" y="hd2"/>
              </a:cxn>
            </a:cxnLst>
            <a:rect l="0" t="0" r="r" b="b"/>
            <a:pathLst>
              <a:path w="21445" h="21566" fill="norm" stroke="1" extrusionOk="0">
                <a:moveTo>
                  <a:pt x="118" y="0"/>
                </a:moveTo>
                <a:lnTo>
                  <a:pt x="121" y="17447"/>
                </a:lnTo>
                <a:cubicBezTo>
                  <a:pt x="-155" y="18345"/>
                  <a:pt x="38" y="19233"/>
                  <a:pt x="742" y="20089"/>
                </a:cubicBezTo>
                <a:cubicBezTo>
                  <a:pt x="1387" y="20872"/>
                  <a:pt x="4471" y="21600"/>
                  <a:pt x="10812" y="21565"/>
                </a:cubicBezTo>
                <a:cubicBezTo>
                  <a:pt x="16734" y="21532"/>
                  <a:pt x="19105" y="20840"/>
                  <a:pt x="19727" y="20144"/>
                </a:cubicBezTo>
                <a:cubicBezTo>
                  <a:pt x="20513" y="19266"/>
                  <a:pt x="21008" y="18384"/>
                  <a:pt x="21213" y="17502"/>
                </a:cubicBezTo>
                <a:lnTo>
                  <a:pt x="21445" y="529"/>
                </a:lnTo>
              </a:path>
            </a:pathLst>
          </a:custGeom>
          <a:ln w="38100">
            <a:solidFill>
              <a:srgbClr val="D6D6D6"/>
            </a:solidFill>
            <a:headEnd type="triangle"/>
          </a:ln>
        </p:spPr>
        <p:txBody>
          <a:bodyPr lIns="0" tIns="0" rIns="0" bIns="0"/>
          <a:lstStyle/>
          <a:p>
            <a:pPr>
              <a:defRPr sz="2200"/>
            </a:pPr>
          </a:p>
        </p:txBody>
      </p:sp>
      <p:sp>
        <p:nvSpPr>
          <p:cNvPr id="575" name="円形"/>
          <p:cNvSpPr/>
          <p:nvPr/>
        </p:nvSpPr>
        <p:spPr>
          <a:xfrm>
            <a:off x="5461072" y="2559296"/>
            <a:ext cx="439457" cy="439456"/>
          </a:xfrm>
          <a:prstGeom prst="ellipse">
            <a:avLst/>
          </a:prstGeom>
          <a:solidFill>
            <a:srgbClr val="FF2600"/>
          </a:solidFill>
          <a:ln w="12700">
            <a:miter lim="400000"/>
          </a:ln>
        </p:spPr>
        <p:txBody>
          <a:bodyPr lIns="50800" tIns="50800" rIns="50800" bIns="50800" anchor="ctr"/>
          <a:lstStyle/>
          <a:p>
            <a:pPr/>
          </a:p>
        </p:txBody>
      </p:sp>
      <p:sp>
        <p:nvSpPr>
          <p:cNvPr id="576" name="円形"/>
          <p:cNvSpPr/>
          <p:nvPr/>
        </p:nvSpPr>
        <p:spPr>
          <a:xfrm>
            <a:off x="5461072" y="3076010"/>
            <a:ext cx="439457" cy="439456"/>
          </a:xfrm>
          <a:prstGeom prst="ellipse">
            <a:avLst/>
          </a:prstGeom>
          <a:solidFill>
            <a:srgbClr val="00F900"/>
          </a:solidFill>
          <a:ln w="12700">
            <a:miter lim="400000"/>
          </a:ln>
        </p:spPr>
        <p:txBody>
          <a:bodyPr lIns="50800" tIns="50800" rIns="50800" bIns="50800" anchor="ctr"/>
          <a:lstStyle/>
          <a:p>
            <a:pPr/>
          </a:p>
        </p:txBody>
      </p:sp>
      <p:sp>
        <p:nvSpPr>
          <p:cNvPr id="577" name="円形"/>
          <p:cNvSpPr/>
          <p:nvPr/>
        </p:nvSpPr>
        <p:spPr>
          <a:xfrm>
            <a:off x="5619840" y="3767261"/>
            <a:ext cx="121921" cy="121921"/>
          </a:xfrm>
          <a:prstGeom prst="ellipse">
            <a:avLst/>
          </a:prstGeom>
          <a:solidFill>
            <a:srgbClr val="0433FF"/>
          </a:solidFill>
          <a:ln w="12700">
            <a:miter lim="400000"/>
          </a:ln>
        </p:spPr>
        <p:txBody>
          <a:bodyPr lIns="50800" tIns="50800" rIns="50800" bIns="50800" anchor="ctr"/>
          <a:lstStyle/>
          <a:p>
            <a:pPr/>
          </a:p>
        </p:txBody>
      </p:sp>
      <p:sp>
        <p:nvSpPr>
          <p:cNvPr id="578" name="四角形"/>
          <p:cNvSpPr/>
          <p:nvPr/>
        </p:nvSpPr>
        <p:spPr>
          <a:xfrm>
            <a:off x="4867378" y="2452469"/>
            <a:ext cx="1207294" cy="1686538"/>
          </a:xfrm>
          <a:prstGeom prst="rect">
            <a:avLst/>
          </a:prstGeom>
          <a:ln w="25400">
            <a:solidFill>
              <a:srgbClr val="85888D"/>
            </a:solidFill>
            <a:miter lim="400000"/>
          </a:ln>
        </p:spPr>
        <p:txBody>
          <a:bodyPr lIns="50800" tIns="50800" rIns="50800" bIns="50800" anchor="ctr"/>
          <a:lstStyle/>
          <a:p>
            <a:pPr/>
          </a:p>
        </p:txBody>
      </p:sp>
      <p:sp>
        <p:nvSpPr>
          <p:cNvPr id="579" name="線"/>
          <p:cNvSpPr/>
          <p:nvPr/>
        </p:nvSpPr>
        <p:spPr>
          <a:xfrm>
            <a:off x="4657516" y="2779023"/>
            <a:ext cx="438436" cy="1"/>
          </a:xfrm>
          <a:prstGeom prst="line">
            <a:avLst/>
          </a:prstGeom>
          <a:ln w="25400">
            <a:solidFill>
              <a:srgbClr val="000000"/>
            </a:solidFill>
            <a:miter lim="400000"/>
            <a:tailEnd type="triangle"/>
          </a:ln>
        </p:spPr>
        <p:txBody>
          <a:bodyPr lIns="50800" tIns="50800" rIns="50800" bIns="50800" anchor="ctr"/>
          <a:lstStyle/>
          <a:p>
            <a:pPr/>
          </a:p>
        </p:txBody>
      </p:sp>
      <p:sp>
        <p:nvSpPr>
          <p:cNvPr id="580" name="線"/>
          <p:cNvSpPr/>
          <p:nvPr/>
        </p:nvSpPr>
        <p:spPr>
          <a:xfrm>
            <a:off x="4238708" y="3295737"/>
            <a:ext cx="857244" cy="1"/>
          </a:xfrm>
          <a:prstGeom prst="line">
            <a:avLst/>
          </a:prstGeom>
          <a:ln w="25400">
            <a:solidFill>
              <a:srgbClr val="000000"/>
            </a:solidFill>
            <a:miter lim="400000"/>
            <a:tailEnd type="triangle"/>
          </a:ln>
        </p:spPr>
        <p:txBody>
          <a:bodyPr lIns="50800" tIns="50800" rIns="50800" bIns="50800" anchor="ctr"/>
          <a:lstStyle/>
          <a:p>
            <a:pPr/>
          </a:p>
        </p:txBody>
      </p:sp>
      <p:sp>
        <p:nvSpPr>
          <p:cNvPr id="581" name="線"/>
          <p:cNvSpPr/>
          <p:nvPr/>
        </p:nvSpPr>
        <p:spPr>
          <a:xfrm>
            <a:off x="4657516" y="3812451"/>
            <a:ext cx="438436" cy="1"/>
          </a:xfrm>
          <a:prstGeom prst="line">
            <a:avLst/>
          </a:prstGeom>
          <a:ln w="25400">
            <a:solidFill>
              <a:srgbClr val="000000"/>
            </a:solidFill>
            <a:miter lim="400000"/>
            <a:tailEnd type="triangle"/>
          </a:ln>
        </p:spPr>
        <p:txBody>
          <a:bodyPr lIns="50800" tIns="50800" rIns="50800" bIns="50800" anchor="ctr"/>
          <a:lstStyle/>
          <a:p>
            <a:pPr/>
          </a:p>
        </p:txBody>
      </p:sp>
      <p:sp>
        <p:nvSpPr>
          <p:cNvPr id="582" name="線"/>
          <p:cNvSpPr/>
          <p:nvPr/>
        </p:nvSpPr>
        <p:spPr>
          <a:xfrm flipV="1">
            <a:off x="4667330" y="2772994"/>
            <a:ext cx="1" cy="1045488"/>
          </a:xfrm>
          <a:prstGeom prst="line">
            <a:avLst/>
          </a:prstGeom>
          <a:ln w="25400">
            <a:solidFill>
              <a:srgbClr val="000000"/>
            </a:solidFill>
            <a:miter lim="400000"/>
          </a:ln>
        </p:spPr>
        <p:txBody>
          <a:bodyPr lIns="50800" tIns="50800" rIns="50800" bIns="50800" anchor="ctr"/>
          <a:lstStyle/>
          <a:p>
            <a:pPr/>
          </a:p>
        </p:txBody>
      </p:sp>
      <p:pic>
        <p:nvPicPr>
          <p:cNvPr id="583" name="color_block.png" descr="color_block.png"/>
          <p:cNvPicPr>
            <a:picLocks noChangeAspect="1"/>
          </p:cNvPicPr>
          <p:nvPr/>
        </p:nvPicPr>
        <p:blipFill>
          <a:blip r:embed="rId4">
            <a:extLst/>
          </a:blip>
          <a:srcRect l="56214" t="31493" r="30306" b="46523"/>
          <a:stretch>
            <a:fillRect/>
          </a:stretch>
        </p:blipFill>
        <p:spPr>
          <a:xfrm>
            <a:off x="708032" y="2966045"/>
            <a:ext cx="1232497" cy="1440231"/>
          </a:xfrm>
          <a:prstGeom prst="rect">
            <a:avLst/>
          </a:prstGeom>
          <a:ln w="12700"/>
        </p:spPr>
      </p:pic>
      <p:sp>
        <p:nvSpPr>
          <p:cNvPr id="584" name="円形"/>
          <p:cNvSpPr/>
          <p:nvPr/>
        </p:nvSpPr>
        <p:spPr>
          <a:xfrm>
            <a:off x="2651886" y="2848162"/>
            <a:ext cx="895153" cy="895152"/>
          </a:xfrm>
          <a:prstGeom prst="ellipse">
            <a:avLst/>
          </a:prstGeom>
          <a:gradFill>
            <a:gsLst>
              <a:gs pos="0">
                <a:srgbClr val="0433FF"/>
              </a:gs>
              <a:gs pos="44602">
                <a:srgbClr val="8299FF">
                  <a:alpha val="50000"/>
                </a:srgbClr>
              </a:gs>
              <a:gs pos="93502">
                <a:srgbClr val="FFFFFF">
                  <a:alpha val="0"/>
                </a:srgbClr>
              </a:gs>
            </a:gsLst>
            <a:path>
              <a:fillToRect l="50000" t="49999" r="49999" b="50000"/>
            </a:path>
          </a:gradFill>
          <a:ln w="12700">
            <a:miter lim="400000"/>
          </a:ln>
        </p:spPr>
        <p:txBody>
          <a:bodyPr lIns="50800" tIns="50800" rIns="50800" bIns="50800" anchor="ctr"/>
          <a:lstStyle/>
          <a:p>
            <a:pPr/>
          </a:p>
        </p:txBody>
      </p:sp>
      <p:pic>
        <p:nvPicPr>
          <p:cNvPr id="585" name="イメージ" descr="イメージ"/>
          <p:cNvPicPr>
            <a:picLocks noChangeAspect="0"/>
          </p:cNvPicPr>
          <p:nvPr/>
        </p:nvPicPr>
        <p:blipFill>
          <a:blip r:embed="rId5">
            <a:extLst/>
          </a:blip>
          <a:stretch>
            <a:fillRect/>
          </a:stretch>
        </p:blipFill>
        <p:spPr>
          <a:xfrm>
            <a:off x="900832" y="4809529"/>
            <a:ext cx="2640637" cy="1507753"/>
          </a:xfrm>
          <a:prstGeom prst="rect">
            <a:avLst/>
          </a:prstGeom>
        </p:spPr>
      </p:pic>
      <p:sp>
        <p:nvSpPr>
          <p:cNvPr id="586" name="LED：青"/>
          <p:cNvSpPr txBox="1"/>
          <p:nvPr/>
        </p:nvSpPr>
        <p:spPr>
          <a:xfrm>
            <a:off x="2798834" y="2509205"/>
            <a:ext cx="1232695"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ヒラギノ角ゴ ProN W3"/>
                <a:ea typeface="ヒラギノ角ゴ ProN W3"/>
                <a:cs typeface="ヒラギノ角ゴ ProN W3"/>
                <a:sym typeface="ヒラギノ角ゴ ProN W3"/>
              </a:defRPr>
            </a:pPr>
            <a:r>
              <a:t>LED：</a:t>
            </a:r>
            <a:r>
              <a:rPr>
                <a:solidFill>
                  <a:srgbClr val="0433FF"/>
                </a:solidFill>
              </a:rPr>
              <a:t>青</a:t>
            </a:r>
          </a:p>
        </p:txBody>
      </p:sp>
      <p:sp>
        <p:nvSpPr>
          <p:cNvPr id="587" name="R:"/>
          <p:cNvSpPr txBox="1"/>
          <p:nvPr/>
        </p:nvSpPr>
        <p:spPr>
          <a:xfrm>
            <a:off x="5069443" y="2598154"/>
            <a:ext cx="402707"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R:</a:t>
            </a:r>
          </a:p>
        </p:txBody>
      </p:sp>
      <p:sp>
        <p:nvSpPr>
          <p:cNvPr id="588" name="G:"/>
          <p:cNvSpPr txBox="1"/>
          <p:nvPr/>
        </p:nvSpPr>
        <p:spPr>
          <a:xfrm>
            <a:off x="5069443" y="3136886"/>
            <a:ext cx="382170"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G:</a:t>
            </a:r>
          </a:p>
        </p:txBody>
      </p:sp>
      <p:sp>
        <p:nvSpPr>
          <p:cNvPr id="589" name="B:"/>
          <p:cNvSpPr txBox="1"/>
          <p:nvPr/>
        </p:nvSpPr>
        <p:spPr>
          <a:xfrm>
            <a:off x="5069443" y="3663121"/>
            <a:ext cx="372568"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B:</a:t>
            </a:r>
          </a:p>
        </p:txBody>
      </p:sp>
      <p:grpSp>
        <p:nvGrpSpPr>
          <p:cNvPr id="595" name="グループ"/>
          <p:cNvGrpSpPr/>
          <p:nvPr/>
        </p:nvGrpSpPr>
        <p:grpSpPr>
          <a:xfrm>
            <a:off x="5987153" y="2772994"/>
            <a:ext cx="2420985" cy="1045488"/>
            <a:chOff x="0" y="0"/>
            <a:chExt cx="2420983" cy="1045487"/>
          </a:xfrm>
        </p:grpSpPr>
        <p:sp>
          <p:nvSpPr>
            <p:cNvPr id="590" name="黄色"/>
            <p:cNvSpPr/>
            <p:nvPr/>
          </p:nvSpPr>
          <p:spPr>
            <a:xfrm>
              <a:off x="848744" y="258221"/>
              <a:ext cx="1572240" cy="529045"/>
            </a:xfrm>
            <a:prstGeom prst="roundRect">
              <a:avLst>
                <a:gd name="adj" fmla="val 36008"/>
              </a:avLst>
            </a:prstGeom>
            <a:solidFill>
              <a:srgbClr val="FFFFFF"/>
            </a:solid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b">
              <a:noAutofit/>
            </a:bodyPr>
            <a:lstStyle>
              <a:lvl1pPr algn="ctr">
                <a:defRPr>
                  <a:solidFill>
                    <a:schemeClr val="accent3">
                      <a:satOff val="18648"/>
                      <a:lumOff val="5971"/>
                    </a:schemeClr>
                  </a:solidFill>
                  <a:latin typeface="ヒラギノ角ゴ ProN W6"/>
                  <a:ea typeface="ヒラギノ角ゴ ProN W6"/>
                  <a:cs typeface="ヒラギノ角ゴ ProN W6"/>
                  <a:sym typeface="ヒラギノ角ゴ ProN W6"/>
                </a:defRPr>
              </a:lvl1pPr>
            </a:lstStyle>
            <a:p>
              <a:pPr/>
              <a:r>
                <a:t>黄色</a:t>
              </a:r>
            </a:p>
          </p:txBody>
        </p:sp>
        <p:sp>
          <p:nvSpPr>
            <p:cNvPr id="591" name="線"/>
            <p:cNvSpPr/>
            <p:nvPr/>
          </p:nvSpPr>
          <p:spPr>
            <a:xfrm>
              <a:off x="0" y="6029"/>
              <a:ext cx="43843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p>
          </p:txBody>
        </p:sp>
        <p:sp>
          <p:nvSpPr>
            <p:cNvPr id="592" name="線"/>
            <p:cNvSpPr/>
            <p:nvPr/>
          </p:nvSpPr>
          <p:spPr>
            <a:xfrm>
              <a:off x="16883" y="522743"/>
              <a:ext cx="715705"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sp>
          <p:nvSpPr>
            <p:cNvPr id="593" name="線"/>
            <p:cNvSpPr/>
            <p:nvPr/>
          </p:nvSpPr>
          <p:spPr>
            <a:xfrm>
              <a:off x="0" y="1039457"/>
              <a:ext cx="438436"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p>
          </p:txBody>
        </p:sp>
        <p:sp>
          <p:nvSpPr>
            <p:cNvPr id="594" name="線"/>
            <p:cNvSpPr/>
            <p:nvPr/>
          </p:nvSpPr>
          <p:spPr>
            <a:xfrm flipV="1">
              <a:off x="430031" y="0"/>
              <a:ext cx="1" cy="104548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p>
          </p:txBody>
        </p:sp>
      </p:grpSp>
      <p:sp>
        <p:nvSpPr>
          <p:cNvPr id="596" name="角丸四角形"/>
          <p:cNvSpPr/>
          <p:nvPr/>
        </p:nvSpPr>
        <p:spPr>
          <a:xfrm>
            <a:off x="689608" y="4702899"/>
            <a:ext cx="7765248" cy="1699238"/>
          </a:xfrm>
          <a:prstGeom prst="roundRect">
            <a:avLst>
              <a:gd name="adj" fmla="val 17987"/>
            </a:avLst>
          </a:prstGeom>
          <a:ln w="12700">
            <a:solidFill>
              <a:srgbClr val="000000"/>
            </a:solidFill>
          </a:ln>
        </p:spPr>
        <p:txBody>
          <a:bodyPr lIns="50800" tIns="50800" rIns="50800" bIns="50800" anchor="ctr"/>
          <a:lstStyle/>
          <a:p>
            <a:pPr/>
          </a:p>
        </p:txBody>
      </p:sp>
      <p:sp>
        <p:nvSpPr>
          <p:cNvPr id="597" name="オシロスコープで計測してみたところ：…"/>
          <p:cNvSpPr txBox="1"/>
          <p:nvPr/>
        </p:nvSpPr>
        <p:spPr>
          <a:xfrm>
            <a:off x="3704975" y="4921060"/>
            <a:ext cx="4485602" cy="1284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1600">
                <a:latin typeface="ヒラギノ角ゴ ProN W6"/>
                <a:ea typeface="ヒラギノ角ゴ ProN W6"/>
                <a:cs typeface="ヒラギノ角ゴ ProN W6"/>
                <a:sym typeface="ヒラギノ角ゴ ProN W6"/>
              </a:defRPr>
            </a:pPr>
            <a:r>
              <a:t>オシロスコープで計測してみたところ：</a:t>
            </a:r>
          </a:p>
          <a:p>
            <a:pPr>
              <a:defRPr sz="1600">
                <a:latin typeface="ヒラギノ角ゴ ProN W3"/>
                <a:ea typeface="ヒラギノ角ゴ ProN W3"/>
                <a:cs typeface="ヒラギノ角ゴ ProN W3"/>
                <a:sym typeface="ヒラギノ角ゴ ProN W3"/>
              </a:defRPr>
            </a:pPr>
            <a:r>
              <a:t>1秒間に1,000回、R,G,Bと切り替えて発光し、同期してフォトダイオードで反射光量を計測</a:t>
            </a:r>
          </a:p>
        </p:txBody>
      </p:sp>
      <p:sp>
        <p:nvSpPr>
          <p:cNvPr id="598" name="線"/>
          <p:cNvSpPr/>
          <p:nvPr/>
        </p:nvSpPr>
        <p:spPr>
          <a:xfrm>
            <a:off x="2213898" y="5132693"/>
            <a:ext cx="587123" cy="1"/>
          </a:xfrm>
          <a:prstGeom prst="line">
            <a:avLst/>
          </a:prstGeom>
          <a:ln w="12700">
            <a:solidFill>
              <a:srgbClr val="FFFFFF"/>
            </a:solidFill>
            <a:headEnd type="arrow"/>
            <a:tailEnd type="arrow"/>
          </a:ln>
        </p:spPr>
        <p:txBody>
          <a:bodyPr lIns="0" tIns="0" rIns="0" bIns="0"/>
          <a:lstStyle/>
          <a:p>
            <a:pPr/>
          </a:p>
        </p:txBody>
      </p:sp>
      <p:sp>
        <p:nvSpPr>
          <p:cNvPr id="599" name="1[ms]"/>
          <p:cNvSpPr txBox="1"/>
          <p:nvPr/>
        </p:nvSpPr>
        <p:spPr>
          <a:xfrm>
            <a:off x="2155989" y="4847629"/>
            <a:ext cx="655804"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solidFill>
                  <a:srgbClr val="FFFFFF"/>
                </a:solidFill>
                <a:latin typeface="ヒラギノ角ゴ ProN W3"/>
                <a:ea typeface="ヒラギノ角ゴ ProN W3"/>
                <a:cs typeface="ヒラギノ角ゴ ProN W3"/>
                <a:sym typeface="ヒラギノ角ゴ ProN W3"/>
              </a:defRPr>
            </a:lvl1pPr>
          </a:lstStyle>
          <a:p>
            <a:pPr/>
            <a:r>
              <a:t>1[ms]</a:t>
            </a:r>
          </a:p>
        </p:txBody>
      </p:sp>
      <p:sp>
        <p:nvSpPr>
          <p:cNvPr id="600"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95"/>
                                        </p:tgtEl>
                                        <p:attrNameLst>
                                          <p:attrName>style.visibility</p:attrName>
                                        </p:attrNameLst>
                                      </p:cBhvr>
                                      <p:to>
                                        <p:strVal val="visible"/>
                                      </p:to>
                                    </p:set>
                                    <p:animEffect filter="wipe(left)" transition="in">
                                      <p:cBhvr>
                                        <p:cTn id="7" dur="10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5"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EV3の入力ポート3にカラーセンサを接続"/>
          <p:cNvSpPr txBox="1"/>
          <p:nvPr>
            <p:ph type="body" idx="1"/>
          </p:nvPr>
        </p:nvSpPr>
        <p:spPr>
          <a:prstGeom prst="rect">
            <a:avLst/>
          </a:prstGeom>
        </p:spPr>
        <p:txBody>
          <a:bodyPr/>
          <a:lstStyle/>
          <a:p>
            <a:pPr/>
            <a:r>
              <a:t>EV3の入力ポート3にカラーセンサを接続</a:t>
            </a:r>
          </a:p>
        </p:txBody>
      </p:sp>
      <p:sp>
        <p:nvSpPr>
          <p:cNvPr id="603" name="カラーセンサの接続"/>
          <p:cNvSpPr txBox="1"/>
          <p:nvPr>
            <p:ph type="title"/>
          </p:nvPr>
        </p:nvSpPr>
        <p:spPr>
          <a:prstGeom prst="rect">
            <a:avLst/>
          </a:prstGeom>
        </p:spPr>
        <p:txBody>
          <a:bodyPr/>
          <a:lstStyle/>
          <a:p>
            <a:pPr/>
            <a:r>
              <a:t>カラーセンサの接続</a:t>
            </a:r>
          </a:p>
        </p:txBody>
      </p:sp>
      <p:sp>
        <p:nvSpPr>
          <p:cNvPr id="604"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605"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606" name="線"/>
          <p:cNvSpPr/>
          <p:nvPr/>
        </p:nvSpPr>
        <p:spPr>
          <a:xfrm>
            <a:off x="-1" y="908298"/>
            <a:ext cx="9144002" cy="1"/>
          </a:xfrm>
          <a:prstGeom prst="line">
            <a:avLst/>
          </a:prstGeom>
          <a:ln w="38100">
            <a:solidFill>
              <a:srgbClr val="F30001"/>
            </a:solidFill>
          </a:ln>
        </p:spPr>
        <p:txBody>
          <a:bodyPr lIns="0" tIns="0" rIns="0" bIns="0"/>
          <a:lstStyle/>
          <a:p>
            <a:pPr/>
          </a:p>
        </p:txBody>
      </p:sp>
      <p:pic>
        <p:nvPicPr>
          <p:cNvPr id="607" name="イメージ" descr="イメージ"/>
          <p:cNvPicPr>
            <a:picLocks noChangeAspect="1"/>
          </p:cNvPicPr>
          <p:nvPr/>
        </p:nvPicPr>
        <p:blipFill>
          <a:blip r:embed="rId3">
            <a:extLst/>
          </a:blip>
          <a:stretch>
            <a:fillRect/>
          </a:stretch>
        </p:blipFill>
        <p:spPr>
          <a:xfrm>
            <a:off x="3267582" y="1345155"/>
            <a:ext cx="2608836" cy="4682040"/>
          </a:xfrm>
          <a:prstGeom prst="rect">
            <a:avLst/>
          </a:prstGeom>
          <a:ln w="12700"/>
        </p:spPr>
      </p:pic>
      <p:sp>
        <p:nvSpPr>
          <p:cNvPr id="608" name="線"/>
          <p:cNvSpPr/>
          <p:nvPr/>
        </p:nvSpPr>
        <p:spPr>
          <a:xfrm>
            <a:off x="4782694" y="2335483"/>
            <a:ext cx="711065" cy="3270581"/>
          </a:xfrm>
          <a:custGeom>
            <a:avLst/>
            <a:gdLst/>
            <a:ahLst/>
            <a:cxnLst>
              <a:cxn ang="0">
                <a:pos x="wd2" y="hd2"/>
              </a:cxn>
              <a:cxn ang="5400000">
                <a:pos x="wd2" y="hd2"/>
              </a:cxn>
              <a:cxn ang="10800000">
                <a:pos x="wd2" y="hd2"/>
              </a:cxn>
              <a:cxn ang="16200000">
                <a:pos x="wd2" y="hd2"/>
              </a:cxn>
            </a:cxnLst>
            <a:rect l="0" t="0" r="r" b="b"/>
            <a:pathLst>
              <a:path w="21600" h="21556" fill="norm" stroke="1" extrusionOk="0">
                <a:moveTo>
                  <a:pt x="21600" y="0"/>
                </a:moveTo>
                <a:lnTo>
                  <a:pt x="21600" y="18175"/>
                </a:lnTo>
                <a:cubicBezTo>
                  <a:pt x="21413" y="19182"/>
                  <a:pt x="19949" y="19994"/>
                  <a:pt x="17691" y="20600"/>
                </a:cubicBezTo>
                <a:cubicBezTo>
                  <a:pt x="15753" y="21120"/>
                  <a:pt x="13137" y="21529"/>
                  <a:pt x="10196" y="21555"/>
                </a:cubicBezTo>
                <a:cubicBezTo>
                  <a:pt x="5053" y="21600"/>
                  <a:pt x="1068" y="20318"/>
                  <a:pt x="909" y="19013"/>
                </a:cubicBezTo>
                <a:lnTo>
                  <a:pt x="0" y="18748"/>
                </a:lnTo>
              </a:path>
            </a:pathLst>
          </a:custGeom>
          <a:ln w="63500">
            <a:solidFill>
              <a:srgbClr val="424242"/>
            </a:solidFill>
          </a:ln>
          <a:effectLst>
            <a:outerShdw sx="100000" sy="100000" kx="0" ky="0" algn="b" rotWithShape="0" blurRad="127000" dist="76200" dir="2700000">
              <a:srgbClr val="FFFFFF">
                <a:alpha val="75000"/>
              </a:srgbClr>
            </a:outerShdw>
          </a:effectLst>
        </p:spPr>
        <p:txBody>
          <a:bodyPr lIns="0" tIns="0" rIns="0" bIns="0"/>
          <a:lstStyle/>
          <a:p>
            <a:pPr/>
          </a:p>
        </p:txBody>
      </p:sp>
      <p:sp>
        <p:nvSpPr>
          <p:cNvPr id="609" name="コールアウト"/>
          <p:cNvSpPr/>
          <p:nvPr/>
        </p:nvSpPr>
        <p:spPr>
          <a:xfrm>
            <a:off x="5059125" y="5299398"/>
            <a:ext cx="2654698" cy="6405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84" y="21600"/>
                </a:moveTo>
                <a:cubicBezTo>
                  <a:pt x="6244" y="21600"/>
                  <a:pt x="5887" y="20121"/>
                  <a:pt x="5887" y="18294"/>
                </a:cubicBezTo>
                <a:lnTo>
                  <a:pt x="5887" y="10318"/>
                </a:lnTo>
                <a:lnTo>
                  <a:pt x="0" y="0"/>
                </a:lnTo>
                <a:lnTo>
                  <a:pt x="7986" y="4109"/>
                </a:lnTo>
                <a:lnTo>
                  <a:pt x="20802" y="4109"/>
                </a:lnTo>
                <a:cubicBezTo>
                  <a:pt x="21243" y="4109"/>
                  <a:pt x="21600" y="5588"/>
                  <a:pt x="21600" y="7414"/>
                </a:cubicBezTo>
                <a:lnTo>
                  <a:pt x="21600" y="18294"/>
                </a:lnTo>
                <a:cubicBezTo>
                  <a:pt x="21600" y="20121"/>
                  <a:pt x="21243" y="21600"/>
                  <a:pt x="20802" y="21600"/>
                </a:cubicBezTo>
                <a:lnTo>
                  <a:pt x="6684" y="21600"/>
                </a:lnTo>
                <a:close/>
              </a:path>
            </a:pathLst>
          </a:custGeom>
          <a:solidFill>
            <a:srgbClr val="FFFFFF"/>
          </a:solidFill>
          <a:ln w="25400">
            <a:solidFill>
              <a:srgbClr val="D6D6D6"/>
            </a:solidFill>
          </a:ln>
        </p:spPr>
        <p:txBody>
          <a:bodyPr lIns="50800" tIns="50800" rIns="50800" bIns="50800" anchor="ctr"/>
          <a:lstStyle/>
          <a:p>
            <a:pPr/>
          </a:p>
        </p:txBody>
      </p:sp>
      <p:sp>
        <p:nvSpPr>
          <p:cNvPr id="610" name="入力ポート3"/>
          <p:cNvSpPr txBox="1"/>
          <p:nvPr/>
        </p:nvSpPr>
        <p:spPr>
          <a:xfrm>
            <a:off x="6099052" y="5530299"/>
            <a:ext cx="129834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a:r>
              <a:t>入力ポート3</a:t>
            </a:r>
          </a:p>
        </p:txBody>
      </p:sp>
      <p:sp>
        <p:nvSpPr>
          <p:cNvPr id="611"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614" name="カラーの利用(PAD) (p.86)"/>
          <p:cNvSpPr txBox="1"/>
          <p:nvPr>
            <p:ph type="title"/>
          </p:nvPr>
        </p:nvSpPr>
        <p:spPr>
          <a:prstGeom prst="rect">
            <a:avLst/>
          </a:prstGeom>
        </p:spPr>
        <p:txBody>
          <a:bodyPr/>
          <a:lstStyle/>
          <a:p>
            <a:pPr/>
            <a:r>
              <a:t>カラーの利用(PAD) </a:t>
            </a:r>
            <a:r>
              <a:rPr sz="2000"/>
              <a:t>(p.86)</a:t>
            </a:r>
          </a:p>
        </p:txBody>
      </p:sp>
      <p:sp>
        <p:nvSpPr>
          <p:cNvPr id="615" name="カラーに合わせて複数に分岐"/>
          <p:cNvSpPr txBox="1"/>
          <p:nvPr>
            <p:ph type="body" sz="quarter" idx="1"/>
          </p:nvPr>
        </p:nvSpPr>
        <p:spPr>
          <a:xfrm>
            <a:off x="317500" y="1184275"/>
            <a:ext cx="8509000" cy="1273275"/>
          </a:xfrm>
          <a:prstGeom prst="rect">
            <a:avLst/>
          </a:prstGeom>
        </p:spPr>
        <p:txBody>
          <a:bodyPr/>
          <a:lstStyle/>
          <a:p>
            <a:pPr/>
            <a:r>
              <a:t>カラーに合わせて複数に分岐</a:t>
            </a:r>
          </a:p>
        </p:txBody>
      </p:sp>
      <p:pic>
        <p:nvPicPr>
          <p:cNvPr id="616"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617" name="線"/>
          <p:cNvSpPr/>
          <p:nvPr/>
        </p:nvSpPr>
        <p:spPr>
          <a:xfrm>
            <a:off x="-1" y="908298"/>
            <a:ext cx="9144002" cy="1"/>
          </a:xfrm>
          <a:prstGeom prst="line">
            <a:avLst/>
          </a:prstGeom>
          <a:ln w="38100">
            <a:solidFill>
              <a:srgbClr val="F30001"/>
            </a:solidFill>
          </a:ln>
        </p:spPr>
        <p:txBody>
          <a:bodyPr lIns="0" tIns="0" rIns="0" bIns="0"/>
          <a:lstStyle/>
          <a:p>
            <a:pPr/>
          </a:p>
        </p:txBody>
      </p:sp>
      <p:grpSp>
        <p:nvGrpSpPr>
          <p:cNvPr id="660" name="グループ"/>
          <p:cNvGrpSpPr/>
          <p:nvPr/>
        </p:nvGrpSpPr>
        <p:grpSpPr>
          <a:xfrm>
            <a:off x="496313" y="1720236"/>
            <a:ext cx="7757050" cy="2375608"/>
            <a:chOff x="0" y="0"/>
            <a:chExt cx="7757049" cy="2375606"/>
          </a:xfrm>
        </p:grpSpPr>
        <p:sp>
          <p:nvSpPr>
            <p:cNvPr id="618" name="カラー？"/>
            <p:cNvSpPr txBox="1"/>
            <p:nvPr/>
          </p:nvSpPr>
          <p:spPr>
            <a:xfrm>
              <a:off x="3965632" y="764094"/>
              <a:ext cx="810388" cy="273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buClr>
                  <a:srgbClr val="000000"/>
                </a:buClr>
                <a:buFont typeface="Times New Roman"/>
                <a:defRPr sz="1300">
                  <a:latin typeface="ヒラギノ角ゴ ProN W3"/>
                  <a:ea typeface="ヒラギノ角ゴ ProN W3"/>
                  <a:cs typeface="ヒラギノ角ゴ ProN W3"/>
                  <a:sym typeface="ヒラギノ角ゴ ProN W3"/>
                </a:defRPr>
              </a:lvl1pPr>
            </a:lstStyle>
            <a:p>
              <a:pPr/>
              <a:r>
                <a:t>カラー？</a:t>
              </a:r>
            </a:p>
          </p:txBody>
        </p:sp>
        <p:sp>
          <p:nvSpPr>
            <p:cNvPr id="619" name="線"/>
            <p:cNvSpPr/>
            <p:nvPr/>
          </p:nvSpPr>
          <p:spPr>
            <a:xfrm flipH="1" flipV="1">
              <a:off x="3437432" y="498474"/>
              <a:ext cx="442904"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620" name="四角形"/>
            <p:cNvSpPr/>
            <p:nvPr/>
          </p:nvSpPr>
          <p:spPr>
            <a:xfrm>
              <a:off x="0" y="267320"/>
              <a:ext cx="1382941"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621" name="カラーに合わせて複数分岐"/>
            <p:cNvSpPr txBox="1"/>
            <p:nvPr/>
          </p:nvSpPr>
          <p:spPr>
            <a:xfrm>
              <a:off x="28528" y="254620"/>
              <a:ext cx="1300483" cy="474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buClr>
                  <a:srgbClr val="000000"/>
                </a:buClr>
                <a:buFont typeface="Times New Roman"/>
                <a:defRPr sz="1200">
                  <a:latin typeface="ヒラギノ角ゴ ProN W3"/>
                  <a:ea typeface="ヒラギノ角ゴ ProN W3"/>
                  <a:cs typeface="ヒラギノ角ゴ ProN W3"/>
                  <a:sym typeface="ヒラギノ角ゴ ProN W3"/>
                </a:defRPr>
              </a:lvl1pPr>
            </a:lstStyle>
            <a:p>
              <a:pPr/>
              <a:r>
                <a:t>カラーに合わせて複数分岐</a:t>
              </a:r>
            </a:p>
          </p:txBody>
        </p:sp>
        <p:sp>
          <p:nvSpPr>
            <p:cNvPr id="622" name="四角形"/>
            <p:cNvSpPr/>
            <p:nvPr/>
          </p:nvSpPr>
          <p:spPr>
            <a:xfrm>
              <a:off x="1382350" y="457820"/>
              <a:ext cx="457201" cy="76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623" name="四角形"/>
            <p:cNvSpPr/>
            <p:nvPr/>
          </p:nvSpPr>
          <p:spPr>
            <a:xfrm>
              <a:off x="1837944" y="267320"/>
              <a:ext cx="1609732"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grpSp>
          <p:nvGrpSpPr>
            <p:cNvPr id="626" name="グループ"/>
            <p:cNvGrpSpPr/>
            <p:nvPr/>
          </p:nvGrpSpPr>
          <p:grpSpPr>
            <a:xfrm>
              <a:off x="3058822" y="311774"/>
              <a:ext cx="325189" cy="360822"/>
              <a:chOff x="0" y="0"/>
              <a:chExt cx="325188" cy="360821"/>
            </a:xfrm>
          </p:grpSpPr>
          <p:sp>
            <p:nvSpPr>
              <p:cNvPr id="624"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25"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grpSp>
          <p:nvGrpSpPr>
            <p:cNvPr id="629" name="グループ"/>
            <p:cNvGrpSpPr/>
            <p:nvPr/>
          </p:nvGrpSpPr>
          <p:grpSpPr>
            <a:xfrm>
              <a:off x="7313629" y="25178"/>
              <a:ext cx="325189" cy="360823"/>
              <a:chOff x="0" y="0"/>
              <a:chExt cx="325188" cy="360821"/>
            </a:xfrm>
          </p:grpSpPr>
          <p:sp>
            <p:nvSpPr>
              <p:cNvPr id="62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28"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sp>
          <p:nvSpPr>
            <p:cNvPr id="630" name="無限ループ"/>
            <p:cNvSpPr txBox="1"/>
            <p:nvPr/>
          </p:nvSpPr>
          <p:spPr>
            <a:xfrm>
              <a:off x="1903668" y="337184"/>
              <a:ext cx="1300484"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無限ループ</a:t>
              </a:r>
            </a:p>
          </p:txBody>
        </p:sp>
        <p:sp>
          <p:nvSpPr>
            <p:cNvPr id="631" name="線"/>
            <p:cNvSpPr/>
            <p:nvPr/>
          </p:nvSpPr>
          <p:spPr>
            <a:xfrm flipV="1">
              <a:off x="1986076" y="262320"/>
              <a:ext cx="1" cy="467202"/>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632" name="四角形"/>
            <p:cNvSpPr/>
            <p:nvPr/>
          </p:nvSpPr>
          <p:spPr>
            <a:xfrm>
              <a:off x="5880827" y="0"/>
              <a:ext cx="1876223" cy="457200"/>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633" name="ステータスライトを赤"/>
            <p:cNvSpPr txBox="1"/>
            <p:nvPr/>
          </p:nvSpPr>
          <p:spPr>
            <a:xfrm>
              <a:off x="5994327" y="742303"/>
              <a:ext cx="1292226" cy="22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900">
                  <a:latin typeface="ヒラギノ角ゴ ProN W3"/>
                  <a:ea typeface="ヒラギノ角ゴ ProN W3"/>
                  <a:cs typeface="ヒラギノ角ゴ ProN W3"/>
                  <a:sym typeface="ヒラギノ角ゴ ProN W3"/>
                </a:defRPr>
              </a:lvl1pPr>
            </a:lstStyle>
            <a:p>
              <a:pPr/>
              <a:r>
                <a:t>ステータスライトを赤</a:t>
              </a:r>
            </a:p>
          </p:txBody>
        </p:sp>
        <p:sp>
          <p:nvSpPr>
            <p:cNvPr id="634" name="線"/>
            <p:cNvSpPr/>
            <p:nvPr/>
          </p:nvSpPr>
          <p:spPr>
            <a:xfrm flipH="1" flipV="1">
              <a:off x="5372035" y="227263"/>
              <a:ext cx="510541"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grpSp>
          <p:nvGrpSpPr>
            <p:cNvPr id="637" name="グループ"/>
            <p:cNvGrpSpPr/>
            <p:nvPr/>
          </p:nvGrpSpPr>
          <p:grpSpPr>
            <a:xfrm>
              <a:off x="5287671" y="1959622"/>
              <a:ext cx="325189" cy="360823"/>
              <a:chOff x="0" y="0"/>
              <a:chExt cx="325188" cy="360821"/>
            </a:xfrm>
          </p:grpSpPr>
          <p:sp>
            <p:nvSpPr>
              <p:cNvPr id="635"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36" name="6"/>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6</a:t>
                </a:r>
              </a:p>
            </p:txBody>
          </p:sp>
        </p:grpSp>
        <p:sp>
          <p:nvSpPr>
            <p:cNvPr id="638" name="その他"/>
            <p:cNvSpPr txBox="1"/>
            <p:nvPr/>
          </p:nvSpPr>
          <p:spPr>
            <a:xfrm>
              <a:off x="4583924" y="1261091"/>
              <a:ext cx="61214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その他</a:t>
              </a:r>
            </a:p>
          </p:txBody>
        </p:sp>
        <p:sp>
          <p:nvSpPr>
            <p:cNvPr id="639" name="図形"/>
            <p:cNvSpPr/>
            <p:nvPr/>
          </p:nvSpPr>
          <p:spPr>
            <a:xfrm>
              <a:off x="3902680" y="237781"/>
              <a:ext cx="1504849" cy="126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 y="0"/>
                  </a:moveTo>
                  <a:lnTo>
                    <a:pt x="21167" y="0"/>
                  </a:lnTo>
                  <a:lnTo>
                    <a:pt x="16686" y="5350"/>
                  </a:lnTo>
                  <a:lnTo>
                    <a:pt x="21284" y="10464"/>
                  </a:lnTo>
                  <a:lnTo>
                    <a:pt x="16902" y="15407"/>
                  </a:lnTo>
                  <a:lnTo>
                    <a:pt x="21600" y="21600"/>
                  </a:lnTo>
                  <a:lnTo>
                    <a:pt x="0" y="21600"/>
                  </a:lnTo>
                  <a:lnTo>
                    <a:pt x="55" y="0"/>
                  </a:lnTo>
                  <a:close/>
                </a:path>
              </a:pathLst>
            </a:custGeom>
            <a:noFill/>
            <a:ln w="17780" cap="flat">
              <a:solidFill>
                <a:srgbClr val="000000"/>
              </a:solidFill>
              <a:prstDash val="solid"/>
              <a:round/>
            </a:ln>
            <a:effectLst/>
          </p:spPr>
          <p:txBody>
            <a:bodyPr wrap="square" lIns="0" tIns="0" rIns="0" bIns="0" numCol="1" anchor="t">
              <a:noAutofit/>
            </a:bodyPr>
            <a:lstStyle/>
            <a:p>
              <a:pPr/>
            </a:p>
          </p:txBody>
        </p:sp>
        <p:sp>
          <p:nvSpPr>
            <p:cNvPr id="640" name="緑"/>
            <p:cNvSpPr txBox="1"/>
            <p:nvPr/>
          </p:nvSpPr>
          <p:spPr>
            <a:xfrm>
              <a:off x="4860469" y="258430"/>
              <a:ext cx="30734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緑</a:t>
              </a:r>
            </a:p>
          </p:txBody>
        </p:sp>
        <p:sp>
          <p:nvSpPr>
            <p:cNvPr id="641" name="赤"/>
            <p:cNvSpPr txBox="1"/>
            <p:nvPr/>
          </p:nvSpPr>
          <p:spPr>
            <a:xfrm>
              <a:off x="4860469" y="718058"/>
              <a:ext cx="307341"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赤</a:t>
              </a:r>
            </a:p>
          </p:txBody>
        </p:sp>
        <p:grpSp>
          <p:nvGrpSpPr>
            <p:cNvPr id="644" name="グループ"/>
            <p:cNvGrpSpPr/>
            <p:nvPr/>
          </p:nvGrpSpPr>
          <p:grpSpPr>
            <a:xfrm>
              <a:off x="7313629" y="664647"/>
              <a:ext cx="325189" cy="360823"/>
              <a:chOff x="0" y="0"/>
              <a:chExt cx="325188" cy="360821"/>
            </a:xfrm>
          </p:grpSpPr>
          <p:sp>
            <p:nvSpPr>
              <p:cNvPr id="642"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43"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sp>
          <p:nvSpPr>
            <p:cNvPr id="645" name="四角形"/>
            <p:cNvSpPr/>
            <p:nvPr/>
          </p:nvSpPr>
          <p:spPr>
            <a:xfrm>
              <a:off x="5880827" y="639468"/>
              <a:ext cx="1876223"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646" name="線"/>
            <p:cNvSpPr/>
            <p:nvPr/>
          </p:nvSpPr>
          <p:spPr>
            <a:xfrm flipH="1">
              <a:off x="5372035" y="866732"/>
              <a:ext cx="510541"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grpSp>
          <p:nvGrpSpPr>
            <p:cNvPr id="649" name="グループ"/>
            <p:cNvGrpSpPr/>
            <p:nvPr/>
          </p:nvGrpSpPr>
          <p:grpSpPr>
            <a:xfrm>
              <a:off x="7313629" y="1304116"/>
              <a:ext cx="325189" cy="360823"/>
              <a:chOff x="0" y="0"/>
              <a:chExt cx="325188" cy="360821"/>
            </a:xfrm>
          </p:grpSpPr>
          <p:sp>
            <p:nvSpPr>
              <p:cNvPr id="64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48" name="5"/>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5</a:t>
                </a:r>
              </a:p>
            </p:txBody>
          </p:sp>
        </p:grpSp>
        <p:sp>
          <p:nvSpPr>
            <p:cNvPr id="650" name="四角形"/>
            <p:cNvSpPr/>
            <p:nvPr/>
          </p:nvSpPr>
          <p:spPr>
            <a:xfrm>
              <a:off x="5880827" y="1278937"/>
              <a:ext cx="1876223"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651" name="線"/>
            <p:cNvSpPr/>
            <p:nvPr/>
          </p:nvSpPr>
          <p:spPr>
            <a:xfrm flipH="1">
              <a:off x="5372035" y="1506201"/>
              <a:ext cx="510541"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652" name="ステータスライトをオフ"/>
            <p:cNvSpPr txBox="1"/>
            <p:nvPr/>
          </p:nvSpPr>
          <p:spPr>
            <a:xfrm>
              <a:off x="5941004" y="1379245"/>
              <a:ext cx="1406526" cy="22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900">
                  <a:latin typeface="ヒラギノ角ゴ ProN W3"/>
                  <a:ea typeface="ヒラギノ角ゴ ProN W3"/>
                  <a:cs typeface="ヒラギノ角ゴ ProN W3"/>
                  <a:sym typeface="ヒラギノ角ゴ ProN W3"/>
                </a:defRPr>
              </a:lvl1pPr>
            </a:lstStyle>
            <a:p>
              <a:pPr/>
              <a:r>
                <a:t>ステータスライトをオフ</a:t>
              </a:r>
            </a:p>
          </p:txBody>
        </p:sp>
        <p:sp>
          <p:nvSpPr>
            <p:cNvPr id="653" name="ステータスライトを緑"/>
            <p:cNvSpPr txBox="1"/>
            <p:nvPr/>
          </p:nvSpPr>
          <p:spPr>
            <a:xfrm>
              <a:off x="5994327" y="117766"/>
              <a:ext cx="1292226" cy="22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900">
                  <a:latin typeface="ヒラギノ角ゴ ProN W3"/>
                  <a:ea typeface="ヒラギノ角ゴ ProN W3"/>
                  <a:cs typeface="ヒラギノ角ゴ ProN W3"/>
                  <a:sym typeface="ヒラギノ角ゴ ProN W3"/>
                </a:defRPr>
              </a:lvl1pPr>
            </a:lstStyle>
            <a:p>
              <a:pPr/>
              <a:r>
                <a:t>ステータスライトを緑</a:t>
              </a:r>
            </a:p>
          </p:txBody>
        </p:sp>
        <p:sp>
          <p:nvSpPr>
            <p:cNvPr id="654" name="四角形"/>
            <p:cNvSpPr/>
            <p:nvPr/>
          </p:nvSpPr>
          <p:spPr>
            <a:xfrm>
              <a:off x="3899149" y="1918406"/>
              <a:ext cx="1876223"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655" name="1秒間待機"/>
            <p:cNvSpPr txBox="1"/>
            <p:nvPr/>
          </p:nvSpPr>
          <p:spPr>
            <a:xfrm>
              <a:off x="4167285" y="2008682"/>
              <a:ext cx="982955"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1秒間待機</a:t>
              </a:r>
            </a:p>
          </p:txBody>
        </p:sp>
        <p:sp>
          <p:nvSpPr>
            <p:cNvPr id="656" name="線"/>
            <p:cNvSpPr/>
            <p:nvPr/>
          </p:nvSpPr>
          <p:spPr>
            <a:xfrm>
              <a:off x="3899161" y="1484611"/>
              <a:ext cx="1" cy="689472"/>
            </a:xfrm>
            <a:prstGeom prst="line">
              <a:avLst/>
            </a:prstGeom>
            <a:noFill/>
            <a:ln w="17780" cap="flat">
              <a:solidFill>
                <a:srgbClr val="000000"/>
              </a:solidFill>
              <a:prstDash val="solid"/>
              <a:round/>
            </a:ln>
            <a:effectLst/>
          </p:spPr>
          <p:txBody>
            <a:bodyPr wrap="square" lIns="0" tIns="0" rIns="0" bIns="0" numCol="1" anchor="t">
              <a:noAutofit/>
            </a:bodyPr>
            <a:lstStyle/>
            <a:p>
              <a:pPr/>
            </a:p>
          </p:txBody>
        </p:sp>
        <p:grpSp>
          <p:nvGrpSpPr>
            <p:cNvPr id="659" name="グループ"/>
            <p:cNvGrpSpPr/>
            <p:nvPr/>
          </p:nvGrpSpPr>
          <p:grpSpPr>
            <a:xfrm>
              <a:off x="4208231" y="1029038"/>
              <a:ext cx="325190" cy="360823"/>
              <a:chOff x="0" y="0"/>
              <a:chExt cx="325188" cy="360821"/>
            </a:xfrm>
          </p:grpSpPr>
          <p:sp>
            <p:nvSpPr>
              <p:cNvPr id="65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58"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grpSp>
      <p:grpSp>
        <p:nvGrpSpPr>
          <p:cNvPr id="674" name="グループ"/>
          <p:cNvGrpSpPr/>
          <p:nvPr/>
        </p:nvGrpSpPr>
        <p:grpSpPr>
          <a:xfrm>
            <a:off x="2885030" y="4457167"/>
            <a:ext cx="5960576" cy="1960121"/>
            <a:chOff x="320330" y="0"/>
            <a:chExt cx="5960575" cy="1960119"/>
          </a:xfrm>
        </p:grpSpPr>
        <p:sp>
          <p:nvSpPr>
            <p:cNvPr id="661" name="円形"/>
            <p:cNvSpPr/>
            <p:nvPr/>
          </p:nvSpPr>
          <p:spPr>
            <a:xfrm>
              <a:off x="4163908" y="346525"/>
              <a:ext cx="439456" cy="439457"/>
            </a:xfrm>
            <a:prstGeom prst="ellipse">
              <a:avLst/>
            </a:prstGeom>
            <a:solidFill>
              <a:srgbClr val="FF2600"/>
            </a:solidFill>
            <a:ln w="25400" cap="flat">
              <a:solidFill>
                <a:srgbClr val="85888D"/>
              </a:solidFill>
              <a:prstDash val="solid"/>
              <a:miter lim="400000"/>
            </a:ln>
            <a:effectLst/>
          </p:spPr>
          <p:txBody>
            <a:bodyPr wrap="square" lIns="50800" tIns="50800" rIns="50800" bIns="50800" numCol="1" anchor="ctr">
              <a:noAutofit/>
            </a:bodyPr>
            <a:lstStyle/>
            <a:p>
              <a:pPr/>
            </a:p>
          </p:txBody>
        </p:sp>
        <p:sp>
          <p:nvSpPr>
            <p:cNvPr id="662" name="円形"/>
            <p:cNvSpPr/>
            <p:nvPr/>
          </p:nvSpPr>
          <p:spPr>
            <a:xfrm>
              <a:off x="2658776" y="346525"/>
              <a:ext cx="439456" cy="439457"/>
            </a:xfrm>
            <a:prstGeom prst="ellipse">
              <a:avLst/>
            </a:prstGeom>
            <a:solidFill>
              <a:srgbClr val="00F900"/>
            </a:solidFill>
            <a:ln w="25400" cap="flat">
              <a:solidFill>
                <a:srgbClr val="85888D"/>
              </a:solidFill>
              <a:prstDash val="solid"/>
              <a:miter lim="400000"/>
            </a:ln>
            <a:effectLst/>
          </p:spPr>
          <p:txBody>
            <a:bodyPr wrap="square" lIns="50800" tIns="50800" rIns="50800" bIns="50800" numCol="1" anchor="ctr">
              <a:noAutofit/>
            </a:bodyPr>
            <a:lstStyle/>
            <a:p>
              <a:pPr/>
            </a:p>
          </p:txBody>
        </p:sp>
        <p:sp>
          <p:nvSpPr>
            <p:cNvPr id="663" name="円形"/>
            <p:cNvSpPr/>
            <p:nvPr/>
          </p:nvSpPr>
          <p:spPr>
            <a:xfrm>
              <a:off x="5669041" y="346525"/>
              <a:ext cx="439456" cy="439457"/>
            </a:xfrm>
            <a:prstGeom prst="ellipse">
              <a:avLst/>
            </a:prstGeom>
            <a:solidFill>
              <a:srgbClr val="DCDEE0"/>
            </a:solidFill>
            <a:ln w="25400" cap="flat">
              <a:solidFill>
                <a:srgbClr val="85888D"/>
              </a:solidFill>
              <a:prstDash val="solid"/>
              <a:miter lim="400000"/>
            </a:ln>
            <a:effectLst/>
          </p:spPr>
          <p:txBody>
            <a:bodyPr wrap="square" lIns="50800" tIns="50800" rIns="50800" bIns="50800" numCol="1" anchor="ctr">
              <a:noAutofit/>
            </a:bodyPr>
            <a:lstStyle/>
            <a:p>
              <a:pPr/>
            </a:p>
          </p:txBody>
        </p:sp>
        <p:pic>
          <p:nvPicPr>
            <p:cNvPr id="664" name="イメージ" descr="イメージ"/>
            <p:cNvPicPr>
              <a:picLocks noChangeAspect="1"/>
            </p:cNvPicPr>
            <p:nvPr/>
          </p:nvPicPr>
          <p:blipFill>
            <a:blip r:embed="rId3">
              <a:extLst/>
            </a:blip>
            <a:stretch>
              <a:fillRect/>
            </a:stretch>
          </p:blipFill>
          <p:spPr>
            <a:xfrm>
              <a:off x="2000365" y="154802"/>
              <a:ext cx="1005924" cy="1805318"/>
            </a:xfrm>
            <a:prstGeom prst="rect">
              <a:avLst/>
            </a:prstGeom>
            <a:ln w="12700" cap="flat">
              <a:noFill/>
              <a:round/>
            </a:ln>
            <a:effectLst/>
          </p:spPr>
        </p:pic>
        <p:pic>
          <p:nvPicPr>
            <p:cNvPr id="665" name="イメージ" descr="イメージ"/>
            <p:cNvPicPr>
              <a:picLocks noChangeAspect="1"/>
            </p:cNvPicPr>
            <p:nvPr/>
          </p:nvPicPr>
          <p:blipFill>
            <a:blip r:embed="rId3">
              <a:extLst/>
            </a:blip>
            <a:stretch>
              <a:fillRect/>
            </a:stretch>
          </p:blipFill>
          <p:spPr>
            <a:xfrm>
              <a:off x="3493187" y="154802"/>
              <a:ext cx="1005924" cy="1805318"/>
            </a:xfrm>
            <a:prstGeom prst="rect">
              <a:avLst/>
            </a:prstGeom>
            <a:ln w="12700" cap="flat">
              <a:noFill/>
              <a:round/>
            </a:ln>
            <a:effectLst/>
          </p:spPr>
        </p:pic>
        <p:pic>
          <p:nvPicPr>
            <p:cNvPr id="666" name="イメージ" descr="イメージ"/>
            <p:cNvPicPr>
              <a:picLocks noChangeAspect="1"/>
            </p:cNvPicPr>
            <p:nvPr/>
          </p:nvPicPr>
          <p:blipFill>
            <a:blip r:embed="rId3">
              <a:extLst/>
            </a:blip>
            <a:stretch>
              <a:fillRect/>
            </a:stretch>
          </p:blipFill>
          <p:spPr>
            <a:xfrm>
              <a:off x="4986008" y="154802"/>
              <a:ext cx="1005925" cy="1805318"/>
            </a:xfrm>
            <a:prstGeom prst="rect">
              <a:avLst/>
            </a:prstGeom>
            <a:ln w="12700" cap="flat">
              <a:noFill/>
              <a:round/>
            </a:ln>
            <a:effectLst/>
          </p:spPr>
        </p:pic>
        <p:sp>
          <p:nvSpPr>
            <p:cNvPr id="667" name="円形"/>
            <p:cNvSpPr/>
            <p:nvPr/>
          </p:nvSpPr>
          <p:spPr>
            <a:xfrm>
              <a:off x="2270899" y="1129833"/>
              <a:ext cx="464856" cy="464856"/>
            </a:xfrm>
            <a:prstGeom prst="ellipse">
              <a:avLst/>
            </a:prstGeom>
            <a:gradFill flip="none" rotWithShape="1">
              <a:gsLst>
                <a:gs pos="0">
                  <a:srgbClr val="03FF00"/>
                </a:gs>
                <a:gs pos="29523">
                  <a:srgbClr val="81FF80">
                    <a:alpha val="50000"/>
                  </a:srgbClr>
                </a:gs>
                <a:gs pos="66402">
                  <a:srgbClr val="FFFFFF">
                    <a:alpha val="0"/>
                  </a:srgbClr>
                </a:gs>
              </a:gsLst>
              <a:path path="circle">
                <a:fillToRect l="37721" t="-19636" r="62278" b="119636"/>
              </a:path>
            </a:gradFill>
            <a:ln w="12700" cap="flat">
              <a:noFill/>
              <a:miter lim="400000"/>
            </a:ln>
            <a:effectLst/>
          </p:spPr>
          <p:txBody>
            <a:bodyPr wrap="square" lIns="50800" tIns="50800" rIns="50800" bIns="50800" numCol="1" anchor="ctr">
              <a:noAutofit/>
            </a:bodyPr>
            <a:lstStyle/>
            <a:p>
              <a:pPr/>
            </a:p>
          </p:txBody>
        </p:sp>
        <p:sp>
          <p:nvSpPr>
            <p:cNvPr id="668" name="円形"/>
            <p:cNvSpPr/>
            <p:nvPr/>
          </p:nvSpPr>
          <p:spPr>
            <a:xfrm>
              <a:off x="3763721" y="1142533"/>
              <a:ext cx="464856" cy="464856"/>
            </a:xfrm>
            <a:prstGeom prst="ellipse">
              <a:avLst/>
            </a:prstGeom>
            <a:gradFill flip="none" rotWithShape="1">
              <a:gsLst>
                <a:gs pos="0">
                  <a:srgbClr val="FF2600"/>
                </a:gs>
                <a:gs pos="29523">
                  <a:srgbClr val="FF9380">
                    <a:alpha val="50000"/>
                  </a:srgbClr>
                </a:gs>
                <a:gs pos="66402">
                  <a:srgbClr val="FFFFFF">
                    <a:alpha val="0"/>
                  </a:srgbClr>
                </a:gs>
              </a:gsLst>
              <a:path path="circle">
                <a:fillToRect l="37721" t="-19636" r="62278" b="119636"/>
              </a:path>
            </a:gradFill>
            <a:ln w="12700" cap="flat">
              <a:noFill/>
              <a:miter lim="400000"/>
            </a:ln>
            <a:effectLst/>
          </p:spPr>
          <p:txBody>
            <a:bodyPr wrap="square" lIns="50800" tIns="50800" rIns="50800" bIns="50800" numCol="1" anchor="ctr">
              <a:noAutofit/>
            </a:bodyPr>
            <a:lstStyle/>
            <a:p>
              <a:pPr/>
            </a:p>
          </p:txBody>
        </p:sp>
        <p:sp>
          <p:nvSpPr>
            <p:cNvPr id="669" name="コールアウト"/>
            <p:cNvSpPr/>
            <p:nvPr/>
          </p:nvSpPr>
          <p:spPr>
            <a:xfrm>
              <a:off x="320330" y="1115603"/>
              <a:ext cx="2083595" cy="518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16" y="21600"/>
                  </a:moveTo>
                  <a:cubicBezTo>
                    <a:pt x="455" y="21600"/>
                    <a:pt x="0" y="19774"/>
                    <a:pt x="0" y="17518"/>
                  </a:cubicBezTo>
                  <a:lnTo>
                    <a:pt x="0" y="4082"/>
                  </a:lnTo>
                  <a:cubicBezTo>
                    <a:pt x="0" y="1826"/>
                    <a:pt x="455" y="0"/>
                    <a:pt x="1016" y="0"/>
                  </a:cubicBezTo>
                  <a:lnTo>
                    <a:pt x="17333" y="0"/>
                  </a:lnTo>
                  <a:cubicBezTo>
                    <a:pt x="17895" y="0"/>
                    <a:pt x="18350" y="1826"/>
                    <a:pt x="18350" y="4082"/>
                  </a:cubicBezTo>
                  <a:lnTo>
                    <a:pt x="18350" y="6396"/>
                  </a:lnTo>
                  <a:lnTo>
                    <a:pt x="21600" y="10759"/>
                  </a:lnTo>
                  <a:lnTo>
                    <a:pt x="18350" y="15105"/>
                  </a:lnTo>
                  <a:lnTo>
                    <a:pt x="18350" y="17518"/>
                  </a:lnTo>
                  <a:cubicBezTo>
                    <a:pt x="18350" y="19774"/>
                    <a:pt x="17895" y="21600"/>
                    <a:pt x="17333" y="21600"/>
                  </a:cubicBezTo>
                  <a:lnTo>
                    <a:pt x="1016" y="21600"/>
                  </a:lnTo>
                  <a:close/>
                </a:path>
              </a:pathLst>
            </a:custGeom>
            <a:solidFill>
              <a:srgbClr val="FFFFFF"/>
            </a:solidFill>
            <a:ln w="25400" cap="flat">
              <a:solidFill>
                <a:srgbClr val="D6D6D6"/>
              </a:solidFill>
              <a:prstDash val="solid"/>
              <a:round/>
            </a:ln>
            <a:effectLst/>
          </p:spPr>
          <p:txBody>
            <a:bodyPr wrap="square" lIns="50800" tIns="50800" rIns="50800" bIns="50800" numCol="1" anchor="ctr">
              <a:noAutofit/>
            </a:bodyPr>
            <a:lstStyle/>
            <a:p>
              <a:pPr/>
            </a:p>
          </p:txBody>
        </p:sp>
        <p:sp>
          <p:nvSpPr>
            <p:cNvPr id="670" name="カラー：緑"/>
            <p:cNvSpPr txBox="1"/>
            <p:nvPr/>
          </p:nvSpPr>
          <p:spPr>
            <a:xfrm>
              <a:off x="1981357" y="0"/>
              <a:ext cx="104394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latin typeface="ヒラギノ角ゴ ProN W3"/>
                  <a:ea typeface="ヒラギノ角ゴ ProN W3"/>
                  <a:cs typeface="ヒラギノ角ゴ ProN W3"/>
                  <a:sym typeface="ヒラギノ角ゴ ProN W3"/>
                </a:defRPr>
              </a:lvl1pPr>
            </a:lstStyle>
            <a:p>
              <a:pPr/>
              <a:r>
                <a:t>カラー：緑</a:t>
              </a:r>
            </a:p>
          </p:txBody>
        </p:sp>
        <p:sp>
          <p:nvSpPr>
            <p:cNvPr id="671" name="ステータスライト"/>
            <p:cNvSpPr txBox="1"/>
            <p:nvPr/>
          </p:nvSpPr>
          <p:spPr>
            <a:xfrm>
              <a:off x="417909" y="1235261"/>
              <a:ext cx="156845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latin typeface="ヒラギノ角ゴ ProN W3"/>
                  <a:ea typeface="ヒラギノ角ゴ ProN W3"/>
                  <a:cs typeface="ヒラギノ角ゴ ProN W3"/>
                  <a:sym typeface="ヒラギノ角ゴ ProN W3"/>
                </a:defRPr>
              </a:lvl1pPr>
            </a:lstStyle>
            <a:p>
              <a:pPr/>
              <a:r>
                <a:t>ステータスライト</a:t>
              </a:r>
            </a:p>
          </p:txBody>
        </p:sp>
        <p:sp>
          <p:nvSpPr>
            <p:cNvPr id="672" name="カラー：赤"/>
            <p:cNvSpPr txBox="1"/>
            <p:nvPr/>
          </p:nvSpPr>
          <p:spPr>
            <a:xfrm>
              <a:off x="3493187" y="0"/>
              <a:ext cx="104394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latin typeface="ヒラギノ角ゴ ProN W3"/>
                  <a:ea typeface="ヒラギノ角ゴ ProN W3"/>
                  <a:cs typeface="ヒラギノ角ゴ ProN W3"/>
                  <a:sym typeface="ヒラギノ角ゴ ProN W3"/>
                </a:defRPr>
              </a:lvl1pPr>
            </a:lstStyle>
            <a:p>
              <a:pPr/>
              <a:r>
                <a:t>カラー：赤</a:t>
              </a:r>
            </a:p>
          </p:txBody>
        </p:sp>
        <p:sp>
          <p:nvSpPr>
            <p:cNvPr id="673" name="カラー：その他"/>
            <p:cNvSpPr txBox="1"/>
            <p:nvPr/>
          </p:nvSpPr>
          <p:spPr>
            <a:xfrm>
              <a:off x="4881365" y="0"/>
              <a:ext cx="139954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a:latin typeface="ヒラギノ角ゴ ProN W3"/>
                  <a:ea typeface="ヒラギノ角ゴ ProN W3"/>
                  <a:cs typeface="ヒラギノ角ゴ ProN W3"/>
                  <a:sym typeface="ヒラギノ角ゴ ProN W3"/>
                </a:defRPr>
              </a:lvl1pPr>
            </a:lstStyle>
            <a:p>
              <a:pPr/>
              <a:r>
                <a:t>カラー：その他</a:t>
              </a:r>
            </a:p>
          </p:txBody>
        </p:sp>
      </p:grpSp>
      <p:sp>
        <p:nvSpPr>
          <p:cNvPr id="675"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676" name="色の識別値…"/>
          <p:cNvSpPr txBox="1"/>
          <p:nvPr/>
        </p:nvSpPr>
        <p:spPr>
          <a:xfrm>
            <a:off x="636523" y="3164577"/>
            <a:ext cx="1626693" cy="2964181"/>
          </a:xfrm>
          <a:prstGeom prst="rect">
            <a:avLst/>
          </a:prstGeom>
          <a:ln w="12700">
            <a:solidFill>
              <a:srgbClr val="000000"/>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algn="ctr">
              <a:spcBef>
                <a:spcPts val="700"/>
              </a:spcBef>
              <a:defRPr>
                <a:latin typeface="+mn-lt"/>
                <a:ea typeface="+mn-ea"/>
                <a:cs typeface="+mn-cs"/>
                <a:sym typeface="ヒラギノ角ゴ Pro W3"/>
              </a:defRPr>
            </a:pPr>
            <a:r>
              <a:t>色の識別値</a:t>
            </a:r>
          </a:p>
          <a:p>
            <a:pPr marL="0" algn="ctr">
              <a:spcBef>
                <a:spcPts val="700"/>
              </a:spcBef>
              <a:defRPr>
                <a:latin typeface="+mn-lt"/>
                <a:ea typeface="+mn-ea"/>
                <a:cs typeface="+mn-cs"/>
                <a:sym typeface="ヒラギノ角ゴ Pro W3"/>
              </a:defRPr>
            </a:pPr>
            <a:r>
              <a:t>黒　</a:t>
            </a:r>
            <a:r>
              <a:rPr>
                <a:solidFill>
                  <a:srgbClr val="A6AAA9"/>
                </a:solidFill>
                <a:uFill>
                  <a:solidFill>
                    <a:srgbClr val="FF6A00"/>
                  </a:solidFill>
                </a:uFill>
              </a:rPr>
              <a:t>➡</a:t>
            </a:r>
            <a:r>
              <a:rPr>
                <a:solidFill>
                  <a:srgbClr val="FF6A00"/>
                </a:solidFill>
                <a:uFill>
                  <a:solidFill>
                    <a:srgbClr val="FF6A00"/>
                  </a:solidFill>
                </a:uFill>
              </a:rPr>
              <a:t>　</a:t>
            </a:r>
            <a:r>
              <a:t>1</a:t>
            </a:r>
          </a:p>
          <a:p>
            <a:pPr marL="0" algn="ctr">
              <a:spcBef>
                <a:spcPts val="700"/>
              </a:spcBef>
              <a:defRPr>
                <a:latin typeface="+mn-lt"/>
                <a:ea typeface="+mn-ea"/>
                <a:cs typeface="+mn-cs"/>
                <a:sym typeface="ヒラギノ角ゴ Pro W3"/>
              </a:defRPr>
            </a:pPr>
            <a:r>
              <a:rPr>
                <a:solidFill>
                  <a:srgbClr val="0061FF"/>
                </a:solidFill>
                <a:uFill>
                  <a:solidFill>
                    <a:srgbClr val="0061FF"/>
                  </a:solidFill>
                </a:uFill>
              </a:rPr>
              <a:t>青</a:t>
            </a:r>
            <a:r>
              <a:t>　</a:t>
            </a:r>
            <a:r>
              <a:rPr>
                <a:solidFill>
                  <a:srgbClr val="A6AAA9"/>
                </a:solidFill>
                <a:uFill>
                  <a:solidFill>
                    <a:srgbClr val="FF6A00"/>
                  </a:solidFill>
                </a:uFill>
              </a:rPr>
              <a:t>➡</a:t>
            </a:r>
            <a:r>
              <a:rPr>
                <a:solidFill>
                  <a:srgbClr val="FF6A00"/>
                </a:solidFill>
                <a:uFill>
                  <a:solidFill>
                    <a:srgbClr val="FF6A00"/>
                  </a:solidFill>
                </a:uFill>
              </a:rPr>
              <a:t>　</a:t>
            </a:r>
            <a:r>
              <a:t>2</a:t>
            </a:r>
          </a:p>
          <a:p>
            <a:pPr marL="0" algn="ctr">
              <a:spcBef>
                <a:spcPts val="700"/>
              </a:spcBef>
              <a:defRPr>
                <a:latin typeface="+mn-lt"/>
                <a:ea typeface="+mn-ea"/>
                <a:cs typeface="+mn-cs"/>
                <a:sym typeface="ヒラギノ角ゴ Pro W3"/>
              </a:defRPr>
            </a:pPr>
            <a:r>
              <a:rPr>
                <a:solidFill>
                  <a:srgbClr val="77BB41"/>
                </a:solidFill>
                <a:uFill>
                  <a:solidFill>
                    <a:srgbClr val="77BB41"/>
                  </a:solidFill>
                </a:uFill>
              </a:rPr>
              <a:t>緑</a:t>
            </a:r>
            <a:r>
              <a:t>　</a:t>
            </a:r>
            <a:r>
              <a:rPr>
                <a:solidFill>
                  <a:srgbClr val="A6AAA9"/>
                </a:solidFill>
                <a:uFill>
                  <a:solidFill>
                    <a:srgbClr val="FF6A00"/>
                  </a:solidFill>
                </a:uFill>
              </a:rPr>
              <a:t>➡</a:t>
            </a:r>
            <a:r>
              <a:rPr>
                <a:solidFill>
                  <a:srgbClr val="FF6A00"/>
                </a:solidFill>
                <a:uFill>
                  <a:solidFill>
                    <a:srgbClr val="FF6A00"/>
                  </a:solidFill>
                </a:uFill>
              </a:rPr>
              <a:t>　</a:t>
            </a:r>
            <a:r>
              <a:t>3</a:t>
            </a:r>
          </a:p>
          <a:p>
            <a:pPr marL="0" algn="ctr">
              <a:spcBef>
                <a:spcPts val="700"/>
              </a:spcBef>
              <a:defRPr>
                <a:latin typeface="+mn-lt"/>
                <a:ea typeface="+mn-ea"/>
                <a:cs typeface="+mn-cs"/>
                <a:sym typeface="ヒラギノ角ゴ Pro W3"/>
              </a:defRPr>
            </a:pPr>
            <a:r>
              <a:rPr>
                <a:solidFill>
                  <a:srgbClr val="F5EC00"/>
                </a:solidFill>
                <a:uFill>
                  <a:solidFill>
                    <a:srgbClr val="F5EC00"/>
                  </a:solidFill>
                </a:uFill>
              </a:rPr>
              <a:t>黄</a:t>
            </a:r>
            <a:r>
              <a:t>　</a:t>
            </a:r>
            <a:r>
              <a:rPr>
                <a:solidFill>
                  <a:srgbClr val="A6AAA9"/>
                </a:solidFill>
                <a:uFill>
                  <a:solidFill>
                    <a:srgbClr val="FF6A00"/>
                  </a:solidFill>
                </a:uFill>
              </a:rPr>
              <a:t>➡</a:t>
            </a:r>
            <a:r>
              <a:rPr>
                <a:solidFill>
                  <a:srgbClr val="FF6A00"/>
                </a:solidFill>
                <a:uFill>
                  <a:solidFill>
                    <a:srgbClr val="FF6A00"/>
                  </a:solidFill>
                </a:uFill>
              </a:rPr>
              <a:t>　</a:t>
            </a:r>
            <a:r>
              <a:t>4</a:t>
            </a:r>
          </a:p>
          <a:p>
            <a:pPr marL="0" algn="ctr">
              <a:spcBef>
                <a:spcPts val="700"/>
              </a:spcBef>
              <a:defRPr>
                <a:latin typeface="+mn-lt"/>
                <a:ea typeface="+mn-ea"/>
                <a:cs typeface="+mn-cs"/>
                <a:sym typeface="ヒラギノ角ゴ Pro W3"/>
              </a:defRPr>
            </a:pPr>
            <a:r>
              <a:rPr>
                <a:solidFill>
                  <a:srgbClr val="FF2A0A"/>
                </a:solidFill>
                <a:uFill>
                  <a:solidFill>
                    <a:srgbClr val="FF2A0A"/>
                  </a:solidFill>
                </a:uFill>
              </a:rPr>
              <a:t>赤</a:t>
            </a:r>
            <a:r>
              <a:t>　</a:t>
            </a:r>
            <a:r>
              <a:rPr>
                <a:solidFill>
                  <a:srgbClr val="A6AAA9"/>
                </a:solidFill>
                <a:uFill>
                  <a:solidFill>
                    <a:srgbClr val="FF6A00"/>
                  </a:solidFill>
                </a:uFill>
              </a:rPr>
              <a:t>➡</a:t>
            </a:r>
            <a:r>
              <a:rPr>
                <a:solidFill>
                  <a:srgbClr val="FF6A00"/>
                </a:solidFill>
                <a:uFill>
                  <a:solidFill>
                    <a:srgbClr val="FF6A00"/>
                  </a:solidFill>
                </a:uFill>
              </a:rPr>
              <a:t>　</a:t>
            </a:r>
            <a:r>
              <a:t>5</a:t>
            </a:r>
          </a:p>
          <a:p>
            <a:pPr marL="0" algn="ctr">
              <a:spcBef>
                <a:spcPts val="700"/>
              </a:spcBef>
              <a:defRPr>
                <a:latin typeface="+mn-lt"/>
                <a:ea typeface="+mn-ea"/>
                <a:cs typeface="+mn-cs"/>
                <a:sym typeface="ヒラギノ角ゴ Pro W3"/>
              </a:defRPr>
            </a:pPr>
            <a:r>
              <a:rPr>
                <a:solidFill>
                  <a:srgbClr val="AAAAAA"/>
                </a:solidFill>
                <a:uFill>
                  <a:solidFill>
                    <a:srgbClr val="AAAAAA"/>
                  </a:solidFill>
                </a:uFill>
              </a:rPr>
              <a:t>白</a:t>
            </a:r>
            <a:r>
              <a:t>　</a:t>
            </a:r>
            <a:r>
              <a:rPr>
                <a:solidFill>
                  <a:srgbClr val="A6AAA9"/>
                </a:solidFill>
                <a:uFill>
                  <a:solidFill>
                    <a:srgbClr val="FF6A00"/>
                  </a:solidFill>
                </a:uFill>
              </a:rPr>
              <a:t>➡</a:t>
            </a:r>
            <a:r>
              <a:rPr>
                <a:solidFill>
                  <a:srgbClr val="FF6A00"/>
                </a:solidFill>
                <a:uFill>
                  <a:solidFill>
                    <a:srgbClr val="FF6A00"/>
                  </a:solidFill>
                </a:uFill>
              </a:rPr>
              <a:t>　</a:t>
            </a:r>
            <a:r>
              <a:t>6</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8"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679" name="カラーの利用 (p.88 color_RGB.c)"/>
          <p:cNvSpPr txBox="1"/>
          <p:nvPr>
            <p:ph type="title"/>
          </p:nvPr>
        </p:nvSpPr>
        <p:spPr>
          <a:prstGeom prst="rect">
            <a:avLst/>
          </a:prstGeom>
        </p:spPr>
        <p:txBody>
          <a:bodyPr/>
          <a:lstStyle/>
          <a:p>
            <a:pPr/>
            <a:r>
              <a:t>カラーの利用 </a:t>
            </a:r>
            <a:r>
              <a:rPr sz="2000"/>
              <a:t>(p.88 color_RGB.c)</a:t>
            </a:r>
          </a:p>
        </p:txBody>
      </p:sp>
      <p:pic>
        <p:nvPicPr>
          <p:cNvPr id="680"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681" name="線"/>
          <p:cNvSpPr/>
          <p:nvPr/>
        </p:nvSpPr>
        <p:spPr>
          <a:xfrm>
            <a:off x="-1" y="908298"/>
            <a:ext cx="9144002" cy="1"/>
          </a:xfrm>
          <a:prstGeom prst="line">
            <a:avLst/>
          </a:prstGeom>
          <a:ln w="38100">
            <a:solidFill>
              <a:srgbClr val="F30001"/>
            </a:solidFill>
          </a:ln>
        </p:spPr>
        <p:txBody>
          <a:bodyPr lIns="0" tIns="0" rIns="0" bIns="0"/>
          <a:lstStyle/>
          <a:p>
            <a:pPr/>
          </a:p>
        </p:txBody>
      </p:sp>
      <p:sp>
        <p:nvSpPr>
          <p:cNvPr id="682"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683" name="#include “./jissenPBL.h”…"/>
          <p:cNvSpPr txBox="1"/>
          <p:nvPr/>
        </p:nvSpPr>
        <p:spPr>
          <a:xfrm>
            <a:off x="468489" y="1095474"/>
            <a:ext cx="8207022" cy="5270501"/>
          </a:xfrm>
          <a:prstGeom prst="rect">
            <a:avLst/>
          </a:prstGeom>
          <a:solidFill>
            <a:srgbClr val="FFFFFF">
              <a:alpha val="86999"/>
            </a:srgbClr>
          </a:solidFill>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#include “./jissenPBL.h”</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int main()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initSensor();    //use 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ButtonLedInit(); //use button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setSensorPort(CH_3,COLOR,2); //ch,type,mode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startSensor();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while(true){</a:t>
            </a:r>
          </a:p>
          <a:p>
            <a:pPr lvl="2" marL="0" marR="0" indent="4572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switch (getSensor(CH_3))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case 3:</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SetLedPattern(LED_GREEN);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break;</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case 5:</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SetLedPattern(LED_RED);</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break;</a:t>
            </a:r>
          </a:p>
          <a:p>
            <a:pPr lvl="6" marL="0" marR="0" indent="13716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default: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SetLedPattern(LED_BLACK);</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break;</a:t>
            </a:r>
          </a:p>
          <a:p>
            <a:pPr lvl="2" marL="0" marR="0" indent="45720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if(ButtonPressed(BTN1)) break; //Stop Program</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  closeSensor();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uFillTx/>
                <a:latin typeface="Menlo"/>
                <a:ea typeface="Menlo"/>
                <a:cs typeface="Menlo"/>
                <a:sym typeface="Menlo"/>
              </a:defRPr>
            </a:pPr>
            <a:r>
              <a:t>}</a:t>
            </a:r>
          </a:p>
        </p:txBody>
      </p:sp>
      <p:grpSp>
        <p:nvGrpSpPr>
          <p:cNvPr id="686" name="グループ"/>
          <p:cNvGrpSpPr/>
          <p:nvPr/>
        </p:nvGrpSpPr>
        <p:grpSpPr>
          <a:xfrm>
            <a:off x="5821956" y="4427458"/>
            <a:ext cx="325189" cy="360822"/>
            <a:chOff x="0" y="0"/>
            <a:chExt cx="325188" cy="360821"/>
          </a:xfrm>
        </p:grpSpPr>
        <p:sp>
          <p:nvSpPr>
            <p:cNvPr id="684"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85"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grpSp>
        <p:nvGrpSpPr>
          <p:cNvPr id="689" name="グループ"/>
          <p:cNvGrpSpPr/>
          <p:nvPr/>
        </p:nvGrpSpPr>
        <p:grpSpPr>
          <a:xfrm>
            <a:off x="5821956" y="3855068"/>
            <a:ext cx="325189" cy="360822"/>
            <a:chOff x="0" y="0"/>
            <a:chExt cx="325188" cy="360821"/>
          </a:xfrm>
        </p:grpSpPr>
        <p:sp>
          <p:nvSpPr>
            <p:cNvPr id="68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88"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sp>
        <p:nvSpPr>
          <p:cNvPr id="690" name="線"/>
          <p:cNvSpPr/>
          <p:nvPr/>
        </p:nvSpPr>
        <p:spPr>
          <a:xfrm>
            <a:off x="5438641" y="3869981"/>
            <a:ext cx="202819" cy="1"/>
          </a:xfrm>
          <a:prstGeom prst="line">
            <a:avLst/>
          </a:prstGeom>
          <a:ln w="25400">
            <a:solidFill>
              <a:srgbClr val="00F900"/>
            </a:solidFill>
            <a:miter lim="400000"/>
          </a:ln>
        </p:spPr>
        <p:txBody>
          <a:bodyPr lIns="0" tIns="0" rIns="0" bIns="0"/>
          <a:lstStyle/>
          <a:p>
            <a:pPr/>
          </a:p>
        </p:txBody>
      </p:sp>
      <p:sp>
        <p:nvSpPr>
          <p:cNvPr id="691" name="線"/>
          <p:cNvSpPr/>
          <p:nvPr/>
        </p:nvSpPr>
        <p:spPr>
          <a:xfrm>
            <a:off x="5438641" y="4200975"/>
            <a:ext cx="202819" cy="1"/>
          </a:xfrm>
          <a:prstGeom prst="line">
            <a:avLst/>
          </a:prstGeom>
          <a:ln w="25400">
            <a:solidFill>
              <a:srgbClr val="00F900"/>
            </a:solidFill>
            <a:miter lim="400000"/>
          </a:ln>
        </p:spPr>
        <p:txBody>
          <a:bodyPr lIns="0" tIns="0" rIns="0" bIns="0"/>
          <a:lstStyle/>
          <a:p>
            <a:pPr/>
          </a:p>
        </p:txBody>
      </p:sp>
      <p:sp>
        <p:nvSpPr>
          <p:cNvPr id="692" name="線"/>
          <p:cNvSpPr/>
          <p:nvPr/>
        </p:nvSpPr>
        <p:spPr>
          <a:xfrm>
            <a:off x="5638376" y="3869981"/>
            <a:ext cx="1" cy="324645"/>
          </a:xfrm>
          <a:prstGeom prst="line">
            <a:avLst/>
          </a:prstGeom>
          <a:ln w="25400">
            <a:solidFill>
              <a:srgbClr val="00F900"/>
            </a:solidFill>
            <a:miter lim="400000"/>
          </a:ln>
        </p:spPr>
        <p:txBody>
          <a:bodyPr lIns="0" tIns="0" rIns="0" bIns="0"/>
          <a:lstStyle/>
          <a:p>
            <a:pPr/>
          </a:p>
        </p:txBody>
      </p:sp>
      <p:sp>
        <p:nvSpPr>
          <p:cNvPr id="693" name="緑"/>
          <p:cNvSpPr txBox="1"/>
          <p:nvPr/>
        </p:nvSpPr>
        <p:spPr>
          <a:xfrm>
            <a:off x="6136950" y="3869981"/>
            <a:ext cx="2725243" cy="330995"/>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00F900"/>
                </a:solidFill>
                <a:uFill>
                  <a:solidFill>
                    <a:srgbClr val="FF6A00"/>
                  </a:solidFill>
                </a:uFill>
                <a:latin typeface="+mj-lt"/>
                <a:ea typeface="+mj-ea"/>
                <a:cs typeface="+mj-cs"/>
                <a:sym typeface="ヒラギノ角ゴ Pro W6"/>
              </a:defRPr>
            </a:lvl1pPr>
          </a:lstStyle>
          <a:p>
            <a:pPr/>
            <a:r>
              <a:t>緑</a:t>
            </a:r>
          </a:p>
        </p:txBody>
      </p:sp>
      <p:sp>
        <p:nvSpPr>
          <p:cNvPr id="694" name="赤"/>
          <p:cNvSpPr txBox="1"/>
          <p:nvPr/>
        </p:nvSpPr>
        <p:spPr>
          <a:xfrm>
            <a:off x="6136950" y="4442371"/>
            <a:ext cx="2725243" cy="330995"/>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solidFill>
                  <a:srgbClr val="FF2600"/>
                </a:solidFill>
                <a:uFill>
                  <a:solidFill>
                    <a:srgbClr val="FF6A00"/>
                  </a:solidFill>
                </a:uFill>
                <a:latin typeface="+mj-lt"/>
                <a:ea typeface="+mj-ea"/>
                <a:cs typeface="+mj-cs"/>
                <a:sym typeface="ヒラギノ角ゴ Pro W6"/>
              </a:defRPr>
            </a:lvl1pPr>
          </a:lstStyle>
          <a:p>
            <a:pPr/>
            <a:r>
              <a:t>赤</a:t>
            </a:r>
          </a:p>
        </p:txBody>
      </p:sp>
      <p:sp>
        <p:nvSpPr>
          <p:cNvPr id="695" name="線"/>
          <p:cNvSpPr/>
          <p:nvPr/>
        </p:nvSpPr>
        <p:spPr>
          <a:xfrm>
            <a:off x="5438641" y="4442371"/>
            <a:ext cx="202819" cy="1"/>
          </a:xfrm>
          <a:prstGeom prst="line">
            <a:avLst/>
          </a:prstGeom>
          <a:ln w="25400">
            <a:solidFill>
              <a:srgbClr val="FF2600"/>
            </a:solidFill>
            <a:miter lim="400000"/>
          </a:ln>
        </p:spPr>
        <p:txBody>
          <a:bodyPr lIns="0" tIns="0" rIns="0" bIns="0"/>
          <a:lstStyle/>
          <a:p>
            <a:pPr/>
          </a:p>
        </p:txBody>
      </p:sp>
      <p:sp>
        <p:nvSpPr>
          <p:cNvPr id="696" name="線"/>
          <p:cNvSpPr/>
          <p:nvPr/>
        </p:nvSpPr>
        <p:spPr>
          <a:xfrm>
            <a:off x="5438641" y="4773365"/>
            <a:ext cx="202819" cy="1"/>
          </a:xfrm>
          <a:prstGeom prst="line">
            <a:avLst/>
          </a:prstGeom>
          <a:ln w="25400">
            <a:solidFill>
              <a:srgbClr val="FF2600"/>
            </a:solidFill>
            <a:miter lim="400000"/>
          </a:ln>
        </p:spPr>
        <p:txBody>
          <a:bodyPr lIns="0" tIns="0" rIns="0" bIns="0"/>
          <a:lstStyle/>
          <a:p>
            <a:pPr/>
          </a:p>
        </p:txBody>
      </p:sp>
      <p:sp>
        <p:nvSpPr>
          <p:cNvPr id="697" name="線"/>
          <p:cNvSpPr/>
          <p:nvPr/>
        </p:nvSpPr>
        <p:spPr>
          <a:xfrm>
            <a:off x="5638376" y="4442371"/>
            <a:ext cx="1" cy="324645"/>
          </a:xfrm>
          <a:prstGeom prst="line">
            <a:avLst/>
          </a:prstGeom>
          <a:ln w="25400">
            <a:solidFill>
              <a:srgbClr val="FF2600"/>
            </a:solidFill>
            <a:miter lim="400000"/>
          </a:ln>
        </p:spPr>
        <p:txBody>
          <a:bodyPr lIns="0" tIns="0" rIns="0" bIns="0"/>
          <a:lstStyle/>
          <a:p>
            <a:pPr/>
          </a:p>
        </p:txBody>
      </p:sp>
      <p:grpSp>
        <p:nvGrpSpPr>
          <p:cNvPr id="700" name="グループ"/>
          <p:cNvGrpSpPr/>
          <p:nvPr/>
        </p:nvGrpSpPr>
        <p:grpSpPr>
          <a:xfrm>
            <a:off x="5821956" y="4980777"/>
            <a:ext cx="325189" cy="360822"/>
            <a:chOff x="0" y="0"/>
            <a:chExt cx="325188" cy="360821"/>
          </a:xfrm>
        </p:grpSpPr>
        <p:sp>
          <p:nvSpPr>
            <p:cNvPr id="698"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699" name="5"/>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5</a:t>
              </a:r>
            </a:p>
          </p:txBody>
        </p:sp>
      </p:grpSp>
      <p:sp>
        <p:nvSpPr>
          <p:cNvPr id="701" name="その他"/>
          <p:cNvSpPr txBox="1"/>
          <p:nvPr/>
        </p:nvSpPr>
        <p:spPr>
          <a:xfrm>
            <a:off x="6136950" y="4995691"/>
            <a:ext cx="2725243" cy="330994"/>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a:uFill>
                  <a:solidFill>
                    <a:srgbClr val="FF6A00"/>
                  </a:solidFill>
                </a:uFill>
                <a:latin typeface="+mj-lt"/>
                <a:ea typeface="+mj-ea"/>
                <a:cs typeface="+mj-cs"/>
                <a:sym typeface="ヒラギノ角ゴ Pro W6"/>
              </a:defRPr>
            </a:lvl1pPr>
          </a:lstStyle>
          <a:p>
            <a:pPr/>
            <a:r>
              <a:t>その他</a:t>
            </a:r>
          </a:p>
        </p:txBody>
      </p:sp>
      <p:sp>
        <p:nvSpPr>
          <p:cNvPr id="702" name="線"/>
          <p:cNvSpPr/>
          <p:nvPr/>
        </p:nvSpPr>
        <p:spPr>
          <a:xfrm>
            <a:off x="5438641" y="4995691"/>
            <a:ext cx="202819" cy="1"/>
          </a:xfrm>
          <a:prstGeom prst="line">
            <a:avLst/>
          </a:prstGeom>
          <a:ln w="25400">
            <a:solidFill>
              <a:srgbClr val="000000"/>
            </a:solidFill>
            <a:miter lim="400000"/>
          </a:ln>
        </p:spPr>
        <p:txBody>
          <a:bodyPr lIns="0" tIns="0" rIns="0" bIns="0"/>
          <a:lstStyle/>
          <a:p>
            <a:pPr/>
          </a:p>
        </p:txBody>
      </p:sp>
      <p:sp>
        <p:nvSpPr>
          <p:cNvPr id="703" name="線"/>
          <p:cNvSpPr/>
          <p:nvPr/>
        </p:nvSpPr>
        <p:spPr>
          <a:xfrm>
            <a:off x="5438641" y="5326684"/>
            <a:ext cx="202819" cy="1"/>
          </a:xfrm>
          <a:prstGeom prst="line">
            <a:avLst/>
          </a:prstGeom>
          <a:ln w="25400">
            <a:solidFill>
              <a:srgbClr val="000000"/>
            </a:solidFill>
            <a:miter lim="400000"/>
          </a:ln>
        </p:spPr>
        <p:txBody>
          <a:bodyPr lIns="0" tIns="0" rIns="0" bIns="0"/>
          <a:lstStyle/>
          <a:p>
            <a:pPr/>
          </a:p>
        </p:txBody>
      </p:sp>
      <p:sp>
        <p:nvSpPr>
          <p:cNvPr id="704" name="線"/>
          <p:cNvSpPr/>
          <p:nvPr/>
        </p:nvSpPr>
        <p:spPr>
          <a:xfrm>
            <a:off x="5638376" y="4995691"/>
            <a:ext cx="1" cy="324644"/>
          </a:xfrm>
          <a:prstGeom prst="line">
            <a:avLst/>
          </a:prstGeom>
          <a:ln w="25400">
            <a:solidFill>
              <a:srgbClr val="000000"/>
            </a:solidFill>
            <a:miter lim="400000"/>
          </a:ln>
        </p:spPr>
        <p:txBody>
          <a:bodyPr lIns="0" tIns="0" rIns="0" bIns="0"/>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Touch.JPG" descr="Touch.JPG"/>
          <p:cNvPicPr>
            <a:picLocks noChangeAspect="1"/>
          </p:cNvPicPr>
          <p:nvPr/>
        </p:nvPicPr>
        <p:blipFill>
          <a:blip r:embed="rId2">
            <a:extLst/>
          </a:blip>
          <a:srcRect l="12268" t="22645" r="2245" b="31992"/>
          <a:stretch>
            <a:fillRect/>
          </a:stretch>
        </p:blipFill>
        <p:spPr>
          <a:xfrm>
            <a:off x="1331118" y="1873428"/>
            <a:ext cx="6481804" cy="2579605"/>
          </a:xfrm>
          <a:prstGeom prst="rect">
            <a:avLst/>
          </a:prstGeom>
          <a:ln w="12700"/>
        </p:spPr>
      </p:pic>
      <p:sp>
        <p:nvSpPr>
          <p:cNvPr id="102"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103" name="タッチセンサの原理"/>
          <p:cNvSpPr txBox="1"/>
          <p:nvPr>
            <p:ph type="title"/>
          </p:nvPr>
        </p:nvSpPr>
        <p:spPr>
          <a:prstGeom prst="rect">
            <a:avLst/>
          </a:prstGeom>
        </p:spPr>
        <p:txBody>
          <a:bodyPr/>
          <a:lstStyle/>
          <a:p>
            <a:pPr/>
            <a:r>
              <a:t>タッチセンサの原理</a:t>
            </a:r>
          </a:p>
        </p:txBody>
      </p:sp>
      <p:pic>
        <p:nvPicPr>
          <p:cNvPr id="104" name="イメージ" descr="イメージ"/>
          <p:cNvPicPr>
            <a:picLocks noChangeAspect="1"/>
          </p:cNvPicPr>
          <p:nvPr/>
        </p:nvPicPr>
        <p:blipFill>
          <a:blip r:embed="rId3">
            <a:extLst/>
          </a:blip>
          <a:srcRect l="28399" t="17808" r="41134" b="64253"/>
          <a:stretch>
            <a:fillRect/>
          </a:stretch>
        </p:blipFill>
        <p:spPr>
          <a:xfrm>
            <a:off x="8129091" y="402828"/>
            <a:ext cx="843663" cy="331162"/>
          </a:xfrm>
          <a:prstGeom prst="rect">
            <a:avLst/>
          </a:prstGeom>
          <a:ln w="12700"/>
        </p:spPr>
      </p:pic>
      <p:sp>
        <p:nvSpPr>
          <p:cNvPr id="105" name="線"/>
          <p:cNvSpPr/>
          <p:nvPr/>
        </p:nvSpPr>
        <p:spPr>
          <a:xfrm>
            <a:off x="-1" y="908298"/>
            <a:ext cx="9144002" cy="1"/>
          </a:xfrm>
          <a:prstGeom prst="line">
            <a:avLst/>
          </a:prstGeom>
          <a:ln w="38100">
            <a:solidFill>
              <a:srgbClr val="F30001"/>
            </a:solidFill>
          </a:ln>
        </p:spPr>
        <p:txBody>
          <a:bodyPr lIns="0" tIns="0" rIns="0" bIns="0"/>
          <a:lstStyle/>
          <a:p>
            <a:pPr/>
          </a:p>
        </p:txBody>
      </p:sp>
      <p:sp>
        <p:nvSpPr>
          <p:cNvPr id="106" name="タッチセンサの測定原理…"/>
          <p:cNvSpPr txBox="1"/>
          <p:nvPr/>
        </p:nvSpPr>
        <p:spPr>
          <a:xfrm>
            <a:off x="1117600" y="4902200"/>
            <a:ext cx="7238363" cy="1092200"/>
          </a:xfrm>
          <a:prstGeom prst="rect">
            <a:avLst/>
          </a:prstGeom>
          <a:solidFill>
            <a:srgbClr val="FFFFFF">
              <a:alpha val="70000"/>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4D2F00"/>
              </a:buClr>
              <a:buFont typeface="Times New Roman"/>
              <a:defRPr sz="2200">
                <a:uFill>
                  <a:solidFill>
                    <a:srgbClr val="4D2F00"/>
                  </a:solidFill>
                </a:uFill>
                <a:latin typeface="+mj-lt"/>
                <a:ea typeface="+mj-ea"/>
                <a:cs typeface="+mj-cs"/>
                <a:sym typeface="ヒラギノ角ゴ Pro W6"/>
              </a:defRPr>
            </a:pPr>
            <a:r>
              <a:t>タッチセンサの測定原理</a:t>
            </a:r>
          </a:p>
          <a:p>
            <a:pPr>
              <a:buClr>
                <a:srgbClr val="424242"/>
              </a:buClr>
              <a:buFont typeface="Times New Roman"/>
              <a:defRPr>
                <a:latin typeface="+mn-lt"/>
                <a:ea typeface="+mn-ea"/>
                <a:cs typeface="+mn-cs"/>
                <a:sym typeface="ヒラギノ角ゴ Pro W3"/>
              </a:defRPr>
            </a:pPr>
            <a:r>
              <a:rPr>
                <a:solidFill>
                  <a:srgbClr val="424242"/>
                </a:solidFill>
                <a:uFill>
                  <a:solidFill>
                    <a:srgbClr val="424242"/>
                  </a:solidFill>
                </a:uFill>
              </a:rPr>
              <a:t>スイッチボタンの状態を、押されていないときは”0”、押されたら”1”，離したときに”2”を出力する</a:t>
            </a:r>
          </a:p>
        </p:txBody>
      </p:sp>
      <p:sp>
        <p:nvSpPr>
          <p:cNvPr id="107" name="角丸四角形"/>
          <p:cNvSpPr/>
          <p:nvPr/>
        </p:nvSpPr>
        <p:spPr>
          <a:xfrm>
            <a:off x="3623560" y="2974775"/>
            <a:ext cx="484876" cy="534408"/>
          </a:xfrm>
          <a:prstGeom prst="roundRect">
            <a:avLst>
              <a:gd name="adj" fmla="val 20473"/>
            </a:avLst>
          </a:prstGeom>
          <a:ln w="38100">
            <a:solidFill>
              <a:srgbClr val="FF2600"/>
            </a:solidFill>
            <a:prstDash val="sysDot"/>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108" name="線"/>
          <p:cNvSpPr/>
          <p:nvPr/>
        </p:nvSpPr>
        <p:spPr>
          <a:xfrm>
            <a:off x="4083115" y="3484603"/>
            <a:ext cx="522976" cy="676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797" y="21600"/>
                </a:lnTo>
                <a:lnTo>
                  <a:pt x="21600" y="21600"/>
                </a:lnTo>
              </a:path>
            </a:pathLst>
          </a:custGeom>
          <a:ln w="25400">
            <a:solidFill>
              <a:srgbClr val="FF2600"/>
            </a:solidFill>
            <a:headEnd type="triangle"/>
          </a:ln>
        </p:spPr>
        <p:txBody>
          <a:bodyPr lIns="0" tIns="0" rIns="0" bIns="0"/>
          <a:lstStyle/>
          <a:p>
            <a:pPr/>
          </a:p>
        </p:txBody>
      </p:sp>
      <p:sp>
        <p:nvSpPr>
          <p:cNvPr id="109" name="スイッチボタン"/>
          <p:cNvSpPr txBox="1"/>
          <p:nvPr/>
        </p:nvSpPr>
        <p:spPr>
          <a:xfrm>
            <a:off x="4576519" y="4022603"/>
            <a:ext cx="1674706"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sz="1600">
                <a:solidFill>
                  <a:srgbClr val="FFFFFF"/>
                </a:solidFill>
                <a:latin typeface="ヒラギノ角ゴ ProN W3"/>
                <a:ea typeface="ヒラギノ角ゴ ProN W3"/>
                <a:cs typeface="ヒラギノ角ゴ ProN W3"/>
                <a:sym typeface="ヒラギノ角ゴ ProN W3"/>
              </a:defRPr>
            </a:lvl1pPr>
          </a:lstStyle>
          <a:p>
            <a:pPr/>
            <a:r>
              <a:t>スイッチボタン</a:t>
            </a:r>
          </a:p>
        </p:txBody>
      </p:sp>
      <p:sp>
        <p:nvSpPr>
          <p:cNvPr id="110"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8" name="グループ"/>
          <p:cNvGrpSpPr/>
          <p:nvPr/>
        </p:nvGrpSpPr>
        <p:grpSpPr>
          <a:xfrm>
            <a:off x="4606611" y="2414571"/>
            <a:ext cx="2400404" cy="3629596"/>
            <a:chOff x="0" y="0"/>
            <a:chExt cx="2400402" cy="3629594"/>
          </a:xfrm>
        </p:grpSpPr>
        <p:sp>
          <p:nvSpPr>
            <p:cNvPr id="720" name="接続の線"/>
            <p:cNvSpPr/>
            <p:nvPr/>
          </p:nvSpPr>
          <p:spPr>
            <a:xfrm>
              <a:off x="0" y="0"/>
              <a:ext cx="2400403" cy="2493913"/>
            </a:xfrm>
            <a:custGeom>
              <a:avLst/>
              <a:gdLst/>
              <a:ahLst/>
              <a:cxnLst>
                <a:cxn ang="0">
                  <a:pos x="wd2" y="hd2"/>
                </a:cxn>
                <a:cxn ang="5400000">
                  <a:pos x="wd2" y="hd2"/>
                </a:cxn>
                <a:cxn ang="10800000">
                  <a:pos x="wd2" y="hd2"/>
                </a:cxn>
                <a:cxn ang="16200000">
                  <a:pos x="wd2" y="hd2"/>
                </a:cxn>
              </a:cxnLst>
              <a:rect l="0" t="0" r="r" b="b"/>
              <a:pathLst>
                <a:path w="21149" h="21600" fill="norm" stroke="1" extrusionOk="0">
                  <a:moveTo>
                    <a:pt x="22" y="21600"/>
                  </a:moveTo>
                  <a:cubicBezTo>
                    <a:pt x="-451" y="8223"/>
                    <a:pt x="6591" y="1023"/>
                    <a:pt x="21149" y="0"/>
                  </a:cubicBezTo>
                </a:path>
              </a:pathLst>
            </a:custGeom>
            <a:noFill/>
            <a:ln w="177800" cap="flat">
              <a:solidFill>
                <a:srgbClr val="53585F"/>
              </a:solidFill>
              <a:prstDash val="solid"/>
              <a:miter lim="400000"/>
            </a:ln>
            <a:effectLst/>
          </p:spPr>
          <p:txBody>
            <a:bodyPr/>
            <a:lstStyle/>
            <a:p>
              <a:pPr/>
            </a:p>
          </p:txBody>
        </p:sp>
        <p:sp>
          <p:nvSpPr>
            <p:cNvPr id="707" name="線"/>
            <p:cNvSpPr/>
            <p:nvPr/>
          </p:nvSpPr>
          <p:spPr>
            <a:xfrm>
              <a:off x="15" y="2471356"/>
              <a:ext cx="1" cy="1158239"/>
            </a:xfrm>
            <a:prstGeom prst="line">
              <a:avLst/>
            </a:prstGeom>
            <a:noFill/>
            <a:ln w="177800" cap="flat">
              <a:solidFill>
                <a:srgbClr val="53585F"/>
              </a:solidFill>
              <a:prstDash val="solid"/>
              <a:miter lim="400000"/>
            </a:ln>
            <a:effectLst/>
          </p:spPr>
          <p:txBody>
            <a:bodyPr wrap="square" lIns="50800" tIns="50800" rIns="50800" bIns="50800" numCol="1" anchor="ctr">
              <a:noAutofit/>
            </a:bodyPr>
            <a:lstStyle/>
            <a:p>
              <a:pPr/>
            </a:p>
          </p:txBody>
        </p:sp>
      </p:grpSp>
      <p:sp>
        <p:nvSpPr>
          <p:cNvPr id="709"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710" name="カラーセンサによるライントレース (p.89)"/>
          <p:cNvSpPr txBox="1"/>
          <p:nvPr>
            <p:ph type="title"/>
          </p:nvPr>
        </p:nvSpPr>
        <p:spPr>
          <a:prstGeom prst="rect">
            <a:avLst/>
          </a:prstGeom>
        </p:spPr>
        <p:txBody>
          <a:bodyPr/>
          <a:lstStyle/>
          <a:p>
            <a:pPr/>
            <a:r>
              <a:t>カラーセンサによるライントレース </a:t>
            </a:r>
            <a:r>
              <a:rPr sz="2000"/>
              <a:t>(p.89)</a:t>
            </a:r>
          </a:p>
        </p:txBody>
      </p:sp>
      <p:sp>
        <p:nvSpPr>
          <p:cNvPr id="711" name="カラーセンサの”反射光の強さ”を利用して白と黒に判別…"/>
          <p:cNvSpPr txBox="1"/>
          <p:nvPr>
            <p:ph type="body" sz="quarter" idx="1"/>
          </p:nvPr>
        </p:nvSpPr>
        <p:spPr>
          <a:xfrm>
            <a:off x="317500" y="1184275"/>
            <a:ext cx="8509000" cy="1273275"/>
          </a:xfrm>
          <a:prstGeom prst="rect">
            <a:avLst/>
          </a:prstGeom>
        </p:spPr>
        <p:txBody>
          <a:bodyPr/>
          <a:lstStyle/>
          <a:p>
            <a:pPr/>
            <a:r>
              <a:t>カラーセンサの”反射光の強さ”を利用して白と黒に判別</a:t>
            </a:r>
          </a:p>
          <a:p>
            <a:pPr/>
            <a:r>
              <a:t>白(明るい)ところでは右旋回，黒(暗い)ところでは左旋回</a:t>
            </a:r>
          </a:p>
        </p:txBody>
      </p:sp>
      <p:pic>
        <p:nvPicPr>
          <p:cNvPr id="712"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713" name="線"/>
          <p:cNvSpPr/>
          <p:nvPr/>
        </p:nvSpPr>
        <p:spPr>
          <a:xfrm>
            <a:off x="-1" y="908298"/>
            <a:ext cx="9144002" cy="1"/>
          </a:xfrm>
          <a:prstGeom prst="line">
            <a:avLst/>
          </a:prstGeom>
          <a:ln w="38100">
            <a:solidFill>
              <a:srgbClr val="F30001"/>
            </a:solidFill>
          </a:ln>
        </p:spPr>
        <p:txBody>
          <a:bodyPr lIns="0" tIns="0" rIns="0" bIns="0"/>
          <a:lstStyle/>
          <a:p>
            <a:pPr/>
          </a:p>
        </p:txBody>
      </p:sp>
      <p:sp>
        <p:nvSpPr>
          <p:cNvPr id="714" name="白いところ→右旋回"/>
          <p:cNvSpPr txBox="1"/>
          <p:nvPr/>
        </p:nvSpPr>
        <p:spPr>
          <a:xfrm>
            <a:off x="1643379" y="3921129"/>
            <a:ext cx="2212341" cy="3608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白いところ→右旋回</a:t>
            </a:r>
          </a:p>
        </p:txBody>
      </p:sp>
      <p:sp>
        <p:nvSpPr>
          <p:cNvPr id="715" name="黒いところ→左旋回"/>
          <p:cNvSpPr txBox="1"/>
          <p:nvPr/>
        </p:nvSpPr>
        <p:spPr>
          <a:xfrm>
            <a:off x="2494279" y="2908002"/>
            <a:ext cx="2212341" cy="360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黒いところ→左旋回</a:t>
            </a:r>
          </a:p>
        </p:txBody>
      </p:sp>
      <p:sp>
        <p:nvSpPr>
          <p:cNvPr id="721" name="接続の線"/>
          <p:cNvSpPr/>
          <p:nvPr/>
        </p:nvSpPr>
        <p:spPr>
          <a:xfrm>
            <a:off x="3925341" y="4030470"/>
            <a:ext cx="619570" cy="586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257" y="8042"/>
                  <a:pt x="7457" y="842"/>
                  <a:pt x="21600" y="0"/>
                </a:cubicBezTo>
              </a:path>
            </a:pathLst>
          </a:custGeom>
          <a:ln w="38100">
            <a:solidFill>
              <a:srgbClr val="005493"/>
            </a:solidFill>
            <a:miter lim="400000"/>
            <a:tailEnd type="triangle"/>
          </a:ln>
        </p:spPr>
        <p:txBody>
          <a:bodyPr/>
          <a:lstStyle/>
          <a:p>
            <a:pPr/>
          </a:p>
        </p:txBody>
      </p:sp>
      <p:sp>
        <p:nvSpPr>
          <p:cNvPr id="722" name="接続の線"/>
          <p:cNvSpPr/>
          <p:nvPr/>
        </p:nvSpPr>
        <p:spPr>
          <a:xfrm>
            <a:off x="3906294" y="3356433"/>
            <a:ext cx="619571" cy="586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343" y="8042"/>
                  <a:pt x="14143" y="842"/>
                  <a:pt x="0" y="0"/>
                </a:cubicBezTo>
              </a:path>
            </a:pathLst>
          </a:custGeom>
          <a:ln w="38100">
            <a:solidFill>
              <a:srgbClr val="005493"/>
            </a:solidFill>
            <a:miter lim="400000"/>
            <a:tailEnd type="triangle"/>
          </a:ln>
        </p:spPr>
        <p:txBody>
          <a:bodyPr/>
          <a:lstStyle/>
          <a:p>
            <a:pPr/>
          </a:p>
        </p:txBody>
      </p:sp>
      <p:pic>
        <p:nvPicPr>
          <p:cNvPr id="718" name="イメージ" descr="イメージ"/>
          <p:cNvPicPr>
            <a:picLocks noChangeAspect="1"/>
          </p:cNvPicPr>
          <p:nvPr/>
        </p:nvPicPr>
        <p:blipFill>
          <a:blip r:embed="rId3">
            <a:extLst/>
          </a:blip>
          <a:stretch>
            <a:fillRect/>
          </a:stretch>
        </p:blipFill>
        <p:spPr>
          <a:xfrm rot="19800000">
            <a:off x="3662257" y="4115195"/>
            <a:ext cx="1253692" cy="2249982"/>
          </a:xfrm>
          <a:prstGeom prst="rect">
            <a:avLst/>
          </a:prstGeom>
          <a:ln w="12700"/>
          <a:effectLst>
            <a:outerShdw sx="100000" sy="100000" kx="0" ky="0" algn="b" rotWithShape="0" blurRad="127000" dist="76200" dir="2700000">
              <a:srgbClr val="FFFFFF">
                <a:alpha val="75000"/>
              </a:srgbClr>
            </a:outerShdw>
          </a:effectLst>
        </p:spPr>
      </p:pic>
      <p:sp>
        <p:nvSpPr>
          <p:cNvPr id="719"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4"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725" name="ライントレースのPAD (p.89)"/>
          <p:cNvSpPr txBox="1"/>
          <p:nvPr>
            <p:ph type="title"/>
          </p:nvPr>
        </p:nvSpPr>
        <p:spPr>
          <a:prstGeom prst="rect">
            <a:avLst/>
          </a:prstGeom>
        </p:spPr>
        <p:txBody>
          <a:bodyPr/>
          <a:lstStyle/>
          <a:p>
            <a:pPr/>
            <a:r>
              <a:t>ライントレースのPAD </a:t>
            </a:r>
            <a:r>
              <a:rPr sz="2000"/>
              <a:t>(p.89)</a:t>
            </a:r>
          </a:p>
        </p:txBody>
      </p:sp>
      <p:sp>
        <p:nvSpPr>
          <p:cNvPr id="726" name="白(明るい)ところでは右旋回，黒(暗い)ところでは左旋回"/>
          <p:cNvSpPr txBox="1"/>
          <p:nvPr>
            <p:ph type="body" idx="1"/>
          </p:nvPr>
        </p:nvSpPr>
        <p:spPr>
          <a:prstGeom prst="rect">
            <a:avLst/>
          </a:prstGeom>
        </p:spPr>
        <p:txBody>
          <a:bodyPr/>
          <a:lstStyle/>
          <a:p>
            <a:pPr/>
            <a:r>
              <a:t>白(明るい)ところでは右旋回，黒(暗い)ところでは左旋回</a:t>
            </a:r>
          </a:p>
        </p:txBody>
      </p:sp>
      <p:pic>
        <p:nvPicPr>
          <p:cNvPr id="727"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728" name="線"/>
          <p:cNvSpPr/>
          <p:nvPr/>
        </p:nvSpPr>
        <p:spPr>
          <a:xfrm>
            <a:off x="-1" y="908298"/>
            <a:ext cx="9144002" cy="1"/>
          </a:xfrm>
          <a:prstGeom prst="line">
            <a:avLst/>
          </a:prstGeom>
          <a:ln w="38100">
            <a:solidFill>
              <a:srgbClr val="F30001"/>
            </a:solidFill>
          </a:ln>
        </p:spPr>
        <p:txBody>
          <a:bodyPr lIns="0" tIns="0" rIns="0" bIns="0"/>
          <a:lstStyle/>
          <a:p>
            <a:pPr/>
          </a:p>
        </p:txBody>
      </p:sp>
      <p:grpSp>
        <p:nvGrpSpPr>
          <p:cNvPr id="758" name="グループ"/>
          <p:cNvGrpSpPr/>
          <p:nvPr/>
        </p:nvGrpSpPr>
        <p:grpSpPr>
          <a:xfrm>
            <a:off x="518762" y="1957182"/>
            <a:ext cx="8106476" cy="1139110"/>
            <a:chOff x="0" y="0"/>
            <a:chExt cx="8106475" cy="1139109"/>
          </a:xfrm>
        </p:grpSpPr>
        <p:sp>
          <p:nvSpPr>
            <p:cNvPr id="729" name="反射光 &gt; 50"/>
            <p:cNvSpPr txBox="1"/>
            <p:nvPr/>
          </p:nvSpPr>
          <p:spPr>
            <a:xfrm>
              <a:off x="3928657" y="435201"/>
              <a:ext cx="1131419"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反射光 &gt; 50</a:t>
              </a:r>
            </a:p>
          </p:txBody>
        </p:sp>
        <p:sp>
          <p:nvSpPr>
            <p:cNvPr id="730" name="線"/>
            <p:cNvSpPr/>
            <p:nvPr/>
          </p:nvSpPr>
          <p:spPr>
            <a:xfrm flipH="1" flipV="1">
              <a:off x="3450132" y="578444"/>
              <a:ext cx="442904"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731" name="四角形"/>
            <p:cNvSpPr/>
            <p:nvPr/>
          </p:nvSpPr>
          <p:spPr>
            <a:xfrm>
              <a:off x="0" y="347291"/>
              <a:ext cx="1382941"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732" name="ライントーレス"/>
            <p:cNvSpPr txBox="1"/>
            <p:nvPr/>
          </p:nvSpPr>
          <p:spPr>
            <a:xfrm>
              <a:off x="28528" y="334591"/>
              <a:ext cx="1300483" cy="474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buClr>
                  <a:srgbClr val="000000"/>
                </a:buClr>
                <a:buFont typeface="Times New Roman"/>
                <a:defRPr sz="1200">
                  <a:latin typeface="ヒラギノ角ゴ ProN W3"/>
                  <a:ea typeface="ヒラギノ角ゴ ProN W3"/>
                  <a:cs typeface="ヒラギノ角ゴ ProN W3"/>
                  <a:sym typeface="ヒラギノ角ゴ ProN W3"/>
                </a:defRPr>
              </a:lvl1pPr>
            </a:lstStyle>
            <a:p>
              <a:pPr/>
              <a:r>
                <a:t>ライントーレス</a:t>
              </a:r>
            </a:p>
          </p:txBody>
        </p:sp>
        <p:sp>
          <p:nvSpPr>
            <p:cNvPr id="733" name="四角形"/>
            <p:cNvSpPr/>
            <p:nvPr/>
          </p:nvSpPr>
          <p:spPr>
            <a:xfrm>
              <a:off x="1382350" y="537791"/>
              <a:ext cx="457201" cy="76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734" name="四角形"/>
            <p:cNvSpPr/>
            <p:nvPr/>
          </p:nvSpPr>
          <p:spPr>
            <a:xfrm>
              <a:off x="1837944" y="347291"/>
              <a:ext cx="1609732"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grpSp>
          <p:nvGrpSpPr>
            <p:cNvPr id="737" name="グループ"/>
            <p:cNvGrpSpPr/>
            <p:nvPr/>
          </p:nvGrpSpPr>
          <p:grpSpPr>
            <a:xfrm>
              <a:off x="3058822" y="391744"/>
              <a:ext cx="325189" cy="360823"/>
              <a:chOff x="0" y="0"/>
              <a:chExt cx="325188" cy="360821"/>
            </a:xfrm>
          </p:grpSpPr>
          <p:sp>
            <p:nvSpPr>
              <p:cNvPr id="735"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36"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grpSp>
          <p:nvGrpSpPr>
            <p:cNvPr id="740" name="グループ"/>
            <p:cNvGrpSpPr/>
            <p:nvPr/>
          </p:nvGrpSpPr>
          <p:grpSpPr>
            <a:xfrm>
              <a:off x="7663056" y="34930"/>
              <a:ext cx="325189" cy="360822"/>
              <a:chOff x="0" y="0"/>
              <a:chExt cx="325188" cy="360821"/>
            </a:xfrm>
          </p:grpSpPr>
          <p:sp>
            <p:nvSpPr>
              <p:cNvPr id="738"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39"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sp>
          <p:nvSpPr>
            <p:cNvPr id="741" name="無限ループ"/>
            <p:cNvSpPr txBox="1"/>
            <p:nvPr/>
          </p:nvSpPr>
          <p:spPr>
            <a:xfrm>
              <a:off x="1903668" y="417154"/>
              <a:ext cx="1300484"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無限ループ</a:t>
              </a:r>
            </a:p>
          </p:txBody>
        </p:sp>
        <p:sp>
          <p:nvSpPr>
            <p:cNvPr id="742" name="線"/>
            <p:cNvSpPr/>
            <p:nvPr/>
          </p:nvSpPr>
          <p:spPr>
            <a:xfrm flipV="1">
              <a:off x="1986076" y="342291"/>
              <a:ext cx="1" cy="467202"/>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743" name="図形"/>
            <p:cNvSpPr/>
            <p:nvPr/>
          </p:nvSpPr>
          <p:spPr>
            <a:xfrm>
              <a:off x="3899272" y="240891"/>
              <a:ext cx="1870252" cy="660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0" y="0"/>
                  </a:moveTo>
                  <a:lnTo>
                    <a:pt x="0" y="0"/>
                  </a:lnTo>
                  <a:lnTo>
                    <a:pt x="0" y="21600"/>
                  </a:lnTo>
                  <a:lnTo>
                    <a:pt x="21600" y="21600"/>
                  </a:lnTo>
                  <a:lnTo>
                    <a:pt x="19136" y="11015"/>
                  </a:lnTo>
                  <a:lnTo>
                    <a:pt x="21440" y="0"/>
                  </a:lnTo>
                  <a:close/>
                </a:path>
              </a:pathLst>
            </a:custGeom>
            <a:noFill/>
            <a:ln w="17780" cap="flat">
              <a:solidFill>
                <a:srgbClr val="000000"/>
              </a:solidFill>
              <a:prstDash val="solid"/>
              <a:round/>
            </a:ln>
            <a:effectLst/>
          </p:spPr>
          <p:txBody>
            <a:bodyPr wrap="square" lIns="0" tIns="0" rIns="0" bIns="0" numCol="1" anchor="t">
              <a:noAutofit/>
            </a:bodyPr>
            <a:lstStyle/>
            <a:p>
              <a:pPr/>
            </a:p>
          </p:txBody>
        </p:sp>
        <p:sp>
          <p:nvSpPr>
            <p:cNvPr id="744" name="四角形"/>
            <p:cNvSpPr/>
            <p:nvPr/>
          </p:nvSpPr>
          <p:spPr>
            <a:xfrm>
              <a:off x="6230254" y="9751"/>
              <a:ext cx="1876222"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745" name="右旋回"/>
            <p:cNvSpPr txBox="1"/>
            <p:nvPr/>
          </p:nvSpPr>
          <p:spPr>
            <a:xfrm>
              <a:off x="6645697" y="88491"/>
              <a:ext cx="68834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右旋回</a:t>
              </a:r>
            </a:p>
          </p:txBody>
        </p:sp>
        <p:sp>
          <p:nvSpPr>
            <p:cNvPr id="746" name="線"/>
            <p:cNvSpPr/>
            <p:nvPr/>
          </p:nvSpPr>
          <p:spPr>
            <a:xfrm flipH="1" flipV="1">
              <a:off x="5708762" y="237014"/>
              <a:ext cx="510541"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grpSp>
          <p:nvGrpSpPr>
            <p:cNvPr id="749" name="グループ"/>
            <p:cNvGrpSpPr/>
            <p:nvPr/>
          </p:nvGrpSpPr>
          <p:grpSpPr>
            <a:xfrm>
              <a:off x="5113822" y="389144"/>
              <a:ext cx="325189" cy="360822"/>
              <a:chOff x="0" y="0"/>
              <a:chExt cx="325188" cy="360821"/>
            </a:xfrm>
          </p:grpSpPr>
          <p:sp>
            <p:nvSpPr>
              <p:cNvPr id="747"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48"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sp>
          <p:nvSpPr>
            <p:cNvPr id="750" name="True"/>
            <p:cNvSpPr txBox="1"/>
            <p:nvPr/>
          </p:nvSpPr>
          <p:spPr>
            <a:xfrm>
              <a:off x="5354332" y="0"/>
              <a:ext cx="489459" cy="254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True</a:t>
              </a:r>
            </a:p>
          </p:txBody>
        </p:sp>
        <p:sp>
          <p:nvSpPr>
            <p:cNvPr id="751" name="False"/>
            <p:cNvSpPr txBox="1"/>
            <p:nvPr/>
          </p:nvSpPr>
          <p:spPr>
            <a:xfrm>
              <a:off x="5283040" y="885109"/>
              <a:ext cx="541123"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False</a:t>
              </a:r>
            </a:p>
          </p:txBody>
        </p:sp>
        <p:grpSp>
          <p:nvGrpSpPr>
            <p:cNvPr id="754" name="グループ"/>
            <p:cNvGrpSpPr/>
            <p:nvPr/>
          </p:nvGrpSpPr>
          <p:grpSpPr>
            <a:xfrm>
              <a:off x="7663056" y="691276"/>
              <a:ext cx="325189" cy="360823"/>
              <a:chOff x="0" y="0"/>
              <a:chExt cx="325188" cy="360821"/>
            </a:xfrm>
          </p:grpSpPr>
          <p:sp>
            <p:nvSpPr>
              <p:cNvPr id="752"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53"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sp>
          <p:nvSpPr>
            <p:cNvPr id="755" name="四角形"/>
            <p:cNvSpPr/>
            <p:nvPr/>
          </p:nvSpPr>
          <p:spPr>
            <a:xfrm>
              <a:off x="6230253" y="666097"/>
              <a:ext cx="1876223"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756" name="左旋回"/>
            <p:cNvSpPr txBox="1"/>
            <p:nvPr/>
          </p:nvSpPr>
          <p:spPr>
            <a:xfrm>
              <a:off x="6645697" y="744838"/>
              <a:ext cx="688341" cy="27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左旋回</a:t>
              </a:r>
            </a:p>
          </p:txBody>
        </p:sp>
        <p:sp>
          <p:nvSpPr>
            <p:cNvPr id="757" name="線"/>
            <p:cNvSpPr/>
            <p:nvPr/>
          </p:nvSpPr>
          <p:spPr>
            <a:xfrm flipH="1">
              <a:off x="5708762" y="893361"/>
              <a:ext cx="510541"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grpSp>
      <p:grpSp>
        <p:nvGrpSpPr>
          <p:cNvPr id="761" name="グループ"/>
          <p:cNvGrpSpPr/>
          <p:nvPr/>
        </p:nvGrpSpPr>
        <p:grpSpPr>
          <a:xfrm>
            <a:off x="1454847" y="4126125"/>
            <a:ext cx="3330732" cy="2064116"/>
            <a:chOff x="-584200" y="0"/>
            <a:chExt cx="3330731" cy="2064115"/>
          </a:xfrm>
        </p:grpSpPr>
        <p:sp>
          <p:nvSpPr>
            <p:cNvPr id="759" name="線"/>
            <p:cNvSpPr/>
            <p:nvPr/>
          </p:nvSpPr>
          <p:spPr>
            <a:xfrm>
              <a:off x="-584200" y="913661"/>
              <a:ext cx="3330732" cy="979"/>
            </a:xfrm>
            <a:prstGeom prst="line">
              <a:avLst/>
            </a:prstGeom>
            <a:noFill/>
            <a:ln w="25400" cap="flat">
              <a:solidFill>
                <a:srgbClr val="53585F"/>
              </a:solidFill>
              <a:prstDash val="sysDot"/>
              <a:miter lim="400000"/>
            </a:ln>
            <a:effectLst/>
          </p:spPr>
          <p:txBody>
            <a:bodyPr wrap="square" lIns="0" tIns="0" rIns="0" bIns="0" numCol="1" anchor="t">
              <a:noAutofit/>
            </a:bodyPr>
            <a:lstStyle/>
            <a:p>
              <a:pPr marL="0" marR="0" defTabSz="457200">
                <a:defRPr sz="1200">
                  <a:uFillTx/>
                  <a:latin typeface="ヒラギノ角ゴ ProN W3"/>
                  <a:ea typeface="ヒラギノ角ゴ ProN W3"/>
                  <a:cs typeface="ヒラギノ角ゴ ProN W3"/>
                  <a:sym typeface="ヒラギノ角ゴ ProN W3"/>
                </a:defRPr>
              </a:pPr>
            </a:p>
          </p:txBody>
        </p:sp>
        <p:sp>
          <p:nvSpPr>
            <p:cNvPr id="760" name="線"/>
            <p:cNvSpPr/>
            <p:nvPr/>
          </p:nvSpPr>
          <p:spPr>
            <a:xfrm>
              <a:off x="1221387" y="0"/>
              <a:ext cx="978" cy="2064116"/>
            </a:xfrm>
            <a:prstGeom prst="line">
              <a:avLst/>
            </a:prstGeom>
            <a:noFill/>
            <a:ln w="25400" cap="flat">
              <a:solidFill>
                <a:srgbClr val="53585F"/>
              </a:solidFill>
              <a:prstDash val="sysDot"/>
              <a:miter lim="400000"/>
            </a:ln>
            <a:effectLst/>
          </p:spPr>
          <p:txBody>
            <a:bodyPr wrap="square" lIns="0" tIns="0" rIns="0" bIns="0" numCol="1" anchor="t">
              <a:noAutofit/>
            </a:bodyPr>
            <a:lstStyle/>
            <a:p>
              <a:pPr marL="0" marR="0" defTabSz="457200">
                <a:defRPr sz="1200">
                  <a:uFillTx/>
                  <a:latin typeface="ヒラギノ角ゴ ProN W3"/>
                  <a:ea typeface="ヒラギノ角ゴ ProN W3"/>
                  <a:cs typeface="ヒラギノ角ゴ ProN W3"/>
                  <a:sym typeface="ヒラギノ角ゴ ProN W3"/>
                </a:defRPr>
              </a:pPr>
            </a:p>
          </p:txBody>
        </p:sp>
      </p:grpSp>
      <p:sp>
        <p:nvSpPr>
          <p:cNvPr id="762" name="グループ"/>
          <p:cNvSpPr/>
          <p:nvPr/>
        </p:nvSpPr>
        <p:spPr>
          <a:xfrm flipV="1">
            <a:off x="2143420" y="4762299"/>
            <a:ext cx="793" cy="569962"/>
          </a:xfrm>
          <a:prstGeom prst="line">
            <a:avLst/>
          </a:prstGeom>
          <a:ln w="50800">
            <a:solidFill>
              <a:srgbClr val="00D100"/>
            </a:solidFill>
            <a:tailEnd type="triangle"/>
          </a:ln>
        </p:spPr>
        <p:txBody>
          <a:bodyPr lIns="0" tIns="0" rIns="0" bIns="0"/>
          <a:lstStyle/>
          <a:p>
            <a:pPr marL="0" marR="0" defTabSz="457200">
              <a:defRPr sz="1200">
                <a:uFillTx/>
                <a:latin typeface="ヒラギノ角ゴ ProN W3"/>
                <a:ea typeface="ヒラギノ角ゴ ProN W3"/>
                <a:cs typeface="ヒラギノ角ゴ ProN W3"/>
                <a:sym typeface="ヒラギノ角ゴ ProN W3"/>
              </a:defRPr>
            </a:pPr>
          </a:p>
        </p:txBody>
      </p:sp>
      <p:pic>
        <p:nvPicPr>
          <p:cNvPr id="763" name="イメージ" descr="イメージ"/>
          <p:cNvPicPr>
            <a:picLocks noChangeAspect="1"/>
          </p:cNvPicPr>
          <p:nvPr/>
        </p:nvPicPr>
        <p:blipFill>
          <a:blip r:embed="rId3">
            <a:extLst/>
          </a:blip>
          <a:stretch>
            <a:fillRect/>
          </a:stretch>
        </p:blipFill>
        <p:spPr>
          <a:xfrm>
            <a:off x="2570352" y="3879922"/>
            <a:ext cx="1300906" cy="2334716"/>
          </a:xfrm>
          <a:prstGeom prst="rect">
            <a:avLst/>
          </a:prstGeom>
          <a:ln w="12700"/>
        </p:spPr>
      </p:pic>
      <p:sp>
        <p:nvSpPr>
          <p:cNvPr id="764" name="円形"/>
          <p:cNvSpPr/>
          <p:nvPr/>
        </p:nvSpPr>
        <p:spPr>
          <a:xfrm>
            <a:off x="4102100" y="4974577"/>
            <a:ext cx="145405" cy="145406"/>
          </a:xfrm>
          <a:prstGeom prst="ellipse">
            <a:avLst/>
          </a:prstGeom>
          <a:solidFill>
            <a:srgbClr val="FF2600"/>
          </a:solidFill>
          <a:ln w="12700">
            <a:miter lim="400000"/>
          </a:ln>
        </p:spPr>
        <p:txBody>
          <a:bodyPr lIns="50800" tIns="50800" rIns="50800" bIns="50800" anchor="ctr"/>
          <a:lstStyle/>
          <a:p>
            <a:pPr/>
          </a:p>
        </p:txBody>
      </p:sp>
      <p:sp>
        <p:nvSpPr>
          <p:cNvPr id="765" name="旋回中心"/>
          <p:cNvSpPr txBox="1"/>
          <p:nvPr/>
        </p:nvSpPr>
        <p:spPr>
          <a:xfrm>
            <a:off x="4602874" y="4419229"/>
            <a:ext cx="967741"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a:r>
              <a:t>旋回中心</a:t>
            </a:r>
          </a:p>
        </p:txBody>
      </p:sp>
      <p:sp>
        <p:nvSpPr>
          <p:cNvPr id="766" name="線"/>
          <p:cNvSpPr/>
          <p:nvPr/>
        </p:nvSpPr>
        <p:spPr>
          <a:xfrm>
            <a:off x="3690932" y="4557199"/>
            <a:ext cx="967741" cy="4749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5797" y="0"/>
                </a:lnTo>
                <a:lnTo>
                  <a:pt x="21600" y="0"/>
                </a:lnTo>
              </a:path>
            </a:pathLst>
          </a:custGeom>
          <a:ln w="25400">
            <a:solidFill>
              <a:srgbClr val="FF2600"/>
            </a:solidFill>
            <a:prstDash val="sysDot"/>
            <a:miter lim="400000"/>
            <a:headEnd type="triangle"/>
          </a:ln>
        </p:spPr>
        <p:txBody>
          <a:bodyPr lIns="0" tIns="0" rIns="0" bIns="0"/>
          <a:lstStyle/>
          <a:p>
            <a:pPr/>
          </a:p>
        </p:txBody>
      </p:sp>
      <p:sp>
        <p:nvSpPr>
          <p:cNvPr id="767" name="グループ"/>
          <p:cNvSpPr txBox="1"/>
          <p:nvPr/>
        </p:nvSpPr>
        <p:spPr>
          <a:xfrm>
            <a:off x="1369242" y="5430105"/>
            <a:ext cx="1234440" cy="48768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sz="1400">
                <a:latin typeface="ヒラギノ角ゴ ProN W3"/>
                <a:ea typeface="ヒラギノ角ゴ ProN W3"/>
                <a:cs typeface="ヒラギノ角ゴ ProN W3"/>
                <a:sym typeface="ヒラギノ角ゴ ProN W3"/>
              </a:defRPr>
            </a:pPr>
            <a:r>
              <a:t>モータB</a:t>
            </a:r>
          </a:p>
          <a:p>
            <a:pPr algn="ctr">
              <a:lnSpc>
                <a:spcPct val="60000"/>
              </a:lnSpc>
              <a:defRPr sz="1400">
                <a:latin typeface="ヒラギノ角ゴ ProN W3"/>
                <a:ea typeface="ヒラギノ角ゴ ProN W3"/>
                <a:cs typeface="ヒラギノ角ゴ ProN W3"/>
                <a:sym typeface="ヒラギノ角ゴ ProN W3"/>
              </a:defRPr>
            </a:pPr>
            <a:r>
              <a:t>順方向に回転</a:t>
            </a:r>
          </a:p>
        </p:txBody>
      </p:sp>
      <p:sp>
        <p:nvSpPr>
          <p:cNvPr id="768" name="グループ"/>
          <p:cNvSpPr txBox="1"/>
          <p:nvPr/>
        </p:nvSpPr>
        <p:spPr>
          <a:xfrm>
            <a:off x="3921975" y="5430105"/>
            <a:ext cx="1300050" cy="487681"/>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sz="1400">
                <a:latin typeface="ヒラギノ角ゴ ProN W3"/>
                <a:ea typeface="ヒラギノ角ゴ ProN W3"/>
                <a:cs typeface="ヒラギノ角ゴ ProN W3"/>
                <a:sym typeface="ヒラギノ角ゴ ProN W3"/>
              </a:defRPr>
            </a:pPr>
            <a:r>
              <a:t>モータC</a:t>
            </a:r>
          </a:p>
          <a:p>
            <a:pPr algn="ctr">
              <a:lnSpc>
                <a:spcPct val="60000"/>
              </a:lnSpc>
              <a:defRPr sz="1400">
                <a:latin typeface="ヒラギノ角ゴ ProN W3"/>
                <a:ea typeface="ヒラギノ角ゴ ProN W3"/>
                <a:cs typeface="ヒラギノ角ゴ ProN W3"/>
                <a:sym typeface="ヒラギノ角ゴ ProN W3"/>
              </a:defRPr>
            </a:pPr>
            <a:r>
              <a:t>停止(パワー0)</a:t>
            </a:r>
          </a:p>
        </p:txBody>
      </p:sp>
      <p:sp>
        <p:nvSpPr>
          <p:cNvPr id="769" name="角丸四角形"/>
          <p:cNvSpPr/>
          <p:nvPr/>
        </p:nvSpPr>
        <p:spPr>
          <a:xfrm>
            <a:off x="701871" y="3992028"/>
            <a:ext cx="7740258" cy="2332310"/>
          </a:xfrm>
          <a:prstGeom prst="roundRect">
            <a:avLst>
              <a:gd name="adj" fmla="val 15978"/>
            </a:avLst>
          </a:prstGeom>
          <a:ln w="12700">
            <a:solidFill>
              <a:srgbClr val="000000"/>
            </a:solidFill>
          </a:ln>
        </p:spPr>
        <p:txBody>
          <a:bodyPr lIns="50800" tIns="50800" rIns="50800" bIns="50800" anchor="ctr"/>
          <a:lstStyle/>
          <a:p>
            <a:pPr/>
          </a:p>
        </p:txBody>
      </p:sp>
      <p:sp>
        <p:nvSpPr>
          <p:cNvPr id="770" name="右旋回しながら少し前に進むには："/>
          <p:cNvSpPr txBox="1"/>
          <p:nvPr/>
        </p:nvSpPr>
        <p:spPr>
          <a:xfrm>
            <a:off x="1216886" y="3816373"/>
            <a:ext cx="3812541" cy="330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stStyle>
          <a:p>
            <a:pPr/>
            <a:r>
              <a:t>右旋回しながら少し前に進むには：</a:t>
            </a:r>
          </a:p>
        </p:txBody>
      </p:sp>
      <p:sp>
        <p:nvSpPr>
          <p:cNvPr id="771" name="線"/>
          <p:cNvSpPr/>
          <p:nvPr/>
        </p:nvSpPr>
        <p:spPr>
          <a:xfrm flipH="1">
            <a:off x="5372562" y="5158183"/>
            <a:ext cx="734588" cy="1"/>
          </a:xfrm>
          <a:prstGeom prst="line">
            <a:avLst/>
          </a:prstGeom>
          <a:ln w="25400">
            <a:solidFill>
              <a:srgbClr val="FF2600"/>
            </a:solidFill>
            <a:headEnd type="triangle"/>
          </a:ln>
        </p:spPr>
        <p:txBody>
          <a:bodyPr lIns="0" tIns="0" rIns="0" bIns="0"/>
          <a:lstStyle/>
          <a:p>
            <a:pPr/>
          </a:p>
        </p:txBody>
      </p:sp>
      <p:sp>
        <p:nvSpPr>
          <p:cNvPr id="772"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773" name="OnFwd(OUT_B);…"/>
          <p:cNvSpPr txBox="1"/>
          <p:nvPr/>
        </p:nvSpPr>
        <p:spPr>
          <a:xfrm>
            <a:off x="6205392" y="4840682"/>
            <a:ext cx="204110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uFillTx/>
                <a:latin typeface="Menlo"/>
                <a:ea typeface="Menlo"/>
                <a:cs typeface="Menlo"/>
                <a:sym typeface="Menlo"/>
              </a:defRPr>
            </a:pPr>
            <a:r>
              <a:t>OnFwd(OUT_B);</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uFillTx/>
                <a:latin typeface="Menlo"/>
                <a:ea typeface="Menlo"/>
                <a:cs typeface="Menlo"/>
                <a:sym typeface="Menlo"/>
              </a:defRPr>
            </a:pPr>
            <a:r>
              <a:t>Off(OUT_C);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5" name="四角形"/>
          <p:cNvSpPr/>
          <p:nvPr/>
        </p:nvSpPr>
        <p:spPr>
          <a:xfrm>
            <a:off x="626503" y="2418825"/>
            <a:ext cx="1406503" cy="330995"/>
          </a:xfrm>
          <a:prstGeom prst="rect">
            <a:avLst/>
          </a:prstGeom>
          <a:solidFill>
            <a:srgbClr val="8EFA00">
              <a:alpha val="30000"/>
            </a:srgbClr>
          </a:solidFill>
          <a:ln w="12700">
            <a:miter lim="400000"/>
          </a:ln>
        </p:spPr>
        <p:txBody>
          <a:bodyPr lIns="50800" tIns="50800" rIns="50800" bIns="50800" anchor="ctr"/>
          <a:lstStyle/>
          <a:p>
            <a:pPr/>
          </a:p>
        </p:txBody>
      </p:sp>
      <p:sp>
        <p:nvSpPr>
          <p:cNvPr id="776" name="四角形"/>
          <p:cNvSpPr/>
          <p:nvPr/>
        </p:nvSpPr>
        <p:spPr>
          <a:xfrm>
            <a:off x="626503" y="3841225"/>
            <a:ext cx="1406503" cy="330994"/>
          </a:xfrm>
          <a:prstGeom prst="rect">
            <a:avLst/>
          </a:prstGeom>
          <a:solidFill>
            <a:srgbClr val="8EFA00">
              <a:alpha val="30000"/>
            </a:srgbClr>
          </a:solidFill>
          <a:ln w="12700">
            <a:miter lim="400000"/>
          </a:ln>
        </p:spPr>
        <p:txBody>
          <a:bodyPr lIns="50800" tIns="50800" rIns="50800" bIns="50800" anchor="ctr"/>
          <a:lstStyle/>
          <a:p>
            <a:pPr/>
          </a:p>
        </p:txBody>
      </p:sp>
      <p:sp>
        <p:nvSpPr>
          <p:cNvPr id="777"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778" name="ライントレース (p.91 line_trace.c)"/>
          <p:cNvSpPr txBox="1"/>
          <p:nvPr>
            <p:ph type="title"/>
          </p:nvPr>
        </p:nvSpPr>
        <p:spPr>
          <a:prstGeom prst="rect">
            <a:avLst/>
          </a:prstGeom>
        </p:spPr>
        <p:txBody>
          <a:bodyPr/>
          <a:lstStyle/>
          <a:p>
            <a:pPr/>
            <a:r>
              <a:t>ライントレース </a:t>
            </a:r>
            <a:r>
              <a:rPr sz="2000"/>
              <a:t>(p.91 line_trace.c)</a:t>
            </a:r>
          </a:p>
        </p:txBody>
      </p:sp>
      <p:pic>
        <p:nvPicPr>
          <p:cNvPr id="779"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780" name="線"/>
          <p:cNvSpPr/>
          <p:nvPr/>
        </p:nvSpPr>
        <p:spPr>
          <a:xfrm>
            <a:off x="-1" y="908298"/>
            <a:ext cx="9144002" cy="1"/>
          </a:xfrm>
          <a:prstGeom prst="line">
            <a:avLst/>
          </a:prstGeom>
          <a:ln w="38100">
            <a:solidFill>
              <a:srgbClr val="F30001"/>
            </a:solidFill>
          </a:ln>
        </p:spPr>
        <p:txBody>
          <a:bodyPr lIns="0" tIns="0" rIns="0" bIns="0"/>
          <a:lstStyle/>
          <a:p>
            <a:pPr/>
          </a:p>
        </p:txBody>
      </p:sp>
      <p:sp>
        <p:nvSpPr>
          <p:cNvPr id="781"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782" name="#include &quot;./jissenPBL.h&quot;…"/>
          <p:cNvSpPr txBox="1"/>
          <p:nvPr/>
        </p:nvSpPr>
        <p:spPr>
          <a:xfrm>
            <a:off x="519289" y="1196975"/>
            <a:ext cx="3859852" cy="5350669"/>
          </a:xfrm>
          <a:prstGeom prst="rect">
            <a:avLst/>
          </a:prstGeom>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#include "./jissenPBL.h"</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void turn_right(){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OnFwdEx(OUT_B,50,0);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Off(OUT_C);</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void turn_left(){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OnFwdEx(OUT_C,50,0);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Off(OUT_B);</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int main()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int i=0;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OutputInit();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initSensor();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ButtonLedInit();</a:t>
            </a:r>
          </a:p>
        </p:txBody>
      </p:sp>
      <p:sp>
        <p:nvSpPr>
          <p:cNvPr id="783" name="setSensorPort(CH_3,COLOR,0);…"/>
          <p:cNvSpPr txBox="1"/>
          <p:nvPr/>
        </p:nvSpPr>
        <p:spPr>
          <a:xfrm>
            <a:off x="4837289" y="1177925"/>
            <a:ext cx="3859852" cy="4474369"/>
          </a:xfrm>
          <a:prstGeom prst="rect">
            <a:avLst/>
          </a:prstGeom>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setSensorPort(CH_3,COLOR,0);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startSensor();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while(true){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if(getSensor(CH_3) &gt; 50){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turn_right();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}else{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turn_left();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if(ButtonPressed(BTN1))break;</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Off(OUT_BC);</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closeSensor();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p:txBody>
      </p:sp>
      <p:grpSp>
        <p:nvGrpSpPr>
          <p:cNvPr id="786" name="グループ"/>
          <p:cNvGrpSpPr/>
          <p:nvPr/>
        </p:nvGrpSpPr>
        <p:grpSpPr>
          <a:xfrm>
            <a:off x="4020179" y="6217033"/>
            <a:ext cx="512447" cy="510862"/>
            <a:chOff x="0" y="0"/>
            <a:chExt cx="512445" cy="510860"/>
          </a:xfrm>
        </p:grpSpPr>
        <p:sp>
          <p:nvSpPr>
            <p:cNvPr id="784" name="円形"/>
            <p:cNvSpPr/>
            <p:nvPr/>
          </p:nvSpPr>
          <p:spPr>
            <a:xfrm rot="19001115">
              <a:off x="122886" y="85526"/>
              <a:ext cx="307640" cy="307429"/>
            </a:xfrm>
            <a:prstGeom prst="ellipse">
              <a:avLst/>
            </a:prstGeom>
            <a:solidFill>
              <a:srgbClr val="FFFFFF"/>
            </a:solidFill>
            <a:ln w="12700" cap="flat">
              <a:solidFill>
                <a:srgbClr val="000000"/>
              </a:solidFill>
              <a:prstDash val="solid"/>
              <a:round/>
            </a:ln>
            <a:effectLst/>
          </p:spPr>
          <p:txBody>
            <a:bodyPr wrap="square" lIns="50800" tIns="50800" rIns="50800" bIns="50800" numCol="1" anchor="ctr">
              <a:noAutofit/>
            </a:bodyPr>
            <a:lstStyle/>
            <a:p>
              <a:pPr/>
            </a:p>
          </p:txBody>
        </p:sp>
        <p:sp>
          <p:nvSpPr>
            <p:cNvPr id="785" name="→"/>
            <p:cNvSpPr txBox="1"/>
            <p:nvPr/>
          </p:nvSpPr>
          <p:spPr>
            <a:xfrm rot="19001115">
              <a:off x="65722" y="83980"/>
              <a:ext cx="38100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latin typeface="Osaka−等幅"/>
                  <a:ea typeface="Osaka−等幅"/>
                  <a:cs typeface="Osaka−等幅"/>
                  <a:sym typeface="Osaka−等幅"/>
                </a:defRPr>
              </a:lvl1pPr>
            </a:lstStyle>
            <a:p>
              <a:pPr/>
              <a:r>
                <a:t>→</a:t>
              </a:r>
            </a:p>
          </p:txBody>
        </p:sp>
      </p:grpSp>
      <p:grpSp>
        <p:nvGrpSpPr>
          <p:cNvPr id="789" name="グループ"/>
          <p:cNvGrpSpPr/>
          <p:nvPr/>
        </p:nvGrpSpPr>
        <p:grpSpPr>
          <a:xfrm rot="10800000">
            <a:off x="4610599" y="828923"/>
            <a:ext cx="512447" cy="510861"/>
            <a:chOff x="0" y="0"/>
            <a:chExt cx="512445" cy="510860"/>
          </a:xfrm>
        </p:grpSpPr>
        <p:sp>
          <p:nvSpPr>
            <p:cNvPr id="787" name="円形"/>
            <p:cNvSpPr/>
            <p:nvPr/>
          </p:nvSpPr>
          <p:spPr>
            <a:xfrm rot="19001115">
              <a:off x="122886" y="85526"/>
              <a:ext cx="307640" cy="307429"/>
            </a:xfrm>
            <a:prstGeom prst="ellipse">
              <a:avLst/>
            </a:prstGeom>
            <a:solidFill>
              <a:srgbClr val="FFFFFF"/>
            </a:solidFill>
            <a:ln w="12700" cap="flat">
              <a:solidFill>
                <a:srgbClr val="000000"/>
              </a:solidFill>
              <a:prstDash val="solid"/>
              <a:round/>
            </a:ln>
            <a:effectLst/>
          </p:spPr>
          <p:txBody>
            <a:bodyPr wrap="square" lIns="50800" tIns="50800" rIns="50800" bIns="50800" numCol="1" anchor="ctr">
              <a:noAutofit/>
            </a:bodyPr>
            <a:lstStyle/>
            <a:p>
              <a:pPr/>
            </a:p>
          </p:txBody>
        </p:sp>
        <p:sp>
          <p:nvSpPr>
            <p:cNvPr id="788" name="→"/>
            <p:cNvSpPr txBox="1"/>
            <p:nvPr/>
          </p:nvSpPr>
          <p:spPr>
            <a:xfrm rot="19001115">
              <a:off x="65722" y="83980"/>
              <a:ext cx="38100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latin typeface="Osaka−等幅"/>
                  <a:ea typeface="Osaka−等幅"/>
                  <a:cs typeface="Osaka−等幅"/>
                  <a:sym typeface="Osaka−等幅"/>
                </a:defRPr>
              </a:lvl1pPr>
            </a:lstStyle>
            <a:p>
              <a:pPr/>
              <a:r>
                <a:t>→</a:t>
              </a:r>
            </a:p>
          </p:txBody>
        </p:sp>
      </p:grpSp>
      <p:grpSp>
        <p:nvGrpSpPr>
          <p:cNvPr id="792" name="グループ"/>
          <p:cNvGrpSpPr/>
          <p:nvPr/>
        </p:nvGrpSpPr>
        <p:grpSpPr>
          <a:xfrm>
            <a:off x="6545856" y="3234698"/>
            <a:ext cx="325189" cy="360823"/>
            <a:chOff x="0" y="0"/>
            <a:chExt cx="325188" cy="360821"/>
          </a:xfrm>
        </p:grpSpPr>
        <p:sp>
          <p:nvSpPr>
            <p:cNvPr id="790"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91"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grpSp>
        <p:nvGrpSpPr>
          <p:cNvPr id="795" name="グループ"/>
          <p:cNvGrpSpPr/>
          <p:nvPr/>
        </p:nvGrpSpPr>
        <p:grpSpPr>
          <a:xfrm>
            <a:off x="6558556" y="2673968"/>
            <a:ext cx="325189" cy="360822"/>
            <a:chOff x="0" y="0"/>
            <a:chExt cx="325188" cy="360821"/>
          </a:xfrm>
        </p:grpSpPr>
        <p:sp>
          <p:nvSpPr>
            <p:cNvPr id="793"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94"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sp>
        <p:nvSpPr>
          <p:cNvPr id="796" name="白いところ(右旋回)"/>
          <p:cNvSpPr txBox="1"/>
          <p:nvPr/>
        </p:nvSpPr>
        <p:spPr>
          <a:xfrm>
            <a:off x="6810050" y="2688881"/>
            <a:ext cx="2120905" cy="330995"/>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6A00"/>
                </a:solidFill>
                <a:uFill>
                  <a:solidFill>
                    <a:srgbClr val="FF6A00"/>
                  </a:solidFill>
                </a:uFill>
                <a:latin typeface="+mj-lt"/>
                <a:ea typeface="+mj-ea"/>
                <a:cs typeface="+mj-cs"/>
                <a:sym typeface="ヒラギノ角ゴ Pro W6"/>
              </a:defRPr>
            </a:lvl1pPr>
          </a:lstStyle>
          <a:p>
            <a:pPr/>
            <a:r>
              <a:t>白いところ(右旋回)</a:t>
            </a:r>
          </a:p>
        </p:txBody>
      </p:sp>
      <p:sp>
        <p:nvSpPr>
          <p:cNvPr id="797" name="黒いところ(左旋回)"/>
          <p:cNvSpPr txBox="1"/>
          <p:nvPr/>
        </p:nvSpPr>
        <p:spPr>
          <a:xfrm>
            <a:off x="6835450" y="3249612"/>
            <a:ext cx="2070105" cy="330995"/>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600">
                <a:solidFill>
                  <a:srgbClr val="FF6A00"/>
                </a:solidFill>
                <a:uFill>
                  <a:solidFill>
                    <a:srgbClr val="FF6A00"/>
                  </a:solidFill>
                </a:uFill>
                <a:latin typeface="+mj-lt"/>
                <a:ea typeface="+mj-ea"/>
                <a:cs typeface="+mj-cs"/>
                <a:sym typeface="ヒラギノ角ゴ Pro W6"/>
              </a:defRPr>
            </a:lvl1pPr>
          </a:lstStyle>
          <a:p>
            <a:pPr/>
            <a:r>
              <a:t>黒いところ(左旋回)</a:t>
            </a:r>
          </a:p>
        </p:txBody>
      </p:sp>
      <p:grpSp>
        <p:nvGrpSpPr>
          <p:cNvPr id="800" name="グループ"/>
          <p:cNvGrpSpPr/>
          <p:nvPr/>
        </p:nvGrpSpPr>
        <p:grpSpPr>
          <a:xfrm>
            <a:off x="6228356" y="2064368"/>
            <a:ext cx="325189" cy="360822"/>
            <a:chOff x="0" y="0"/>
            <a:chExt cx="325188" cy="360821"/>
          </a:xfrm>
        </p:grpSpPr>
        <p:sp>
          <p:nvSpPr>
            <p:cNvPr id="798"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799"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grpSp>
        <p:nvGrpSpPr>
          <p:cNvPr id="803" name="グループ"/>
          <p:cNvGrpSpPr/>
          <p:nvPr/>
        </p:nvGrpSpPr>
        <p:grpSpPr>
          <a:xfrm>
            <a:off x="7828556" y="2365811"/>
            <a:ext cx="325189" cy="360822"/>
            <a:chOff x="0" y="0"/>
            <a:chExt cx="325188" cy="360821"/>
          </a:xfrm>
        </p:grpSpPr>
        <p:sp>
          <p:nvSpPr>
            <p:cNvPr id="801"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802"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806" name="ライントレースの改良"/>
          <p:cNvSpPr txBox="1"/>
          <p:nvPr>
            <p:ph type="title"/>
          </p:nvPr>
        </p:nvSpPr>
        <p:spPr>
          <a:prstGeom prst="rect">
            <a:avLst/>
          </a:prstGeom>
        </p:spPr>
        <p:txBody>
          <a:bodyPr/>
          <a:lstStyle/>
          <a:p>
            <a:pPr/>
            <a:r>
              <a:t>ライントレースの改良</a:t>
            </a:r>
          </a:p>
        </p:txBody>
      </p:sp>
      <p:pic>
        <p:nvPicPr>
          <p:cNvPr id="807"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808" name="線"/>
          <p:cNvSpPr/>
          <p:nvPr/>
        </p:nvSpPr>
        <p:spPr>
          <a:xfrm>
            <a:off x="-1" y="908298"/>
            <a:ext cx="9144002" cy="1"/>
          </a:xfrm>
          <a:prstGeom prst="line">
            <a:avLst/>
          </a:prstGeom>
          <a:ln w="38100">
            <a:solidFill>
              <a:srgbClr val="F30001"/>
            </a:solidFill>
          </a:ln>
        </p:spPr>
        <p:txBody>
          <a:bodyPr lIns="0" tIns="0" rIns="0" bIns="0"/>
          <a:lstStyle/>
          <a:p>
            <a:pPr/>
          </a:p>
        </p:txBody>
      </p:sp>
      <p:sp>
        <p:nvSpPr>
          <p:cNvPr id="809" name="線"/>
          <p:cNvSpPr/>
          <p:nvPr/>
        </p:nvSpPr>
        <p:spPr>
          <a:xfrm flipH="1" flipV="1">
            <a:off x="1411547" y="1898064"/>
            <a:ext cx="6187000" cy="1"/>
          </a:xfrm>
          <a:prstGeom prst="line">
            <a:avLst/>
          </a:prstGeom>
          <a:ln w="254000">
            <a:solidFill>
              <a:srgbClr val="A9A9A9"/>
            </a:solidFill>
            <a:miter lim="400000"/>
          </a:ln>
        </p:spPr>
        <p:txBody>
          <a:bodyPr lIns="50800" tIns="50800" rIns="50800" bIns="50800" anchor="ctr"/>
          <a:lstStyle/>
          <a:p>
            <a:pPr/>
          </a:p>
        </p:txBody>
      </p:sp>
      <p:pic>
        <p:nvPicPr>
          <p:cNvPr id="810" name="イメージ" descr="イメージ"/>
          <p:cNvPicPr>
            <a:picLocks noChangeAspect="1"/>
          </p:cNvPicPr>
          <p:nvPr/>
        </p:nvPicPr>
        <p:blipFill>
          <a:blip r:embed="rId3">
            <a:extLst/>
          </a:blip>
          <a:stretch>
            <a:fillRect/>
          </a:stretch>
        </p:blipFill>
        <p:spPr>
          <a:xfrm rot="17400000">
            <a:off x="6145937" y="1482738"/>
            <a:ext cx="1047734" cy="1880352"/>
          </a:xfrm>
          <a:prstGeom prst="rect">
            <a:avLst/>
          </a:prstGeom>
          <a:ln w="12700"/>
          <a:effectLst>
            <a:outerShdw sx="100000" sy="100000" kx="0" ky="0" algn="b" rotWithShape="0" blurRad="127000" dist="76200" dir="2700000">
              <a:srgbClr val="FFFFFF">
                <a:alpha val="75000"/>
              </a:srgbClr>
            </a:outerShdw>
          </a:effectLst>
        </p:spPr>
      </p:pic>
      <p:pic>
        <p:nvPicPr>
          <p:cNvPr id="811" name="イメージ" descr="イメージ"/>
          <p:cNvPicPr>
            <a:picLocks noChangeAspect="1"/>
          </p:cNvPicPr>
          <p:nvPr/>
        </p:nvPicPr>
        <p:blipFill>
          <a:blip r:embed="rId3">
            <a:extLst/>
          </a:blip>
          <a:stretch>
            <a:fillRect/>
          </a:stretch>
        </p:blipFill>
        <p:spPr>
          <a:xfrm rot="15000000">
            <a:off x="4384047" y="1482738"/>
            <a:ext cx="1047734" cy="1880352"/>
          </a:xfrm>
          <a:prstGeom prst="rect">
            <a:avLst/>
          </a:prstGeom>
          <a:ln w="12700"/>
          <a:effectLst>
            <a:outerShdw sx="100000" sy="100000" kx="0" ky="0" algn="b" rotWithShape="0" blurRad="127000" dist="76200" dir="2700000">
              <a:srgbClr val="FFFFFF">
                <a:alpha val="75000"/>
              </a:srgbClr>
            </a:outerShdw>
          </a:effectLst>
        </p:spPr>
      </p:pic>
      <p:sp>
        <p:nvSpPr>
          <p:cNvPr id="830" name="接続の線"/>
          <p:cNvSpPr/>
          <p:nvPr/>
        </p:nvSpPr>
        <p:spPr>
          <a:xfrm>
            <a:off x="5798334" y="2389519"/>
            <a:ext cx="384901" cy="406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8042" y="21343"/>
                  <a:pt x="842" y="14143"/>
                  <a:pt x="0" y="0"/>
                </a:cubicBezTo>
              </a:path>
            </a:pathLst>
          </a:custGeom>
          <a:ln w="38100">
            <a:solidFill>
              <a:srgbClr val="005493"/>
            </a:solidFill>
            <a:miter lim="400000"/>
            <a:tailEnd type="triangle"/>
          </a:ln>
        </p:spPr>
        <p:txBody>
          <a:bodyPr/>
          <a:lstStyle/>
          <a:p>
            <a:pPr/>
          </a:p>
        </p:txBody>
      </p:sp>
      <p:sp>
        <p:nvSpPr>
          <p:cNvPr id="831" name="接続の線"/>
          <p:cNvSpPr/>
          <p:nvPr/>
        </p:nvSpPr>
        <p:spPr>
          <a:xfrm>
            <a:off x="4049350" y="1906587"/>
            <a:ext cx="384901" cy="406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8042" y="257"/>
                  <a:pt x="842" y="7457"/>
                  <a:pt x="0" y="21600"/>
                </a:cubicBezTo>
              </a:path>
            </a:pathLst>
          </a:custGeom>
          <a:ln w="38100">
            <a:solidFill>
              <a:srgbClr val="005493"/>
            </a:solidFill>
            <a:miter lim="400000"/>
            <a:tailEnd type="triangle"/>
          </a:ln>
        </p:spPr>
        <p:txBody>
          <a:bodyPr/>
          <a:lstStyle/>
          <a:p>
            <a:pPr/>
          </a:p>
        </p:txBody>
      </p:sp>
      <p:sp>
        <p:nvSpPr>
          <p:cNvPr id="814" name="線"/>
          <p:cNvSpPr/>
          <p:nvPr/>
        </p:nvSpPr>
        <p:spPr>
          <a:xfrm>
            <a:off x="1670702" y="1922507"/>
            <a:ext cx="1997359" cy="3560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09"/>
                </a:moveTo>
                <a:lnTo>
                  <a:pt x="18160" y="20405"/>
                </a:lnTo>
                <a:lnTo>
                  <a:pt x="14523" y="0"/>
                </a:lnTo>
                <a:lnTo>
                  <a:pt x="10760" y="21110"/>
                </a:lnTo>
                <a:lnTo>
                  <a:pt x="7103" y="591"/>
                </a:lnTo>
                <a:lnTo>
                  <a:pt x="3358" y="21600"/>
                </a:lnTo>
                <a:lnTo>
                  <a:pt x="0" y="2760"/>
                </a:lnTo>
              </a:path>
            </a:pathLst>
          </a:custGeom>
          <a:ln w="38100">
            <a:solidFill>
              <a:srgbClr val="005493"/>
            </a:solidFill>
            <a:miter lim="400000"/>
            <a:tailEnd type="triangle"/>
          </a:ln>
        </p:spPr>
        <p:txBody>
          <a:bodyPr lIns="50800" tIns="50800" rIns="50800" bIns="50800" anchor="ctr"/>
          <a:lstStyle/>
          <a:p>
            <a:pPr/>
          </a:p>
        </p:txBody>
      </p:sp>
      <p:sp>
        <p:nvSpPr>
          <p:cNvPr id="815" name="線"/>
          <p:cNvSpPr/>
          <p:nvPr/>
        </p:nvSpPr>
        <p:spPr>
          <a:xfrm flipH="1" flipV="1">
            <a:off x="1501341" y="4958120"/>
            <a:ext cx="2793941" cy="1"/>
          </a:xfrm>
          <a:prstGeom prst="line">
            <a:avLst/>
          </a:prstGeom>
          <a:ln w="254000">
            <a:solidFill>
              <a:srgbClr val="A9A9A9"/>
            </a:solidFill>
            <a:miter lim="400000"/>
          </a:ln>
        </p:spPr>
        <p:txBody>
          <a:bodyPr lIns="50800" tIns="50800" rIns="50800" bIns="50800" anchor="ctr"/>
          <a:lstStyle/>
          <a:p>
            <a:pPr/>
          </a:p>
        </p:txBody>
      </p:sp>
      <p:pic>
        <p:nvPicPr>
          <p:cNvPr id="816" name="イメージ" descr="イメージ"/>
          <p:cNvPicPr>
            <a:picLocks noChangeAspect="1"/>
          </p:cNvPicPr>
          <p:nvPr/>
        </p:nvPicPr>
        <p:blipFill>
          <a:blip r:embed="rId3">
            <a:extLst/>
          </a:blip>
          <a:stretch>
            <a:fillRect/>
          </a:stretch>
        </p:blipFill>
        <p:spPr>
          <a:xfrm rot="16200000">
            <a:off x="2868777" y="4414810"/>
            <a:ext cx="1047733" cy="1880353"/>
          </a:xfrm>
          <a:prstGeom prst="rect">
            <a:avLst/>
          </a:prstGeom>
          <a:ln w="12700"/>
          <a:effectLst>
            <a:outerShdw sx="100000" sy="100000" kx="0" ky="0" algn="b" rotWithShape="0" blurRad="127000" dist="76200" dir="2700000">
              <a:srgbClr val="FFFFFF">
                <a:alpha val="75000"/>
              </a:srgbClr>
            </a:outerShdw>
          </a:effectLst>
        </p:spPr>
      </p:pic>
      <p:sp>
        <p:nvSpPr>
          <p:cNvPr id="817" name="線"/>
          <p:cNvSpPr/>
          <p:nvPr/>
        </p:nvSpPr>
        <p:spPr>
          <a:xfrm flipH="1">
            <a:off x="1974423" y="5354986"/>
            <a:ext cx="816817" cy="1"/>
          </a:xfrm>
          <a:prstGeom prst="line">
            <a:avLst/>
          </a:prstGeom>
          <a:ln w="38100">
            <a:solidFill>
              <a:srgbClr val="005493"/>
            </a:solidFill>
            <a:miter lim="400000"/>
            <a:tailEnd type="triangle"/>
          </a:ln>
        </p:spPr>
        <p:txBody>
          <a:bodyPr lIns="50800" tIns="50800" rIns="50800" bIns="50800" anchor="ctr"/>
          <a:lstStyle/>
          <a:p>
            <a:pPr/>
          </a:p>
        </p:txBody>
      </p:sp>
      <p:grpSp>
        <p:nvGrpSpPr>
          <p:cNvPr id="822" name="グループ"/>
          <p:cNvGrpSpPr/>
          <p:nvPr/>
        </p:nvGrpSpPr>
        <p:grpSpPr>
          <a:xfrm>
            <a:off x="5086003" y="4267934"/>
            <a:ext cx="2208305" cy="1809703"/>
            <a:chOff x="0" y="0"/>
            <a:chExt cx="2208303" cy="1809702"/>
          </a:xfrm>
        </p:grpSpPr>
        <p:sp>
          <p:nvSpPr>
            <p:cNvPr id="832" name="接続の線"/>
            <p:cNvSpPr/>
            <p:nvPr/>
          </p:nvSpPr>
          <p:spPr>
            <a:xfrm>
              <a:off x="936814" y="780584"/>
              <a:ext cx="384901" cy="406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8042" y="21343"/>
                    <a:pt x="842" y="14143"/>
                    <a:pt x="0" y="0"/>
                  </a:cubicBezTo>
                </a:path>
              </a:pathLst>
            </a:custGeom>
            <a:noFill/>
            <a:ln w="38100" cap="flat">
              <a:solidFill>
                <a:srgbClr val="005493"/>
              </a:solidFill>
              <a:prstDash val="solid"/>
              <a:miter lim="400000"/>
              <a:tailEnd type="triangle" w="med" len="med"/>
            </a:ln>
            <a:effectLst/>
          </p:spPr>
          <p:txBody>
            <a:bodyPr/>
            <a:lstStyle/>
            <a:p>
              <a:pPr/>
            </a:p>
          </p:txBody>
        </p:sp>
        <p:sp>
          <p:nvSpPr>
            <p:cNvPr id="833" name="接続の線"/>
            <p:cNvSpPr/>
            <p:nvPr/>
          </p:nvSpPr>
          <p:spPr>
            <a:xfrm>
              <a:off x="554983" y="0"/>
              <a:ext cx="1653321" cy="1486054"/>
            </a:xfrm>
            <a:custGeom>
              <a:avLst/>
              <a:gdLst/>
              <a:ahLst/>
              <a:cxnLst>
                <a:cxn ang="0">
                  <a:pos x="wd2" y="hd2"/>
                </a:cxn>
                <a:cxn ang="5400000">
                  <a:pos x="wd2" y="hd2"/>
                </a:cxn>
                <a:cxn ang="10800000">
                  <a:pos x="wd2" y="hd2"/>
                </a:cxn>
                <a:cxn ang="16200000">
                  <a:pos x="wd2" y="hd2"/>
                </a:cxn>
              </a:cxnLst>
              <a:rect l="0" t="0" r="r" b="b"/>
              <a:pathLst>
                <a:path w="21600" h="21056" fill="norm" stroke="1" extrusionOk="0">
                  <a:moveTo>
                    <a:pt x="0" y="0"/>
                  </a:moveTo>
                  <a:cubicBezTo>
                    <a:pt x="42" y="14592"/>
                    <a:pt x="7242" y="21600"/>
                    <a:pt x="21600" y="21023"/>
                  </a:cubicBezTo>
                </a:path>
              </a:pathLst>
            </a:custGeom>
            <a:noFill/>
            <a:ln w="254000" cap="flat">
              <a:solidFill>
                <a:srgbClr val="A9A9A9"/>
              </a:solidFill>
              <a:prstDash val="solid"/>
              <a:miter lim="400000"/>
            </a:ln>
            <a:effectLst/>
          </p:spPr>
          <p:txBody>
            <a:bodyPr/>
            <a:lstStyle/>
            <a:p>
              <a:pPr/>
            </a:p>
          </p:txBody>
        </p:sp>
        <p:pic>
          <p:nvPicPr>
            <p:cNvPr id="820" name="イメージ" descr="イメージ"/>
            <p:cNvPicPr>
              <a:picLocks noChangeAspect="1"/>
            </p:cNvPicPr>
            <p:nvPr/>
          </p:nvPicPr>
          <p:blipFill>
            <a:blip r:embed="rId3">
              <a:extLst/>
            </a:blip>
            <a:stretch>
              <a:fillRect/>
            </a:stretch>
          </p:blipFill>
          <p:spPr>
            <a:xfrm rot="16200000">
              <a:off x="416309" y="345660"/>
              <a:ext cx="1047734" cy="1880353"/>
            </a:xfrm>
            <a:prstGeom prst="rect">
              <a:avLst/>
            </a:prstGeom>
            <a:ln w="12700" cap="flat">
              <a:noFill/>
              <a:round/>
            </a:ln>
            <a:effectLst>
              <a:outerShdw sx="100000" sy="100000" kx="0" ky="0" algn="b" rotWithShape="0" blurRad="127000" dist="76200" dir="2700000">
                <a:srgbClr val="FFFFFF">
                  <a:alpha val="75000"/>
                </a:srgbClr>
              </a:outerShdw>
            </a:effectLst>
          </p:spPr>
        </p:pic>
        <p:sp>
          <p:nvSpPr>
            <p:cNvPr id="834" name="接続の線"/>
            <p:cNvSpPr/>
            <p:nvPr/>
          </p:nvSpPr>
          <p:spPr>
            <a:xfrm>
              <a:off x="84952" y="894741"/>
              <a:ext cx="137356" cy="559901"/>
            </a:xfrm>
            <a:custGeom>
              <a:avLst/>
              <a:gdLst/>
              <a:ahLst/>
              <a:cxnLst>
                <a:cxn ang="0">
                  <a:pos x="wd2" y="hd2"/>
                </a:cxn>
                <a:cxn ang="5400000">
                  <a:pos x="wd2" y="hd2"/>
                </a:cxn>
                <a:cxn ang="10800000">
                  <a:pos x="wd2" y="hd2"/>
                </a:cxn>
                <a:cxn ang="16200000">
                  <a:pos x="wd2" y="hd2"/>
                </a:cxn>
              </a:cxnLst>
              <a:rect l="0" t="0" r="r" b="b"/>
              <a:pathLst>
                <a:path w="16214" h="21600" fill="norm" stroke="1" extrusionOk="0">
                  <a:moveTo>
                    <a:pt x="14376" y="0"/>
                  </a:moveTo>
                  <a:cubicBezTo>
                    <a:pt x="-5386" y="6723"/>
                    <a:pt x="-4773" y="13923"/>
                    <a:pt x="16214" y="21600"/>
                  </a:cubicBezTo>
                </a:path>
              </a:pathLst>
            </a:custGeom>
            <a:noFill/>
            <a:ln w="38100" cap="flat">
              <a:solidFill>
                <a:srgbClr val="005493"/>
              </a:solidFill>
              <a:prstDash val="solid"/>
              <a:miter lim="400000"/>
              <a:headEnd type="triangle" w="med" len="med"/>
              <a:tailEnd type="triangle" w="med" len="med"/>
            </a:ln>
            <a:effectLst/>
          </p:spPr>
          <p:txBody>
            <a:bodyPr/>
            <a:lstStyle/>
            <a:p>
              <a:pPr/>
            </a:p>
          </p:txBody>
        </p:sp>
      </p:grpSp>
      <p:sp>
        <p:nvSpPr>
          <p:cNvPr id="823" name="角丸四角形"/>
          <p:cNvSpPr/>
          <p:nvPr/>
        </p:nvSpPr>
        <p:spPr>
          <a:xfrm>
            <a:off x="701871" y="1190625"/>
            <a:ext cx="7740258" cy="2332309"/>
          </a:xfrm>
          <a:prstGeom prst="roundRect">
            <a:avLst>
              <a:gd name="adj" fmla="val 15978"/>
            </a:avLst>
          </a:prstGeom>
          <a:ln w="12700">
            <a:solidFill>
              <a:srgbClr val="000000"/>
            </a:solidFill>
          </a:ln>
        </p:spPr>
        <p:txBody>
          <a:bodyPr lIns="50800" tIns="50800" rIns="50800" bIns="50800" anchor="ctr"/>
          <a:lstStyle/>
          <a:p>
            <a:pPr/>
          </a:p>
        </p:txBody>
      </p:sp>
      <p:sp>
        <p:nvSpPr>
          <p:cNvPr id="824" name="角丸四角形"/>
          <p:cNvSpPr/>
          <p:nvPr/>
        </p:nvSpPr>
        <p:spPr>
          <a:xfrm>
            <a:off x="701871" y="4006631"/>
            <a:ext cx="7740258" cy="2332309"/>
          </a:xfrm>
          <a:prstGeom prst="roundRect">
            <a:avLst>
              <a:gd name="adj" fmla="val 15978"/>
            </a:avLst>
          </a:prstGeom>
          <a:ln w="12700">
            <a:solidFill>
              <a:srgbClr val="000000"/>
            </a:solidFill>
          </a:ln>
        </p:spPr>
        <p:txBody>
          <a:bodyPr lIns="50800" tIns="50800" rIns="50800" bIns="50800" anchor="ctr"/>
          <a:lstStyle/>
          <a:p>
            <a:pPr/>
          </a:p>
        </p:txBody>
      </p:sp>
      <p:sp>
        <p:nvSpPr>
          <p:cNvPr id="825" name="線"/>
          <p:cNvSpPr/>
          <p:nvPr/>
        </p:nvSpPr>
        <p:spPr>
          <a:xfrm flipV="1">
            <a:off x="4571999" y="3564719"/>
            <a:ext cx="1" cy="400127"/>
          </a:xfrm>
          <a:prstGeom prst="line">
            <a:avLst/>
          </a:prstGeom>
          <a:ln w="25400">
            <a:solidFill>
              <a:srgbClr val="FF2600"/>
            </a:solidFill>
            <a:headEnd type="triangle"/>
          </a:ln>
        </p:spPr>
        <p:txBody>
          <a:bodyPr lIns="0" tIns="0" rIns="0" bIns="0"/>
          <a:lstStyle/>
          <a:p>
            <a:pPr/>
          </a:p>
        </p:txBody>
      </p:sp>
      <p:sp>
        <p:nvSpPr>
          <p:cNvPr id="826" name="ジグザグ走行なので遅い！"/>
          <p:cNvSpPr txBox="1"/>
          <p:nvPr/>
        </p:nvSpPr>
        <p:spPr>
          <a:xfrm>
            <a:off x="1371183" y="1410149"/>
            <a:ext cx="227609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ジグザグ走行なので遅い！</a:t>
            </a:r>
          </a:p>
        </p:txBody>
      </p:sp>
      <p:sp>
        <p:nvSpPr>
          <p:cNvPr id="827" name="①黒のライン上→前進"/>
          <p:cNvSpPr txBox="1"/>
          <p:nvPr/>
        </p:nvSpPr>
        <p:spPr>
          <a:xfrm>
            <a:off x="1214044" y="4346090"/>
            <a:ext cx="1932941"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①黒のライン上→前進</a:t>
            </a:r>
          </a:p>
        </p:txBody>
      </p:sp>
      <p:sp>
        <p:nvSpPr>
          <p:cNvPr id="828" name="②白→左右に旋回して黒のライン探索"/>
          <p:cNvSpPr txBox="1"/>
          <p:nvPr/>
        </p:nvSpPr>
        <p:spPr>
          <a:xfrm>
            <a:off x="6096581" y="4359456"/>
            <a:ext cx="2010830" cy="8519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vl1pPr>
          </a:lstStyle>
          <a:p>
            <a:pPr/>
            <a:r>
              <a:t>②白→左右に旋回して黒のライン探索</a:t>
            </a:r>
          </a:p>
        </p:txBody>
      </p:sp>
      <p:sp>
        <p:nvSpPr>
          <p:cNvPr id="829"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EV3の入力ポート１にタッセンサを接続"/>
          <p:cNvSpPr txBox="1"/>
          <p:nvPr>
            <p:ph type="body" idx="1"/>
          </p:nvPr>
        </p:nvSpPr>
        <p:spPr>
          <a:prstGeom prst="rect">
            <a:avLst/>
          </a:prstGeom>
        </p:spPr>
        <p:txBody>
          <a:bodyPr/>
          <a:lstStyle/>
          <a:p>
            <a:pPr/>
            <a:r>
              <a:t>EV3の入力ポート１にタッセンサを接続</a:t>
            </a:r>
          </a:p>
        </p:txBody>
      </p:sp>
      <p:sp>
        <p:nvSpPr>
          <p:cNvPr id="113" name="タッチセンサの接続"/>
          <p:cNvSpPr txBox="1"/>
          <p:nvPr>
            <p:ph type="title"/>
          </p:nvPr>
        </p:nvSpPr>
        <p:spPr>
          <a:prstGeom prst="rect">
            <a:avLst/>
          </a:prstGeom>
        </p:spPr>
        <p:txBody>
          <a:bodyPr/>
          <a:lstStyle/>
          <a:p>
            <a:pPr/>
            <a:r>
              <a:t>タッチセンサの接続</a:t>
            </a:r>
          </a:p>
        </p:txBody>
      </p:sp>
      <p:sp>
        <p:nvSpPr>
          <p:cNvPr id="114"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115"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116" name="線"/>
          <p:cNvSpPr/>
          <p:nvPr/>
        </p:nvSpPr>
        <p:spPr>
          <a:xfrm>
            <a:off x="-1" y="908298"/>
            <a:ext cx="9144002" cy="1"/>
          </a:xfrm>
          <a:prstGeom prst="line">
            <a:avLst/>
          </a:prstGeom>
          <a:ln w="38100">
            <a:solidFill>
              <a:srgbClr val="F30001"/>
            </a:solidFill>
          </a:ln>
        </p:spPr>
        <p:txBody>
          <a:bodyPr lIns="0" tIns="0" rIns="0" bIns="0"/>
          <a:lstStyle/>
          <a:p>
            <a:pPr/>
          </a:p>
        </p:txBody>
      </p:sp>
      <p:pic>
        <p:nvPicPr>
          <p:cNvPr id="117" name="イメージ" descr="イメージ"/>
          <p:cNvPicPr>
            <a:picLocks noChangeAspect="1"/>
          </p:cNvPicPr>
          <p:nvPr/>
        </p:nvPicPr>
        <p:blipFill>
          <a:blip r:embed="rId3">
            <a:extLst/>
          </a:blip>
          <a:stretch>
            <a:fillRect/>
          </a:stretch>
        </p:blipFill>
        <p:spPr>
          <a:xfrm>
            <a:off x="3267582" y="1345155"/>
            <a:ext cx="2608836" cy="4682040"/>
          </a:xfrm>
          <a:prstGeom prst="rect">
            <a:avLst/>
          </a:prstGeom>
          <a:ln w="12700"/>
        </p:spPr>
      </p:pic>
      <p:sp>
        <p:nvSpPr>
          <p:cNvPr id="118" name="線"/>
          <p:cNvSpPr/>
          <p:nvPr/>
        </p:nvSpPr>
        <p:spPr>
          <a:xfrm>
            <a:off x="3787225" y="2739807"/>
            <a:ext cx="414854" cy="2761637"/>
          </a:xfrm>
          <a:custGeom>
            <a:avLst/>
            <a:gdLst/>
            <a:ahLst/>
            <a:cxnLst>
              <a:cxn ang="0">
                <a:pos x="wd2" y="hd2"/>
              </a:cxn>
              <a:cxn ang="5400000">
                <a:pos x="wd2" y="hd2"/>
              </a:cxn>
              <a:cxn ang="10800000">
                <a:pos x="wd2" y="hd2"/>
              </a:cxn>
              <a:cxn ang="16200000">
                <a:pos x="wd2" y="hd2"/>
              </a:cxn>
            </a:cxnLst>
            <a:rect l="0" t="0" r="r" b="b"/>
            <a:pathLst>
              <a:path w="20371" h="21435" fill="norm" stroke="1" extrusionOk="0">
                <a:moveTo>
                  <a:pt x="235" y="0"/>
                </a:moveTo>
                <a:lnTo>
                  <a:pt x="235" y="18458"/>
                </a:lnTo>
                <a:cubicBezTo>
                  <a:pt x="-1229" y="20190"/>
                  <a:pt x="4380" y="21600"/>
                  <a:pt x="10866" y="21419"/>
                </a:cubicBezTo>
                <a:cubicBezTo>
                  <a:pt x="15562" y="21288"/>
                  <a:pt x="19055" y="20256"/>
                  <a:pt x="19523" y="19192"/>
                </a:cubicBezTo>
                <a:lnTo>
                  <a:pt x="20371" y="18961"/>
                </a:lnTo>
              </a:path>
            </a:pathLst>
          </a:custGeom>
          <a:ln w="63500">
            <a:solidFill>
              <a:srgbClr val="424242"/>
            </a:solidFill>
          </a:ln>
          <a:effectLst>
            <a:outerShdw sx="100000" sy="100000" kx="0" ky="0" algn="b" rotWithShape="0" blurRad="127000" dist="76200" dir="2700000">
              <a:srgbClr val="FFFFFF">
                <a:alpha val="75000"/>
              </a:srgbClr>
            </a:outerShdw>
          </a:effectLst>
        </p:spPr>
        <p:txBody>
          <a:bodyPr lIns="0" tIns="0" rIns="0" bIns="0"/>
          <a:lstStyle/>
          <a:p>
            <a:pPr/>
          </a:p>
        </p:txBody>
      </p:sp>
      <p:sp>
        <p:nvSpPr>
          <p:cNvPr id="119" name="コールアウト"/>
          <p:cNvSpPr/>
          <p:nvPr/>
        </p:nvSpPr>
        <p:spPr>
          <a:xfrm>
            <a:off x="1591628" y="5234707"/>
            <a:ext cx="2378473" cy="629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90" y="21600"/>
                </a:moveTo>
                <a:cubicBezTo>
                  <a:pt x="398" y="21600"/>
                  <a:pt x="0" y="20094"/>
                  <a:pt x="0" y="18234"/>
                </a:cubicBezTo>
                <a:lnTo>
                  <a:pt x="0" y="7155"/>
                </a:lnTo>
                <a:cubicBezTo>
                  <a:pt x="0" y="5295"/>
                  <a:pt x="398" y="3789"/>
                  <a:pt x="890" y="3789"/>
                </a:cubicBezTo>
                <a:lnTo>
                  <a:pt x="15105" y="3789"/>
                </a:lnTo>
                <a:lnTo>
                  <a:pt x="21600" y="0"/>
                </a:lnTo>
                <a:lnTo>
                  <a:pt x="17538" y="9989"/>
                </a:lnTo>
                <a:lnTo>
                  <a:pt x="17538" y="18234"/>
                </a:lnTo>
                <a:cubicBezTo>
                  <a:pt x="17538" y="20094"/>
                  <a:pt x="17140" y="21600"/>
                  <a:pt x="16648" y="21600"/>
                </a:cubicBezTo>
                <a:lnTo>
                  <a:pt x="890" y="21600"/>
                </a:lnTo>
                <a:close/>
              </a:path>
            </a:pathLst>
          </a:custGeom>
          <a:solidFill>
            <a:srgbClr val="FFFFFF"/>
          </a:solidFill>
          <a:ln w="25400">
            <a:solidFill>
              <a:srgbClr val="D6D6D6"/>
            </a:solidFill>
          </a:ln>
        </p:spPr>
        <p:txBody>
          <a:bodyPr lIns="50800" tIns="50800" rIns="50800" bIns="50800" anchor="ctr"/>
          <a:lstStyle/>
          <a:p>
            <a:pPr/>
          </a:p>
        </p:txBody>
      </p:sp>
      <p:sp>
        <p:nvSpPr>
          <p:cNvPr id="120" name="入力ポート1"/>
          <p:cNvSpPr txBox="1"/>
          <p:nvPr/>
        </p:nvSpPr>
        <p:spPr>
          <a:xfrm>
            <a:off x="1908052" y="5454099"/>
            <a:ext cx="1298347" cy="30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atin typeface="ヒラギノ角ゴ ProN W3"/>
                <a:ea typeface="ヒラギノ角ゴ ProN W3"/>
                <a:cs typeface="ヒラギノ角ゴ ProN W3"/>
                <a:sym typeface="ヒラギノ角ゴ ProN W3"/>
              </a:defRPr>
            </a:lvl1pPr>
          </a:lstStyle>
          <a:p>
            <a:pPr/>
            <a:r>
              <a:t>入力ポート1</a:t>
            </a:r>
          </a:p>
        </p:txBody>
      </p:sp>
      <p:sp>
        <p:nvSpPr>
          <p:cNvPr id="121"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常にロボットを前進 →無限ループの利用…"/>
          <p:cNvSpPr txBox="1"/>
          <p:nvPr>
            <p:ph type="body" sz="half" idx="1"/>
          </p:nvPr>
        </p:nvSpPr>
        <p:spPr>
          <a:xfrm>
            <a:off x="317500" y="1184275"/>
            <a:ext cx="8509000" cy="2205374"/>
          </a:xfrm>
          <a:prstGeom prst="rect">
            <a:avLst/>
          </a:prstGeom>
        </p:spPr>
        <p:txBody>
          <a:bodyPr/>
          <a:lstStyle/>
          <a:p>
            <a:pPr>
              <a:buAutoNum type="arabicPeriod" startAt="1"/>
            </a:pPr>
            <a:r>
              <a:t>常にロボットを前進　→無限ループの利用</a:t>
            </a:r>
          </a:p>
          <a:p>
            <a:pPr>
              <a:buAutoNum type="arabicPeriod" startAt="1"/>
            </a:pPr>
            <a:r>
              <a:t>タッチセンサによる障害物の衝突を判定　→条件分岐</a:t>
            </a:r>
          </a:p>
          <a:p>
            <a:pPr marL="0" indent="0">
              <a:buSzTx/>
              <a:buNone/>
            </a:pPr>
            <a:r>
              <a:t>　　 衝突あり：一定時間後退し右旋回．その後1. に戻る</a:t>
            </a:r>
          </a:p>
          <a:p>
            <a:pPr marL="0" indent="0">
              <a:buSzTx/>
              <a:buNone/>
            </a:pPr>
            <a:r>
              <a:t>　 　衝突なし：1.に戻る</a:t>
            </a:r>
          </a:p>
        </p:txBody>
      </p:sp>
      <p:sp>
        <p:nvSpPr>
          <p:cNvPr id="124" name="タッチセンサによる障害物回避"/>
          <p:cNvSpPr txBox="1"/>
          <p:nvPr>
            <p:ph type="title"/>
          </p:nvPr>
        </p:nvSpPr>
        <p:spPr>
          <a:prstGeom prst="rect">
            <a:avLst/>
          </a:prstGeom>
        </p:spPr>
        <p:txBody>
          <a:bodyPr/>
          <a:lstStyle/>
          <a:p>
            <a:pPr/>
            <a:r>
              <a:t>タッチセンサによる障害物回避</a:t>
            </a:r>
          </a:p>
        </p:txBody>
      </p:sp>
      <p:sp>
        <p:nvSpPr>
          <p:cNvPr id="125"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126"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127" name="線"/>
          <p:cNvSpPr/>
          <p:nvPr/>
        </p:nvSpPr>
        <p:spPr>
          <a:xfrm>
            <a:off x="-1" y="908298"/>
            <a:ext cx="9144002" cy="1"/>
          </a:xfrm>
          <a:prstGeom prst="line">
            <a:avLst/>
          </a:prstGeom>
          <a:ln w="38100">
            <a:solidFill>
              <a:srgbClr val="F30001"/>
            </a:solidFill>
          </a:ln>
        </p:spPr>
        <p:txBody>
          <a:bodyPr lIns="0" tIns="0" rIns="0" bIns="0"/>
          <a:lstStyle/>
          <a:p>
            <a:pPr/>
          </a:p>
        </p:txBody>
      </p:sp>
      <p:sp>
        <p:nvSpPr>
          <p:cNvPr id="128" name="線"/>
          <p:cNvSpPr/>
          <p:nvPr/>
        </p:nvSpPr>
        <p:spPr>
          <a:xfrm flipH="1" flipV="1">
            <a:off x="3043441" y="5812457"/>
            <a:ext cx="3039440" cy="1"/>
          </a:xfrm>
          <a:prstGeom prst="line">
            <a:avLst/>
          </a:prstGeom>
          <a:ln w="25400">
            <a:solidFill>
              <a:srgbClr val="000000"/>
            </a:solidFill>
            <a:miter lim="400000"/>
            <a:tailEnd type="triangle"/>
          </a:ln>
        </p:spPr>
        <p:txBody>
          <a:bodyPr lIns="0" tIns="0" rIns="0" bIns="0"/>
          <a:lstStyle/>
          <a:p>
            <a:pPr/>
          </a:p>
        </p:txBody>
      </p:sp>
      <p:pic>
        <p:nvPicPr>
          <p:cNvPr id="129" name="イメージ" descr="イメージ"/>
          <p:cNvPicPr>
            <a:picLocks noChangeAspect="1"/>
          </p:cNvPicPr>
          <p:nvPr/>
        </p:nvPicPr>
        <p:blipFill>
          <a:blip r:embed="rId3">
            <a:extLst/>
          </a:blip>
          <a:stretch>
            <a:fillRect/>
          </a:stretch>
        </p:blipFill>
        <p:spPr>
          <a:xfrm rot="16200000">
            <a:off x="6096058" y="4687466"/>
            <a:ext cx="1253692" cy="2249983"/>
          </a:xfrm>
          <a:prstGeom prst="rect">
            <a:avLst/>
          </a:prstGeom>
          <a:ln w="12700"/>
        </p:spPr>
      </p:pic>
      <p:sp>
        <p:nvSpPr>
          <p:cNvPr id="130" name="障害物"/>
          <p:cNvSpPr/>
          <p:nvPr/>
        </p:nvSpPr>
        <p:spPr>
          <a:xfrm>
            <a:off x="1877391" y="5271164"/>
            <a:ext cx="1082587" cy="1082587"/>
          </a:xfrm>
          <a:prstGeom prst="ellipse">
            <a:avLst/>
          </a:prstGeom>
          <a:solidFill>
            <a:srgbClr val="DCDEE0"/>
          </a:solidFill>
          <a:ln w="12700">
            <a:solidFill>
              <a:srgbClr val="000000"/>
            </a:solidFill>
          </a:ln>
          <a:extLst>
            <a:ext uri="{C572A759-6A51-4108-AA02-DFA0A04FC94B}">
              <ma14:wrappingTextBoxFlag xmlns:ma14="http://schemas.microsoft.com/office/mac/drawingml/2011/main" val="1"/>
            </a:ext>
          </a:extLst>
        </p:spPr>
        <p:txBody>
          <a:bodyPr lIns="50800" tIns="50800" rIns="50800" bIns="50800" anchor="ctr"/>
          <a:lstStyle>
            <a:lvl1pPr algn="ctr">
              <a:defRPr>
                <a:latin typeface="ヒラギノ角ゴ ProN W6"/>
                <a:ea typeface="ヒラギノ角ゴ ProN W6"/>
                <a:cs typeface="ヒラギノ角ゴ ProN W6"/>
                <a:sym typeface="ヒラギノ角ゴ ProN W6"/>
              </a:defRPr>
            </a:lvl1pPr>
          </a:lstStyle>
          <a:p>
            <a:pPr/>
            <a:r>
              <a:t>障害物</a:t>
            </a:r>
          </a:p>
        </p:txBody>
      </p:sp>
      <p:sp>
        <p:nvSpPr>
          <p:cNvPr id="131" name="線"/>
          <p:cNvSpPr/>
          <p:nvPr/>
        </p:nvSpPr>
        <p:spPr>
          <a:xfrm flipH="1">
            <a:off x="3081540" y="5621645"/>
            <a:ext cx="805658" cy="1"/>
          </a:xfrm>
          <a:prstGeom prst="line">
            <a:avLst/>
          </a:prstGeom>
          <a:ln w="25400">
            <a:solidFill>
              <a:srgbClr val="000000"/>
            </a:solidFill>
            <a:miter lim="400000"/>
            <a:tailEnd type="oval"/>
          </a:ln>
        </p:spPr>
        <p:txBody>
          <a:bodyPr lIns="0" tIns="0" rIns="0" bIns="0"/>
          <a:lstStyle/>
          <a:p>
            <a:pPr/>
          </a:p>
        </p:txBody>
      </p:sp>
      <p:sp>
        <p:nvSpPr>
          <p:cNvPr id="132" name="線"/>
          <p:cNvSpPr/>
          <p:nvPr/>
        </p:nvSpPr>
        <p:spPr>
          <a:xfrm>
            <a:off x="3338903" y="5056009"/>
            <a:ext cx="569686" cy="569686"/>
          </a:xfrm>
          <a:prstGeom prst="line">
            <a:avLst/>
          </a:prstGeom>
          <a:ln w="25400">
            <a:solidFill>
              <a:srgbClr val="000000"/>
            </a:solidFill>
            <a:miter lim="400000"/>
            <a:headEnd type="triangle"/>
            <a:tailEnd type="oval"/>
          </a:ln>
        </p:spPr>
        <p:txBody>
          <a:bodyPr lIns="0" tIns="0" rIns="0" bIns="0"/>
          <a:lstStyle/>
          <a:p>
            <a:pPr/>
          </a:p>
        </p:txBody>
      </p:sp>
      <p:pic>
        <p:nvPicPr>
          <p:cNvPr id="133" name="イメージ" descr="イメージ"/>
          <p:cNvPicPr>
            <a:picLocks noChangeAspect="1"/>
          </p:cNvPicPr>
          <p:nvPr/>
        </p:nvPicPr>
        <p:blipFill>
          <a:blip r:embed="rId3">
            <a:extLst/>
          </a:blip>
          <a:stretch>
            <a:fillRect/>
          </a:stretch>
        </p:blipFill>
        <p:spPr>
          <a:xfrm rot="18900000">
            <a:off x="1907994" y="3128067"/>
            <a:ext cx="1253692" cy="2249983"/>
          </a:xfrm>
          <a:prstGeom prst="rect">
            <a:avLst/>
          </a:prstGeom>
          <a:ln w="12700"/>
        </p:spPr>
      </p:pic>
      <p:sp>
        <p:nvSpPr>
          <p:cNvPr id="134" name="後退"/>
          <p:cNvSpPr txBox="1"/>
          <p:nvPr/>
        </p:nvSpPr>
        <p:spPr>
          <a:xfrm>
            <a:off x="3015791" y="5272861"/>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後退</a:t>
            </a:r>
          </a:p>
        </p:txBody>
      </p:sp>
      <p:sp>
        <p:nvSpPr>
          <p:cNvPr id="135" name="旋回"/>
          <p:cNvSpPr txBox="1"/>
          <p:nvPr/>
        </p:nvSpPr>
        <p:spPr>
          <a:xfrm>
            <a:off x="3977010" y="5426214"/>
            <a:ext cx="61214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ヒラギノ角ゴ ProN W3"/>
                <a:ea typeface="ヒラギノ角ゴ ProN W3"/>
                <a:cs typeface="ヒラギノ角ゴ ProN W3"/>
                <a:sym typeface="ヒラギノ角ゴ ProN W3"/>
              </a:defRPr>
            </a:lvl1pPr>
          </a:lstStyle>
          <a:p>
            <a:pPr/>
            <a:r>
              <a:t>旋回</a:t>
            </a:r>
          </a:p>
        </p:txBody>
      </p:sp>
      <p:sp>
        <p:nvSpPr>
          <p:cNvPr id="136" name="}"/>
          <p:cNvSpPr txBox="1"/>
          <p:nvPr/>
        </p:nvSpPr>
        <p:spPr>
          <a:xfrm flipH="1">
            <a:off x="620533" y="2027554"/>
            <a:ext cx="459436" cy="11437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a:latin typeface="Helvetica Neue UltraLight"/>
                <a:ea typeface="Helvetica Neue UltraLight"/>
                <a:cs typeface="Helvetica Neue UltraLight"/>
                <a:sym typeface="Helvetica Neue UltraLight"/>
              </a:defRPr>
            </a:lvl1pPr>
          </a:lstStyle>
          <a:p>
            <a:pPr/>
            <a:r>
              <a:t>}</a:t>
            </a:r>
          </a:p>
        </p:txBody>
      </p:sp>
      <p:sp>
        <p:nvSpPr>
          <p:cNvPr id="137" name="3."/>
          <p:cNvSpPr txBox="1"/>
          <p:nvPr/>
        </p:nvSpPr>
        <p:spPr>
          <a:xfrm>
            <a:off x="340194" y="2408913"/>
            <a:ext cx="405563"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atin typeface="ヒラギノ角ゴ ProN W3"/>
                <a:ea typeface="ヒラギノ角ゴ ProN W3"/>
                <a:cs typeface="ヒラギノ角ゴ ProN W3"/>
                <a:sym typeface="ヒラギノ角ゴ ProN W3"/>
              </a:defRPr>
            </a:lvl1pPr>
          </a:lstStyle>
          <a:p>
            <a:pPr/>
            <a:r>
              <a:t>3.</a:t>
            </a:r>
          </a:p>
        </p:txBody>
      </p:sp>
      <p:sp>
        <p:nvSpPr>
          <p:cNvPr id="138"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タッチセンサによる条件分岐"/>
          <p:cNvSpPr txBox="1"/>
          <p:nvPr>
            <p:ph type="body" idx="1"/>
          </p:nvPr>
        </p:nvSpPr>
        <p:spPr>
          <a:prstGeom prst="rect">
            <a:avLst/>
          </a:prstGeom>
        </p:spPr>
        <p:txBody>
          <a:bodyPr/>
          <a:lstStyle>
            <a:lvl1pPr marL="342900">
              <a:buSzPct val="125000"/>
            </a:lvl1pPr>
          </a:lstStyle>
          <a:p>
            <a:pPr/>
            <a:r>
              <a:t>タッチセンサによる条件分岐</a:t>
            </a:r>
          </a:p>
        </p:txBody>
      </p:sp>
      <p:sp>
        <p:nvSpPr>
          <p:cNvPr id="141"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142" name="タッチセンサによる障害物回避のPAD (p.73)"/>
          <p:cNvSpPr txBox="1"/>
          <p:nvPr>
            <p:ph type="title"/>
          </p:nvPr>
        </p:nvSpPr>
        <p:spPr>
          <a:prstGeom prst="rect">
            <a:avLst/>
          </a:prstGeom>
        </p:spPr>
        <p:txBody>
          <a:bodyPr/>
          <a:lstStyle/>
          <a:p>
            <a:pPr/>
            <a:r>
              <a:t>タッチセンサによる障害物回避のPAD </a:t>
            </a:r>
            <a:r>
              <a:rPr sz="2000"/>
              <a:t>(p.73)</a:t>
            </a:r>
          </a:p>
        </p:txBody>
      </p:sp>
      <p:pic>
        <p:nvPicPr>
          <p:cNvPr id="143"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144" name="線"/>
          <p:cNvSpPr/>
          <p:nvPr/>
        </p:nvSpPr>
        <p:spPr>
          <a:xfrm>
            <a:off x="-1" y="908298"/>
            <a:ext cx="9144002" cy="1"/>
          </a:xfrm>
          <a:prstGeom prst="line">
            <a:avLst/>
          </a:prstGeom>
          <a:ln w="38100">
            <a:solidFill>
              <a:srgbClr val="F30001"/>
            </a:solidFill>
          </a:ln>
        </p:spPr>
        <p:txBody>
          <a:bodyPr lIns="0" tIns="0" rIns="0" bIns="0"/>
          <a:lstStyle/>
          <a:p>
            <a:pPr/>
          </a:p>
        </p:txBody>
      </p:sp>
      <p:sp>
        <p:nvSpPr>
          <p:cNvPr id="145" name="条件分岐：if 文"/>
          <p:cNvSpPr txBox="1"/>
          <p:nvPr/>
        </p:nvSpPr>
        <p:spPr>
          <a:xfrm>
            <a:off x="4664225" y="4027396"/>
            <a:ext cx="2677418" cy="2984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buClr>
                <a:srgbClr val="424242"/>
              </a:buClr>
              <a:buFont typeface="Times New Roman"/>
              <a:defRPr sz="1500">
                <a:latin typeface="+mn-lt"/>
                <a:ea typeface="+mn-ea"/>
                <a:cs typeface="+mn-cs"/>
                <a:sym typeface="ヒラギノ角ゴ Pro W3"/>
              </a:defRPr>
            </a:pPr>
            <a:r>
              <a:rPr>
                <a:solidFill>
                  <a:srgbClr val="424242"/>
                </a:solidFill>
                <a:uFill>
                  <a:solidFill>
                    <a:srgbClr val="424242"/>
                  </a:solidFill>
                </a:uFill>
              </a:rPr>
              <a:t>条件分岐：if </a:t>
            </a:r>
            <a:r>
              <a:t>文</a:t>
            </a:r>
          </a:p>
        </p:txBody>
      </p:sp>
      <p:grpSp>
        <p:nvGrpSpPr>
          <p:cNvPr id="181" name="グループ"/>
          <p:cNvGrpSpPr/>
          <p:nvPr/>
        </p:nvGrpSpPr>
        <p:grpSpPr>
          <a:xfrm>
            <a:off x="518761" y="1803787"/>
            <a:ext cx="8106478" cy="1807291"/>
            <a:chOff x="0" y="0"/>
            <a:chExt cx="8106476" cy="1807289"/>
          </a:xfrm>
        </p:grpSpPr>
        <p:sp>
          <p:nvSpPr>
            <p:cNvPr id="146" name="四角形"/>
            <p:cNvSpPr/>
            <p:nvPr/>
          </p:nvSpPr>
          <p:spPr>
            <a:xfrm>
              <a:off x="3891287" y="16589"/>
              <a:ext cx="1876223"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47" name="タッチセンサが…"/>
            <p:cNvSpPr txBox="1"/>
            <p:nvPr/>
          </p:nvSpPr>
          <p:spPr>
            <a:xfrm>
              <a:off x="3928657" y="969089"/>
              <a:ext cx="1458748"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buClr>
                  <a:srgbClr val="000000"/>
                </a:buClr>
                <a:buFont typeface="Times New Roman"/>
                <a:defRPr sz="1400">
                  <a:latin typeface="ヒラギノ角ゴ ProN W3"/>
                  <a:ea typeface="ヒラギノ角ゴ ProN W3"/>
                  <a:cs typeface="ヒラギノ角ゴ ProN W3"/>
                  <a:sym typeface="ヒラギノ角ゴ ProN W3"/>
                </a:defRPr>
              </a:pPr>
              <a:r>
                <a:t>タッチセンサが</a:t>
              </a:r>
            </a:p>
            <a:p>
              <a:pPr>
                <a:buClr>
                  <a:srgbClr val="000000"/>
                </a:buClr>
                <a:buFont typeface="Times New Roman"/>
                <a:defRPr sz="1400">
                  <a:latin typeface="ヒラギノ角ゴ ProN W3"/>
                  <a:ea typeface="ヒラギノ角ゴ ProN W3"/>
                  <a:cs typeface="ヒラギノ角ゴ ProN W3"/>
                  <a:sym typeface="ヒラギノ角ゴ ProN W3"/>
                </a:defRPr>
              </a:pPr>
              <a:r>
                <a:t>押された</a:t>
              </a:r>
            </a:p>
          </p:txBody>
        </p:sp>
        <p:sp>
          <p:nvSpPr>
            <p:cNvPr id="148" name="線"/>
            <p:cNvSpPr/>
            <p:nvPr/>
          </p:nvSpPr>
          <p:spPr>
            <a:xfrm>
              <a:off x="3883528" y="7699"/>
              <a:ext cx="1" cy="1383031"/>
            </a:xfrm>
            <a:prstGeom prst="line">
              <a:avLst/>
            </a:prstGeom>
            <a:noFill/>
            <a:ln w="17780" cap="flat">
              <a:solidFill>
                <a:srgbClr val="000000"/>
              </a:solidFill>
              <a:prstDash val="solid"/>
              <a:miter lim="400000"/>
            </a:ln>
            <a:effectLst/>
          </p:spPr>
          <p:txBody>
            <a:bodyPr wrap="square" lIns="0" tIns="0" rIns="0" bIns="0" numCol="1" anchor="t">
              <a:noAutofit/>
            </a:bodyPr>
            <a:lstStyle/>
            <a:p>
              <a:pPr marL="0" marR="0" defTabSz="457200">
                <a:defRPr sz="1200">
                  <a:uFillTx/>
                  <a:latin typeface="ヒラギノ角ゴ ProN W3"/>
                  <a:ea typeface="ヒラギノ角ゴ ProN W3"/>
                  <a:cs typeface="ヒラギノ角ゴ ProN W3"/>
                  <a:sym typeface="ヒラギノ角ゴ ProN W3"/>
                </a:defRPr>
              </a:pPr>
            </a:p>
          </p:txBody>
        </p:sp>
        <p:sp>
          <p:nvSpPr>
            <p:cNvPr id="149" name="前進"/>
            <p:cNvSpPr txBox="1"/>
            <p:nvPr/>
          </p:nvSpPr>
          <p:spPr>
            <a:xfrm>
              <a:off x="4550417" y="123190"/>
              <a:ext cx="510541"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前進</a:t>
              </a:r>
            </a:p>
          </p:txBody>
        </p:sp>
        <p:sp>
          <p:nvSpPr>
            <p:cNvPr id="150" name="線"/>
            <p:cNvSpPr/>
            <p:nvPr/>
          </p:nvSpPr>
          <p:spPr>
            <a:xfrm flipH="1" flipV="1">
              <a:off x="3437432" y="243853"/>
              <a:ext cx="442904"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grpSp>
          <p:nvGrpSpPr>
            <p:cNvPr id="153" name="グループ"/>
            <p:cNvGrpSpPr/>
            <p:nvPr/>
          </p:nvGrpSpPr>
          <p:grpSpPr>
            <a:xfrm>
              <a:off x="5324089" y="82479"/>
              <a:ext cx="325189" cy="360822"/>
              <a:chOff x="0" y="0"/>
              <a:chExt cx="325188" cy="360821"/>
            </a:xfrm>
          </p:grpSpPr>
          <p:sp>
            <p:nvSpPr>
              <p:cNvPr id="151"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152" name="2"/>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2</a:t>
                </a:r>
              </a:p>
            </p:txBody>
          </p:sp>
        </p:grpSp>
        <p:sp>
          <p:nvSpPr>
            <p:cNvPr id="154" name="四角形"/>
            <p:cNvSpPr/>
            <p:nvPr/>
          </p:nvSpPr>
          <p:spPr>
            <a:xfrm>
              <a:off x="0" y="12700"/>
              <a:ext cx="1382941" cy="457200"/>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55" name="タッチセンサによる障害物回避"/>
            <p:cNvSpPr txBox="1"/>
            <p:nvPr/>
          </p:nvSpPr>
          <p:spPr>
            <a:xfrm>
              <a:off x="28528" y="0"/>
              <a:ext cx="1300483" cy="4749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buClr>
                  <a:srgbClr val="000000"/>
                </a:buClr>
                <a:buFont typeface="Times New Roman"/>
                <a:defRPr sz="1200">
                  <a:latin typeface="ヒラギノ角ゴ ProN W3"/>
                  <a:ea typeface="ヒラギノ角ゴ ProN W3"/>
                  <a:cs typeface="ヒラギノ角ゴ ProN W3"/>
                  <a:sym typeface="ヒラギノ角ゴ ProN W3"/>
                </a:defRPr>
              </a:lvl1pPr>
            </a:lstStyle>
            <a:p>
              <a:pPr/>
              <a:r>
                <a:t>タッチセンサによる障害物回避</a:t>
              </a:r>
            </a:p>
          </p:txBody>
        </p:sp>
        <p:sp>
          <p:nvSpPr>
            <p:cNvPr id="156" name="四角形"/>
            <p:cNvSpPr/>
            <p:nvPr/>
          </p:nvSpPr>
          <p:spPr>
            <a:xfrm>
              <a:off x="1382350" y="203200"/>
              <a:ext cx="457201" cy="76200"/>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57" name="四角形"/>
            <p:cNvSpPr/>
            <p:nvPr/>
          </p:nvSpPr>
          <p:spPr>
            <a:xfrm>
              <a:off x="1837944" y="12700"/>
              <a:ext cx="1609732" cy="457200"/>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grpSp>
          <p:nvGrpSpPr>
            <p:cNvPr id="160" name="グループ"/>
            <p:cNvGrpSpPr/>
            <p:nvPr/>
          </p:nvGrpSpPr>
          <p:grpSpPr>
            <a:xfrm>
              <a:off x="3058822" y="57153"/>
              <a:ext cx="325189" cy="360822"/>
              <a:chOff x="0" y="0"/>
              <a:chExt cx="325188" cy="360821"/>
            </a:xfrm>
          </p:grpSpPr>
          <p:sp>
            <p:nvSpPr>
              <p:cNvPr id="158"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159" name="1"/>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1</a:t>
                </a:r>
              </a:p>
            </p:txBody>
          </p:sp>
        </p:grpSp>
        <p:grpSp>
          <p:nvGrpSpPr>
            <p:cNvPr id="163" name="グループ"/>
            <p:cNvGrpSpPr/>
            <p:nvPr/>
          </p:nvGrpSpPr>
          <p:grpSpPr>
            <a:xfrm>
              <a:off x="7663056" y="702168"/>
              <a:ext cx="325189" cy="360822"/>
              <a:chOff x="0" y="0"/>
              <a:chExt cx="325188" cy="360821"/>
            </a:xfrm>
          </p:grpSpPr>
          <p:sp>
            <p:nvSpPr>
              <p:cNvPr id="161"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162" name="4"/>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4</a:t>
                </a:r>
              </a:p>
            </p:txBody>
          </p:sp>
        </p:grpSp>
        <p:sp>
          <p:nvSpPr>
            <p:cNvPr id="164" name="無限ループ"/>
            <p:cNvSpPr txBox="1"/>
            <p:nvPr/>
          </p:nvSpPr>
          <p:spPr>
            <a:xfrm>
              <a:off x="1903668" y="82563"/>
              <a:ext cx="1300484" cy="304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無限ループ</a:t>
              </a:r>
            </a:p>
          </p:txBody>
        </p:sp>
        <p:sp>
          <p:nvSpPr>
            <p:cNvPr id="165" name="線"/>
            <p:cNvSpPr/>
            <p:nvPr/>
          </p:nvSpPr>
          <p:spPr>
            <a:xfrm flipV="1">
              <a:off x="1986076" y="7699"/>
              <a:ext cx="1" cy="467202"/>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166" name="図形"/>
            <p:cNvSpPr/>
            <p:nvPr/>
          </p:nvSpPr>
          <p:spPr>
            <a:xfrm>
              <a:off x="3886572" y="908129"/>
              <a:ext cx="1870252" cy="660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40" y="0"/>
                  </a:moveTo>
                  <a:lnTo>
                    <a:pt x="0" y="0"/>
                  </a:lnTo>
                  <a:lnTo>
                    <a:pt x="0" y="21600"/>
                  </a:lnTo>
                  <a:lnTo>
                    <a:pt x="21600" y="21600"/>
                  </a:lnTo>
                  <a:lnTo>
                    <a:pt x="19136" y="11015"/>
                  </a:lnTo>
                  <a:lnTo>
                    <a:pt x="21440" y="0"/>
                  </a:lnTo>
                  <a:close/>
                </a:path>
              </a:pathLst>
            </a:custGeom>
            <a:noFill/>
            <a:ln w="25400" cap="flat">
              <a:solidFill>
                <a:srgbClr val="000000"/>
              </a:solidFill>
              <a:prstDash val="solid"/>
              <a:round/>
            </a:ln>
            <a:effectLst/>
          </p:spPr>
          <p:txBody>
            <a:bodyPr wrap="square" lIns="0" tIns="0" rIns="0" bIns="0" numCol="1" anchor="t">
              <a:noAutofit/>
            </a:bodyPr>
            <a:lstStyle/>
            <a:p>
              <a:pPr/>
            </a:p>
          </p:txBody>
        </p:sp>
        <p:sp>
          <p:nvSpPr>
            <p:cNvPr id="167" name="四角形"/>
            <p:cNvSpPr/>
            <p:nvPr/>
          </p:nvSpPr>
          <p:spPr>
            <a:xfrm>
              <a:off x="6230254" y="676989"/>
              <a:ext cx="1876222"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68" name="四角形"/>
            <p:cNvSpPr/>
            <p:nvPr/>
          </p:nvSpPr>
          <p:spPr>
            <a:xfrm>
              <a:off x="6230254" y="1350089"/>
              <a:ext cx="1876223" cy="457201"/>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69" name="45度右旋回"/>
            <p:cNvSpPr txBox="1"/>
            <p:nvPr/>
          </p:nvSpPr>
          <p:spPr>
            <a:xfrm>
              <a:off x="6438044" y="1441530"/>
              <a:ext cx="1100482"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45度右旋回</a:t>
              </a:r>
            </a:p>
          </p:txBody>
        </p:sp>
        <p:sp>
          <p:nvSpPr>
            <p:cNvPr id="170" name="10cm後退"/>
            <p:cNvSpPr txBox="1"/>
            <p:nvPr/>
          </p:nvSpPr>
          <p:spPr>
            <a:xfrm>
              <a:off x="6297495" y="783590"/>
              <a:ext cx="1299230" cy="279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buClr>
                  <a:srgbClr val="000000"/>
                </a:buClr>
                <a:buFont typeface="Times New Roman"/>
                <a:defRPr sz="1400">
                  <a:latin typeface="ヒラギノ角ゴ ProN W3"/>
                  <a:ea typeface="ヒラギノ角ゴ ProN W3"/>
                  <a:cs typeface="ヒラギノ角ゴ ProN W3"/>
                  <a:sym typeface="ヒラギノ角ゴ ProN W3"/>
                </a:defRPr>
              </a:lvl1pPr>
            </a:lstStyle>
            <a:p>
              <a:pPr/>
              <a:r>
                <a:t>10cm後退</a:t>
              </a:r>
            </a:p>
          </p:txBody>
        </p:sp>
        <p:sp>
          <p:nvSpPr>
            <p:cNvPr id="171" name="線"/>
            <p:cNvSpPr/>
            <p:nvPr/>
          </p:nvSpPr>
          <p:spPr>
            <a:xfrm flipH="1">
              <a:off x="5708762" y="904253"/>
              <a:ext cx="510541" cy="1"/>
            </a:xfrm>
            <a:prstGeom prst="line">
              <a:avLst/>
            </a:prstGeom>
            <a:noFill/>
            <a:ln w="17780" cap="flat">
              <a:solidFill>
                <a:srgbClr val="000000"/>
              </a:solidFill>
              <a:prstDash val="solid"/>
              <a:round/>
            </a:ln>
            <a:effectLst/>
          </p:spPr>
          <p:txBody>
            <a:bodyPr wrap="square" lIns="0" tIns="0" rIns="0" bIns="0" numCol="1" anchor="t">
              <a:noAutofit/>
            </a:bodyPr>
            <a:lstStyle/>
            <a:p>
              <a:pPr/>
            </a:p>
          </p:txBody>
        </p:sp>
        <p:sp>
          <p:nvSpPr>
            <p:cNvPr id="172" name="線"/>
            <p:cNvSpPr/>
            <p:nvPr/>
          </p:nvSpPr>
          <p:spPr>
            <a:xfrm>
              <a:off x="6238494" y="668099"/>
              <a:ext cx="1" cy="1106823"/>
            </a:xfrm>
            <a:prstGeom prst="line">
              <a:avLst/>
            </a:prstGeom>
            <a:noFill/>
            <a:ln w="17780" cap="flat">
              <a:solidFill>
                <a:srgbClr val="000000"/>
              </a:solidFill>
              <a:prstDash val="solid"/>
              <a:miter lim="400000"/>
            </a:ln>
            <a:effectLst/>
          </p:spPr>
          <p:txBody>
            <a:bodyPr wrap="square" lIns="0" tIns="0" rIns="0" bIns="0" numCol="1" anchor="t">
              <a:noAutofit/>
            </a:bodyPr>
            <a:lstStyle/>
            <a:p>
              <a:pPr marL="0" marR="0" defTabSz="457200">
                <a:defRPr sz="1200">
                  <a:uFillTx/>
                  <a:latin typeface="ヒラギノ角ゴ ProN W3"/>
                  <a:ea typeface="ヒラギノ角ゴ ProN W3"/>
                  <a:cs typeface="ヒラギノ角ゴ ProN W3"/>
                  <a:sym typeface="ヒラギノ角ゴ ProN W3"/>
                </a:defRPr>
              </a:pPr>
            </a:p>
          </p:txBody>
        </p:sp>
        <p:grpSp>
          <p:nvGrpSpPr>
            <p:cNvPr id="175" name="グループ"/>
            <p:cNvGrpSpPr/>
            <p:nvPr/>
          </p:nvGrpSpPr>
          <p:grpSpPr>
            <a:xfrm>
              <a:off x="5206872" y="1145175"/>
              <a:ext cx="325190" cy="360822"/>
              <a:chOff x="0" y="0"/>
              <a:chExt cx="325188" cy="360821"/>
            </a:xfrm>
          </p:grpSpPr>
          <p:sp>
            <p:nvSpPr>
              <p:cNvPr id="173"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174" name="3"/>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3</a:t>
                </a:r>
              </a:p>
            </p:txBody>
          </p:sp>
        </p:grpSp>
        <p:grpSp>
          <p:nvGrpSpPr>
            <p:cNvPr id="178" name="グループ"/>
            <p:cNvGrpSpPr/>
            <p:nvPr/>
          </p:nvGrpSpPr>
          <p:grpSpPr>
            <a:xfrm>
              <a:off x="7663057" y="1400819"/>
              <a:ext cx="325189" cy="360822"/>
              <a:chOff x="0" y="0"/>
              <a:chExt cx="325188" cy="360821"/>
            </a:xfrm>
          </p:grpSpPr>
          <p:sp>
            <p:nvSpPr>
              <p:cNvPr id="176" name="円形"/>
              <p:cNvSpPr/>
              <p:nvPr/>
            </p:nvSpPr>
            <p:spPr>
              <a:xfrm>
                <a:off x="7688" y="21660"/>
                <a:ext cx="317501" cy="317501"/>
              </a:xfrm>
              <a:prstGeom prst="ellipse">
                <a:avLst/>
              </a:prstGeom>
              <a:solidFill>
                <a:srgbClr val="FF2600"/>
              </a:solidFill>
              <a:ln w="12700" cap="flat">
                <a:noFill/>
                <a:miter lim="400000"/>
              </a:ln>
              <a:effectLst>
                <a:outerShdw sx="100000" sy="100000" kx="0" ky="0" algn="b" rotWithShape="0" blurRad="127000" dist="76200" dir="2700000">
                  <a:srgbClr val="FFFFFF">
                    <a:alpha val="75000"/>
                  </a:srgbClr>
                </a:outerShdw>
              </a:effectLst>
            </p:spPr>
            <p:txBody>
              <a:bodyPr wrap="square" lIns="50800" tIns="50800" rIns="50800" bIns="50800" numCol="1" anchor="ctr">
                <a:noAutofit/>
              </a:bodyPr>
              <a:lstStyle/>
              <a:p>
                <a:pPr/>
              </a:p>
            </p:txBody>
          </p:sp>
          <p:sp>
            <p:nvSpPr>
              <p:cNvPr id="177" name="5"/>
              <p:cNvSpPr txBox="1"/>
              <p:nvPr/>
            </p:nvSpPr>
            <p:spPr>
              <a:xfrm>
                <a:off x="0" y="0"/>
                <a:ext cx="282077" cy="3608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defRPr>
                </a:lvl1pPr>
              </a:lstStyle>
              <a:p>
                <a:pPr/>
                <a:r>
                  <a:t>5</a:t>
                </a:r>
              </a:p>
            </p:txBody>
          </p:sp>
        </p:grpSp>
        <p:sp>
          <p:nvSpPr>
            <p:cNvPr id="179" name="True"/>
            <p:cNvSpPr txBox="1"/>
            <p:nvPr/>
          </p:nvSpPr>
          <p:spPr>
            <a:xfrm>
              <a:off x="5354332" y="667238"/>
              <a:ext cx="489459"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True</a:t>
              </a:r>
            </a:p>
          </p:txBody>
        </p:sp>
        <p:sp>
          <p:nvSpPr>
            <p:cNvPr id="180" name="False"/>
            <p:cNvSpPr txBox="1"/>
            <p:nvPr/>
          </p:nvSpPr>
          <p:spPr>
            <a:xfrm>
              <a:off x="5283040" y="1552347"/>
              <a:ext cx="541123" cy="254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200">
                  <a:latin typeface="ヒラギノ角ゴ ProN W3"/>
                  <a:ea typeface="ヒラギノ角ゴ ProN W3"/>
                  <a:cs typeface="ヒラギノ角ゴ ProN W3"/>
                  <a:sym typeface="ヒラギノ角ゴ ProN W3"/>
                </a:defRPr>
              </a:lvl1pPr>
            </a:lstStyle>
            <a:p>
              <a:pPr/>
              <a:r>
                <a:t>False</a:t>
              </a:r>
            </a:p>
          </p:txBody>
        </p:sp>
      </p:grpSp>
      <p:grpSp>
        <p:nvGrpSpPr>
          <p:cNvPr id="195" name="グループ"/>
          <p:cNvGrpSpPr/>
          <p:nvPr/>
        </p:nvGrpSpPr>
        <p:grpSpPr>
          <a:xfrm>
            <a:off x="861147" y="4429524"/>
            <a:ext cx="7645202" cy="1296089"/>
            <a:chOff x="0" y="0"/>
            <a:chExt cx="7645201" cy="1296088"/>
          </a:xfrm>
        </p:grpSpPr>
        <p:grpSp>
          <p:nvGrpSpPr>
            <p:cNvPr id="186" name="グループ"/>
            <p:cNvGrpSpPr/>
            <p:nvPr/>
          </p:nvGrpSpPr>
          <p:grpSpPr>
            <a:xfrm>
              <a:off x="5209289" y="528797"/>
              <a:ext cx="2080865" cy="408864"/>
              <a:chOff x="0" y="0"/>
              <a:chExt cx="2080863" cy="408863"/>
            </a:xfrm>
          </p:grpSpPr>
          <p:grpSp>
            <p:nvGrpSpPr>
              <p:cNvPr id="184" name="グループ"/>
              <p:cNvGrpSpPr/>
              <p:nvPr/>
            </p:nvGrpSpPr>
            <p:grpSpPr>
              <a:xfrm>
                <a:off x="786130" y="0"/>
                <a:ext cx="1294734" cy="408864"/>
                <a:chOff x="0" y="0"/>
                <a:chExt cx="1294733" cy="408863"/>
              </a:xfrm>
            </p:grpSpPr>
            <p:sp>
              <p:nvSpPr>
                <p:cNvPr id="182" name="四角形"/>
                <p:cNvSpPr/>
                <p:nvPr/>
              </p:nvSpPr>
              <p:spPr>
                <a:xfrm>
                  <a:off x="0" y="0"/>
                  <a:ext cx="1294734" cy="408864"/>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83" name="線"/>
                <p:cNvSpPr/>
                <p:nvPr/>
              </p:nvSpPr>
              <p:spPr>
                <a:xfrm flipH="1">
                  <a:off x="147645" y="2"/>
                  <a:ext cx="1" cy="406443"/>
                </a:xfrm>
                <a:prstGeom prst="line">
                  <a:avLst/>
                </a:prstGeom>
                <a:noFill/>
                <a:ln w="17780" cap="flat">
                  <a:solidFill>
                    <a:srgbClr val="000000"/>
                  </a:solidFill>
                  <a:prstDash val="solid"/>
                  <a:miter lim="400000"/>
                </a:ln>
                <a:effectLst/>
              </p:spPr>
              <p:txBody>
                <a:bodyPr wrap="square" lIns="0" tIns="0" rIns="0" bIns="0" numCol="1" anchor="t">
                  <a:noAutofit/>
                </a:bodyPr>
                <a:lstStyle/>
                <a:p>
                  <a:pPr marL="0" marR="0" defTabSz="457200">
                    <a:defRPr sz="1200">
                      <a:uFillTx/>
                      <a:latin typeface="ヒラギノ角ゴ ProN W3"/>
                      <a:ea typeface="ヒラギノ角ゴ ProN W3"/>
                      <a:cs typeface="ヒラギノ角ゴ ProN W3"/>
                      <a:sym typeface="ヒラギノ角ゴ ProN W3"/>
                    </a:defRPr>
                  </a:pPr>
                </a:p>
              </p:txBody>
            </p:sp>
          </p:grpSp>
          <p:sp>
            <p:nvSpPr>
              <p:cNvPr id="185" name="反復："/>
              <p:cNvSpPr txBox="1"/>
              <p:nvPr/>
            </p:nvSpPr>
            <p:spPr>
              <a:xfrm>
                <a:off x="0" y="19913"/>
                <a:ext cx="840740" cy="330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反復：</a:t>
                </a:r>
              </a:p>
            </p:txBody>
          </p:sp>
        </p:grpSp>
        <p:grpSp>
          <p:nvGrpSpPr>
            <p:cNvPr id="189" name="グループ"/>
            <p:cNvGrpSpPr/>
            <p:nvPr/>
          </p:nvGrpSpPr>
          <p:grpSpPr>
            <a:xfrm>
              <a:off x="376136" y="528797"/>
              <a:ext cx="2059776" cy="408864"/>
              <a:chOff x="0" y="0"/>
              <a:chExt cx="2059775" cy="408863"/>
            </a:xfrm>
          </p:grpSpPr>
          <p:sp>
            <p:nvSpPr>
              <p:cNvPr id="187" name="四角形"/>
              <p:cNvSpPr/>
              <p:nvPr/>
            </p:nvSpPr>
            <p:spPr>
              <a:xfrm>
                <a:off x="765042" y="0"/>
                <a:ext cx="1294734" cy="408864"/>
              </a:xfrm>
              <a:prstGeom prst="rect">
                <a:avLst/>
              </a:prstGeom>
              <a:noFill/>
              <a:ln w="17780" cap="flat">
                <a:solidFill>
                  <a:srgbClr val="000000"/>
                </a:solidFill>
                <a:prstDash val="solid"/>
                <a:miter lim="400000"/>
              </a:ln>
              <a:effectLst/>
            </p:spPr>
            <p:txBody>
              <a:bodyPr wrap="square" lIns="50800" tIns="50800" rIns="50800" bIns="50800" numCol="1" anchor="ctr">
                <a:noAutofit/>
              </a:bodyPr>
              <a:lstStyle/>
              <a:p>
                <a:pPr/>
              </a:p>
            </p:txBody>
          </p:sp>
          <p:sp>
            <p:nvSpPr>
              <p:cNvPr id="188" name="処理："/>
              <p:cNvSpPr txBox="1"/>
              <p:nvPr/>
            </p:nvSpPr>
            <p:spPr>
              <a:xfrm>
                <a:off x="0" y="19913"/>
                <a:ext cx="840740" cy="330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処理：</a:t>
                </a:r>
              </a:p>
            </p:txBody>
          </p:sp>
        </p:grpSp>
        <p:grpSp>
          <p:nvGrpSpPr>
            <p:cNvPr id="192" name="グループ"/>
            <p:cNvGrpSpPr/>
            <p:nvPr/>
          </p:nvGrpSpPr>
          <p:grpSpPr>
            <a:xfrm>
              <a:off x="2800487" y="535147"/>
              <a:ext cx="2044228" cy="396164"/>
              <a:chOff x="0" y="0"/>
              <a:chExt cx="2044227" cy="396163"/>
            </a:xfrm>
          </p:grpSpPr>
          <p:sp>
            <p:nvSpPr>
              <p:cNvPr id="190" name="図形"/>
              <p:cNvSpPr/>
              <p:nvPr/>
            </p:nvSpPr>
            <p:spPr>
              <a:xfrm>
                <a:off x="756458" y="0"/>
                <a:ext cx="1287770" cy="3961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516" y="0"/>
                    </a:lnTo>
                    <a:lnTo>
                      <a:pt x="17863" y="10696"/>
                    </a:lnTo>
                    <a:lnTo>
                      <a:pt x="21600" y="21600"/>
                    </a:lnTo>
                    <a:lnTo>
                      <a:pt x="120" y="21600"/>
                    </a:lnTo>
                    <a:lnTo>
                      <a:pt x="0" y="0"/>
                    </a:lnTo>
                    <a:close/>
                  </a:path>
                </a:pathLst>
              </a:custGeom>
              <a:noFill/>
              <a:ln w="17780" cap="flat">
                <a:solidFill>
                  <a:srgbClr val="000000"/>
                </a:solidFill>
                <a:prstDash val="solid"/>
                <a:round/>
              </a:ln>
              <a:effectLst/>
            </p:spPr>
            <p:txBody>
              <a:bodyPr wrap="square" lIns="0" tIns="0" rIns="0" bIns="0" numCol="1" anchor="t">
                <a:noAutofit/>
              </a:bodyPr>
              <a:lstStyle/>
              <a:p>
                <a:pPr/>
              </a:p>
            </p:txBody>
          </p:sp>
          <p:sp>
            <p:nvSpPr>
              <p:cNvPr id="191" name="選択："/>
              <p:cNvSpPr txBox="1"/>
              <p:nvPr/>
            </p:nvSpPr>
            <p:spPr>
              <a:xfrm>
                <a:off x="0" y="32981"/>
                <a:ext cx="840740" cy="330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選択：</a:t>
                </a:r>
              </a:p>
            </p:txBody>
          </p:sp>
        </p:grpSp>
        <p:sp>
          <p:nvSpPr>
            <p:cNvPr id="193" name="角丸四角形"/>
            <p:cNvSpPr/>
            <p:nvPr/>
          </p:nvSpPr>
          <p:spPr>
            <a:xfrm>
              <a:off x="0" y="170369"/>
              <a:ext cx="7645202" cy="1125720"/>
            </a:xfrm>
            <a:prstGeom prst="roundRect">
              <a:avLst>
                <a:gd name="adj" fmla="val 16923"/>
              </a:avLst>
            </a:prstGeom>
            <a:noFill/>
            <a:ln w="12700" cap="flat">
              <a:solidFill>
                <a:srgbClr val="000000"/>
              </a:solidFill>
              <a:prstDash val="sysDot"/>
              <a:miter lim="400000"/>
            </a:ln>
            <a:effectLst/>
          </p:spPr>
          <p:txBody>
            <a:bodyPr wrap="square" lIns="50800" tIns="50800" rIns="50800" bIns="50800" numCol="1" anchor="ctr">
              <a:noAutofit/>
            </a:bodyPr>
            <a:lstStyle/>
            <a:p>
              <a:pPr/>
            </a:p>
          </p:txBody>
        </p:sp>
        <p:sp>
          <p:nvSpPr>
            <p:cNvPr id="194" name="PADの構成部品："/>
            <p:cNvSpPr txBox="1"/>
            <p:nvPr/>
          </p:nvSpPr>
          <p:spPr>
            <a:xfrm>
              <a:off x="416219" y="0"/>
              <a:ext cx="1979611" cy="360822"/>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a:lstStyle>
            <a:p>
              <a:pPr/>
              <a:r>
                <a:t>PADの構成部品：</a:t>
              </a:r>
            </a:p>
          </p:txBody>
        </p:sp>
      </p:grpSp>
      <p:sp>
        <p:nvSpPr>
          <p:cNvPr id="196" name="線"/>
          <p:cNvSpPr/>
          <p:nvPr/>
        </p:nvSpPr>
        <p:spPr>
          <a:xfrm>
            <a:off x="5120646" y="3461331"/>
            <a:ext cx="1" cy="449688"/>
          </a:xfrm>
          <a:prstGeom prst="line">
            <a:avLst/>
          </a:prstGeom>
          <a:ln w="25400">
            <a:solidFill>
              <a:srgbClr val="FF2600"/>
            </a:solidFill>
            <a:headEnd type="triangle"/>
          </a:ln>
        </p:spPr>
        <p:txBody>
          <a:bodyPr lIns="0" tIns="0" rIns="0" bIns="0"/>
          <a:lstStyle/>
          <a:p>
            <a:pPr/>
          </a:p>
        </p:txBody>
      </p:sp>
      <p:sp>
        <p:nvSpPr>
          <p:cNvPr id="197"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四角形"/>
          <p:cNvSpPr/>
          <p:nvPr/>
        </p:nvSpPr>
        <p:spPr>
          <a:xfrm>
            <a:off x="5135003" y="3855421"/>
            <a:ext cx="3264424" cy="1188783"/>
          </a:xfrm>
          <a:prstGeom prst="rect">
            <a:avLst/>
          </a:prstGeom>
          <a:solidFill>
            <a:srgbClr val="8EFA00">
              <a:alpha val="30000"/>
            </a:srgbClr>
          </a:solidFill>
          <a:ln w="12700">
            <a:miter lim="400000"/>
          </a:ln>
        </p:spPr>
        <p:txBody>
          <a:bodyPr lIns="50800" tIns="50800" rIns="50800" bIns="50800" anchor="ctr"/>
          <a:lstStyle/>
          <a:p>
            <a:pPr/>
          </a:p>
        </p:txBody>
      </p:sp>
      <p:sp>
        <p:nvSpPr>
          <p:cNvPr id="200" name="四角形"/>
          <p:cNvSpPr/>
          <p:nvPr/>
        </p:nvSpPr>
        <p:spPr>
          <a:xfrm>
            <a:off x="5122303" y="5036521"/>
            <a:ext cx="3289824" cy="330995"/>
          </a:xfrm>
          <a:prstGeom prst="rect">
            <a:avLst/>
          </a:prstGeom>
          <a:solidFill>
            <a:srgbClr val="00FDFF">
              <a:alpha val="30000"/>
            </a:srgbClr>
          </a:solidFill>
          <a:ln w="12700">
            <a:miter lim="400000"/>
          </a:ln>
        </p:spPr>
        <p:txBody>
          <a:bodyPr lIns="50800" tIns="50800" rIns="50800" bIns="50800" anchor="ctr"/>
          <a:lstStyle/>
          <a:p>
            <a:pPr/>
          </a:p>
        </p:txBody>
      </p:sp>
      <p:sp>
        <p:nvSpPr>
          <p:cNvPr id="201"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202" name="タッチセンサによる障害物回避 (p.75 touch.c)"/>
          <p:cNvSpPr txBox="1"/>
          <p:nvPr>
            <p:ph type="title"/>
          </p:nvPr>
        </p:nvSpPr>
        <p:spPr>
          <a:prstGeom prst="rect">
            <a:avLst/>
          </a:prstGeom>
        </p:spPr>
        <p:txBody>
          <a:bodyPr/>
          <a:lstStyle/>
          <a:p>
            <a:pPr/>
            <a:r>
              <a:t>タッチセンサによる障害物回避 </a:t>
            </a:r>
            <a:r>
              <a:rPr sz="2000"/>
              <a:t>(p.75 touch.c)</a:t>
            </a:r>
          </a:p>
        </p:txBody>
      </p:sp>
      <p:pic>
        <p:nvPicPr>
          <p:cNvPr id="203"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04" name="線"/>
          <p:cNvSpPr/>
          <p:nvPr/>
        </p:nvSpPr>
        <p:spPr>
          <a:xfrm>
            <a:off x="-1" y="908298"/>
            <a:ext cx="9144002" cy="1"/>
          </a:xfrm>
          <a:prstGeom prst="line">
            <a:avLst/>
          </a:prstGeom>
          <a:ln w="38100">
            <a:solidFill>
              <a:srgbClr val="F30001"/>
            </a:solidFill>
          </a:ln>
        </p:spPr>
        <p:txBody>
          <a:bodyPr lIns="0" tIns="0" rIns="0" bIns="0"/>
          <a:lstStyle/>
          <a:p>
            <a:pPr/>
          </a:p>
        </p:txBody>
      </p:sp>
      <p:sp>
        <p:nvSpPr>
          <p:cNvPr id="205"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
        <p:nvSpPr>
          <p:cNvPr id="206" name="#include &quot;./jissenPBL.h&quot;…"/>
          <p:cNvSpPr txBox="1"/>
          <p:nvPr/>
        </p:nvSpPr>
        <p:spPr>
          <a:xfrm>
            <a:off x="519289" y="1330325"/>
            <a:ext cx="3859852" cy="4474369"/>
          </a:xfrm>
          <a:prstGeom prst="rect">
            <a:avLst/>
          </a:prstGeom>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#include "./jissenPBL.h"</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#define TURN45 250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#define POW 50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void backward_mm(double mm){</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double angle;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angle=mm*20.5;</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RotateMotor(OUT_BC, -POW, angle);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void turn_right(int time)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OnFwdEx(OUT_B, POW,0);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OnRevEx(OUT_C, POW,0);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Wait(time);</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p:txBody>
      </p:sp>
      <p:sp>
        <p:nvSpPr>
          <p:cNvPr id="207" name="int main()…"/>
          <p:cNvSpPr txBox="1"/>
          <p:nvPr/>
        </p:nvSpPr>
        <p:spPr>
          <a:xfrm>
            <a:off x="4837289" y="1177925"/>
            <a:ext cx="3859852" cy="5350669"/>
          </a:xfrm>
          <a:prstGeom prst="rect">
            <a:avLst/>
          </a:prstGeom>
          <a:ln w="25400">
            <a:solidFill>
              <a:srgbClr val="000000">
                <a:alpha val="50000"/>
              </a:srgbClr>
            </a:solidFill>
            <a:prstDash val="sysDot"/>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int main()</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OutputInit();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initSensor();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ButtonLedInit();</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setSensorPort(CH_1,TOUCH,0);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startSensor();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while(true)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OnFwdEx(OUT_BC, 50, 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if(getSensor(CH_1)==1)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backward_mm(10.0);</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turn_right(TURN45);</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if(ButtonPressed(BTN1)) break;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Off(OUT_BC);</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  closeSensor();</a:t>
            </a:r>
          </a:p>
          <a:p>
            <a:pPr marL="0" marR="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uFillTx/>
                <a:latin typeface="Osaka"/>
                <a:ea typeface="Osaka"/>
                <a:cs typeface="Osaka"/>
                <a:sym typeface="Osaka"/>
              </a:defRPr>
            </a:pPr>
            <a:r>
              <a:t>}</a:t>
            </a:r>
          </a:p>
        </p:txBody>
      </p:sp>
      <p:grpSp>
        <p:nvGrpSpPr>
          <p:cNvPr id="210" name="グループ"/>
          <p:cNvGrpSpPr/>
          <p:nvPr/>
        </p:nvGrpSpPr>
        <p:grpSpPr>
          <a:xfrm>
            <a:off x="4096379" y="5543933"/>
            <a:ext cx="512447" cy="510862"/>
            <a:chOff x="0" y="0"/>
            <a:chExt cx="512445" cy="510860"/>
          </a:xfrm>
        </p:grpSpPr>
        <p:sp>
          <p:nvSpPr>
            <p:cNvPr id="208" name="円形"/>
            <p:cNvSpPr/>
            <p:nvPr/>
          </p:nvSpPr>
          <p:spPr>
            <a:xfrm rot="19001115">
              <a:off x="122886" y="85526"/>
              <a:ext cx="307640" cy="307429"/>
            </a:xfrm>
            <a:prstGeom prst="ellipse">
              <a:avLst/>
            </a:prstGeom>
            <a:solidFill>
              <a:srgbClr val="FFFFFF"/>
            </a:solidFill>
            <a:ln w="12700" cap="flat">
              <a:solidFill>
                <a:srgbClr val="000000"/>
              </a:solidFill>
              <a:prstDash val="solid"/>
              <a:round/>
            </a:ln>
            <a:effectLst/>
          </p:spPr>
          <p:txBody>
            <a:bodyPr wrap="square" lIns="50800" tIns="50800" rIns="50800" bIns="50800" numCol="1" anchor="ctr">
              <a:noAutofit/>
            </a:bodyPr>
            <a:lstStyle/>
            <a:p>
              <a:pPr/>
            </a:p>
          </p:txBody>
        </p:sp>
        <p:sp>
          <p:nvSpPr>
            <p:cNvPr id="209" name="→"/>
            <p:cNvSpPr txBox="1"/>
            <p:nvPr/>
          </p:nvSpPr>
          <p:spPr>
            <a:xfrm rot="19001115">
              <a:off x="65722" y="83980"/>
              <a:ext cx="38100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latin typeface="Osaka−等幅"/>
                  <a:ea typeface="Osaka−等幅"/>
                  <a:cs typeface="Osaka−等幅"/>
                  <a:sym typeface="Osaka−等幅"/>
                </a:defRPr>
              </a:lvl1pPr>
            </a:lstStyle>
            <a:p>
              <a:pPr/>
              <a:r>
                <a:t>→</a:t>
              </a:r>
            </a:p>
          </p:txBody>
        </p:sp>
      </p:grpSp>
      <p:grpSp>
        <p:nvGrpSpPr>
          <p:cNvPr id="213" name="グループ"/>
          <p:cNvGrpSpPr/>
          <p:nvPr/>
        </p:nvGrpSpPr>
        <p:grpSpPr>
          <a:xfrm rot="10800000">
            <a:off x="4610599" y="828923"/>
            <a:ext cx="512447" cy="510861"/>
            <a:chOff x="0" y="0"/>
            <a:chExt cx="512445" cy="510860"/>
          </a:xfrm>
        </p:grpSpPr>
        <p:sp>
          <p:nvSpPr>
            <p:cNvPr id="211" name="円形"/>
            <p:cNvSpPr/>
            <p:nvPr/>
          </p:nvSpPr>
          <p:spPr>
            <a:xfrm rot="19001115">
              <a:off x="122886" y="85526"/>
              <a:ext cx="307640" cy="307429"/>
            </a:xfrm>
            <a:prstGeom prst="ellipse">
              <a:avLst/>
            </a:prstGeom>
            <a:solidFill>
              <a:srgbClr val="FFFFFF"/>
            </a:solidFill>
            <a:ln w="12700" cap="flat">
              <a:solidFill>
                <a:srgbClr val="000000"/>
              </a:solidFill>
              <a:prstDash val="solid"/>
              <a:round/>
            </a:ln>
            <a:effectLst/>
          </p:spPr>
          <p:txBody>
            <a:bodyPr wrap="square" lIns="50800" tIns="50800" rIns="50800" bIns="50800" numCol="1" anchor="ctr">
              <a:noAutofit/>
            </a:bodyPr>
            <a:lstStyle/>
            <a:p>
              <a:pPr/>
            </a:p>
          </p:txBody>
        </p:sp>
        <p:sp>
          <p:nvSpPr>
            <p:cNvPr id="212" name="→"/>
            <p:cNvSpPr txBox="1"/>
            <p:nvPr/>
          </p:nvSpPr>
          <p:spPr>
            <a:xfrm rot="19001115">
              <a:off x="65722" y="83980"/>
              <a:ext cx="381001" cy="342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sz="2000">
                  <a:latin typeface="Osaka−等幅"/>
                  <a:ea typeface="Osaka−等幅"/>
                  <a:cs typeface="Osaka−等幅"/>
                  <a:sym typeface="Osaka−等幅"/>
                </a:defRPr>
              </a:lvl1pPr>
            </a:lstStyle>
            <a:p>
              <a:pPr/>
              <a:r>
                <a:t>→</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pic>
        <p:nvPicPr>
          <p:cNvPr id="216"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17" name="線"/>
          <p:cNvSpPr/>
          <p:nvPr/>
        </p:nvSpPr>
        <p:spPr>
          <a:xfrm>
            <a:off x="-1" y="908298"/>
            <a:ext cx="9144002" cy="1"/>
          </a:xfrm>
          <a:prstGeom prst="line">
            <a:avLst/>
          </a:prstGeom>
          <a:ln w="38100">
            <a:solidFill>
              <a:srgbClr val="F30001"/>
            </a:solidFill>
          </a:ln>
        </p:spPr>
        <p:txBody>
          <a:bodyPr lIns="0" tIns="0" rIns="0" bIns="0"/>
          <a:lstStyle/>
          <a:p>
            <a:pPr/>
          </a:p>
        </p:txBody>
      </p:sp>
      <p:sp>
        <p:nvSpPr>
          <p:cNvPr id="218" name="07: 障害物回避(超音波センサ) (p.77〜)"/>
          <p:cNvSpPr txBox="1"/>
          <p:nvPr/>
        </p:nvSpPr>
        <p:spPr>
          <a:xfrm>
            <a:off x="478631" y="1031875"/>
            <a:ext cx="8178801" cy="5499100"/>
          </a:xfrm>
          <a:prstGeom prst="rect">
            <a:avLst/>
          </a:prstGeom>
          <a:ln w="12700">
            <a:miter lim="400000"/>
          </a:ln>
          <a:effectLst>
            <a:outerShdw sx="100000" sy="100000" kx="0" ky="0" algn="b" rotWithShape="0" blurRad="127000" dist="76200" dir="2700000">
              <a:srgbClr val="FFFFFF">
                <a:alpha val="75000"/>
              </a:srgbClr>
            </a:outerShdw>
          </a:effectLst>
          <a:extLst>
            <a:ext uri="{C572A759-6A51-4108-AA02-DFA0A04FC94B}">
              <ma14:wrappingTextBoxFlag xmlns:ma14="http://schemas.microsoft.com/office/mac/drawingml/2011/main" val="1"/>
            </a:ext>
          </a:extLst>
        </p:spPr>
        <p:txBody>
          <a:bodyPr lIns="50800" tIns="50800" rIns="50800" bIns="50800" anchor="ctr"/>
          <a:lstStyle/>
          <a:p>
            <a:pPr lvl="2" indent="497840">
              <a:defRPr sz="2800">
                <a:solidFill>
                  <a:srgbClr val="F30001"/>
                </a:solidFill>
                <a:uFill>
                  <a:solidFill>
                    <a:srgbClr val="FF6A00"/>
                  </a:solidFill>
                </a:uFill>
                <a:latin typeface="+mj-lt"/>
                <a:ea typeface="+mj-ea"/>
                <a:cs typeface="+mj-cs"/>
                <a:sym typeface="ヒラギノ角ゴ Pro W6"/>
              </a:defRPr>
            </a:pPr>
          </a:p>
          <a:p>
            <a:pPr lvl="2" indent="497840">
              <a:defRPr sz="2800">
                <a:solidFill>
                  <a:srgbClr val="FF2600"/>
                </a:solidFill>
                <a:uFill>
                  <a:solidFill>
                    <a:srgbClr val="FF6A00"/>
                  </a:solidFill>
                </a:uFill>
                <a:latin typeface="+mj-lt"/>
                <a:ea typeface="+mj-ea"/>
                <a:cs typeface="+mj-cs"/>
                <a:sym typeface="ヒラギノ角ゴ Pro W6"/>
              </a:defRPr>
            </a:pPr>
            <a:r>
              <a:t>07: 障害物回避(超音波センサ) </a:t>
            </a:r>
            <a:r>
              <a:rPr sz="2000"/>
              <a:t>(p.77〜)</a:t>
            </a:r>
          </a:p>
          <a:p>
            <a:pPr>
              <a:defRPr sz="2400">
                <a:solidFill>
                  <a:srgbClr val="FF6A00"/>
                </a:solidFill>
                <a:uFill>
                  <a:solidFill>
                    <a:srgbClr val="FF6A00"/>
                  </a:solidFill>
                </a:uFill>
                <a:latin typeface="+mj-lt"/>
                <a:ea typeface="+mj-ea"/>
                <a:cs typeface="+mj-cs"/>
                <a:sym typeface="ヒラギノ角ゴ Pro W6"/>
              </a:defRPr>
            </a:pPr>
          </a:p>
        </p:txBody>
      </p:sp>
      <p:sp>
        <p:nvSpPr>
          <p:cNvPr id="219"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線"/>
          <p:cNvSpPr/>
          <p:nvPr/>
        </p:nvSpPr>
        <p:spPr>
          <a:xfrm>
            <a:off x="1571038" y="1876382"/>
            <a:ext cx="4920415" cy="4164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119" y="10180"/>
                </a:lnTo>
                <a:cubicBezTo>
                  <a:pt x="16475" y="11096"/>
                  <a:pt x="17352" y="12753"/>
                  <a:pt x="17456" y="14595"/>
                </a:cubicBezTo>
                <a:cubicBezTo>
                  <a:pt x="17509" y="15537"/>
                  <a:pt x="17351" y="16500"/>
                  <a:pt x="17573" y="17410"/>
                </a:cubicBezTo>
                <a:cubicBezTo>
                  <a:pt x="17916" y="18813"/>
                  <a:pt x="18997" y="19681"/>
                  <a:pt x="20044" y="20458"/>
                </a:cubicBezTo>
                <a:cubicBezTo>
                  <a:pt x="20561" y="20842"/>
                  <a:pt x="21080" y="21222"/>
                  <a:pt x="21600" y="21600"/>
                </a:cubicBezTo>
              </a:path>
            </a:pathLst>
          </a:custGeom>
          <a:ln w="63500">
            <a:solidFill>
              <a:srgbClr val="D6D6D6"/>
            </a:solidFill>
            <a:tailEnd type="triangle"/>
          </a:ln>
        </p:spPr>
        <p:txBody>
          <a:bodyPr lIns="0" tIns="0" rIns="0" bIns="0"/>
          <a:lstStyle/>
          <a:p>
            <a:pPr/>
          </a:p>
        </p:txBody>
      </p:sp>
      <p:sp>
        <p:nvSpPr>
          <p:cNvPr id="222" name="四角形"/>
          <p:cNvSpPr/>
          <p:nvPr/>
        </p:nvSpPr>
        <p:spPr>
          <a:xfrm>
            <a:off x="6667500" y="-57150"/>
            <a:ext cx="2533006" cy="68947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223" name="超音波センサによる障害物回避"/>
          <p:cNvSpPr txBox="1"/>
          <p:nvPr>
            <p:ph type="title"/>
          </p:nvPr>
        </p:nvSpPr>
        <p:spPr>
          <a:prstGeom prst="rect">
            <a:avLst/>
          </a:prstGeom>
        </p:spPr>
        <p:txBody>
          <a:bodyPr/>
          <a:lstStyle/>
          <a:p>
            <a:pPr/>
            <a:r>
              <a:t>超音波センサによる障害物回避</a:t>
            </a:r>
          </a:p>
        </p:txBody>
      </p:sp>
      <p:pic>
        <p:nvPicPr>
          <p:cNvPr id="224" name="イメージ" descr="イメージ"/>
          <p:cNvPicPr>
            <a:picLocks noChangeAspect="1"/>
          </p:cNvPicPr>
          <p:nvPr/>
        </p:nvPicPr>
        <p:blipFill>
          <a:blip r:embed="rId2">
            <a:extLst/>
          </a:blip>
          <a:srcRect l="28399" t="17808" r="41134" b="64253"/>
          <a:stretch>
            <a:fillRect/>
          </a:stretch>
        </p:blipFill>
        <p:spPr>
          <a:xfrm>
            <a:off x="8129091" y="402828"/>
            <a:ext cx="843663" cy="331162"/>
          </a:xfrm>
          <a:prstGeom prst="rect">
            <a:avLst/>
          </a:prstGeom>
          <a:ln w="12700"/>
        </p:spPr>
      </p:pic>
      <p:sp>
        <p:nvSpPr>
          <p:cNvPr id="225" name="線"/>
          <p:cNvSpPr/>
          <p:nvPr/>
        </p:nvSpPr>
        <p:spPr>
          <a:xfrm>
            <a:off x="-1" y="908298"/>
            <a:ext cx="9144002" cy="1"/>
          </a:xfrm>
          <a:prstGeom prst="line">
            <a:avLst/>
          </a:prstGeom>
          <a:ln w="38100">
            <a:solidFill>
              <a:srgbClr val="F30001"/>
            </a:solidFill>
          </a:ln>
        </p:spPr>
        <p:txBody>
          <a:bodyPr lIns="0" tIns="0" rIns="0" bIns="0"/>
          <a:lstStyle/>
          <a:p>
            <a:pPr/>
          </a:p>
        </p:txBody>
      </p:sp>
      <p:pic>
        <p:nvPicPr>
          <p:cNvPr id="226" name="EV3_BaseBot_Full2.png" descr="EV3_BaseBot_Full2.png"/>
          <p:cNvPicPr>
            <a:picLocks noChangeAspect="1"/>
          </p:cNvPicPr>
          <p:nvPr/>
        </p:nvPicPr>
        <p:blipFill>
          <a:blip r:embed="rId3">
            <a:extLst/>
          </a:blip>
          <a:srcRect l="27313" t="17342" r="32321" b="22948"/>
          <a:stretch>
            <a:fillRect/>
          </a:stretch>
        </p:blipFill>
        <p:spPr>
          <a:xfrm>
            <a:off x="2614128" y="1184275"/>
            <a:ext cx="2851926" cy="3022551"/>
          </a:xfrm>
          <a:prstGeom prst="rect">
            <a:avLst/>
          </a:prstGeom>
          <a:ln w="12700"/>
        </p:spPr>
      </p:pic>
      <p:grpSp>
        <p:nvGrpSpPr>
          <p:cNvPr id="230" name="グループ"/>
          <p:cNvGrpSpPr/>
          <p:nvPr/>
        </p:nvGrpSpPr>
        <p:grpSpPr>
          <a:xfrm>
            <a:off x="6215146" y="4150317"/>
            <a:ext cx="1373535" cy="1494993"/>
            <a:chOff x="0" y="0"/>
            <a:chExt cx="1373533" cy="1494992"/>
          </a:xfrm>
        </p:grpSpPr>
        <p:sp>
          <p:nvSpPr>
            <p:cNvPr id="227" name="図形"/>
            <p:cNvSpPr/>
            <p:nvPr/>
          </p:nvSpPr>
          <p:spPr>
            <a:xfrm>
              <a:off x="0" y="0"/>
              <a:ext cx="1373534" cy="825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263"/>
                  </a:moveTo>
                  <a:lnTo>
                    <a:pt x="10993" y="21600"/>
                  </a:lnTo>
                  <a:lnTo>
                    <a:pt x="21600" y="10347"/>
                  </a:lnTo>
                  <a:lnTo>
                    <a:pt x="10972" y="0"/>
                  </a:lnTo>
                  <a:lnTo>
                    <a:pt x="0" y="10263"/>
                  </a:lnTo>
                  <a:close/>
                </a:path>
              </a:pathLst>
            </a:custGeom>
            <a:solidFill>
              <a:srgbClr val="D0AA7C"/>
            </a:solidFill>
            <a:ln w="12700" cap="flat">
              <a:noFill/>
              <a:miter lim="400000"/>
            </a:ln>
            <a:effectLst/>
          </p:spPr>
          <p:txBody>
            <a:bodyPr wrap="square" lIns="0" tIns="0" rIns="0" bIns="0" numCol="1" anchor="t">
              <a:noAutofit/>
            </a:bodyPr>
            <a:lstStyle/>
            <a:p>
              <a:pPr/>
            </a:p>
          </p:txBody>
        </p:sp>
        <p:sp>
          <p:nvSpPr>
            <p:cNvPr id="228" name="図形"/>
            <p:cNvSpPr/>
            <p:nvPr/>
          </p:nvSpPr>
          <p:spPr>
            <a:xfrm>
              <a:off x="17010" y="386425"/>
              <a:ext cx="677700" cy="1108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295"/>
                  </a:lnTo>
                  <a:lnTo>
                    <a:pt x="21600" y="21600"/>
                  </a:lnTo>
                  <a:lnTo>
                    <a:pt x="21600" y="6661"/>
                  </a:lnTo>
                  <a:lnTo>
                    <a:pt x="0" y="0"/>
                  </a:lnTo>
                  <a:close/>
                </a:path>
              </a:pathLst>
            </a:custGeom>
            <a:solidFill>
              <a:srgbClr val="9E7A64"/>
            </a:solidFill>
            <a:ln w="12700" cap="flat">
              <a:noFill/>
              <a:miter lim="400000"/>
            </a:ln>
            <a:effectLst>
              <a:outerShdw sx="100000" sy="100000" kx="0" ky="0" algn="b" rotWithShape="0" blurRad="63500" dist="25400" dir="5400000">
                <a:srgbClr val="000000">
                  <a:alpha val="50000"/>
                </a:srgbClr>
              </a:outerShdw>
            </a:effectLst>
          </p:spPr>
          <p:txBody>
            <a:bodyPr wrap="square" lIns="0" tIns="0" rIns="0" bIns="0" numCol="1" anchor="t">
              <a:noAutofit/>
            </a:bodyPr>
            <a:lstStyle/>
            <a:p>
              <a:pPr/>
            </a:p>
          </p:txBody>
        </p:sp>
        <p:sp>
          <p:nvSpPr>
            <p:cNvPr id="229" name="図形"/>
            <p:cNvSpPr/>
            <p:nvPr/>
          </p:nvSpPr>
          <p:spPr>
            <a:xfrm flipH="1">
              <a:off x="693997" y="386425"/>
              <a:ext cx="677700" cy="11085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295"/>
                  </a:lnTo>
                  <a:lnTo>
                    <a:pt x="21600" y="21600"/>
                  </a:lnTo>
                  <a:lnTo>
                    <a:pt x="21600" y="6661"/>
                  </a:lnTo>
                  <a:lnTo>
                    <a:pt x="0" y="0"/>
                  </a:lnTo>
                  <a:close/>
                </a:path>
              </a:pathLst>
            </a:custGeom>
            <a:solidFill>
              <a:srgbClr val="82755A"/>
            </a:solidFill>
            <a:ln w="12700" cap="flat">
              <a:noFill/>
              <a:miter lim="400000"/>
            </a:ln>
            <a:effectLst>
              <a:outerShdw sx="100000" sy="100000" kx="0" ky="0" algn="b" rotWithShape="0" blurRad="63500" dist="25400" dir="5400000">
                <a:srgbClr val="000000">
                  <a:alpha val="50000"/>
                </a:srgbClr>
              </a:outerShdw>
            </a:effectLst>
          </p:spPr>
          <p:txBody>
            <a:bodyPr wrap="square" lIns="0" tIns="0" rIns="0" bIns="0" numCol="1" anchor="t">
              <a:noAutofit/>
            </a:bodyPr>
            <a:lstStyle/>
            <a:p>
              <a:pPr/>
            </a:p>
          </p:txBody>
        </p:sp>
      </p:grpSp>
      <p:sp>
        <p:nvSpPr>
          <p:cNvPr id="231" name="線"/>
          <p:cNvSpPr/>
          <p:nvPr/>
        </p:nvSpPr>
        <p:spPr>
          <a:xfrm>
            <a:off x="4672444" y="3431593"/>
            <a:ext cx="1765577" cy="981904"/>
          </a:xfrm>
          <a:prstGeom prst="line">
            <a:avLst/>
          </a:prstGeom>
          <a:ln w="25400">
            <a:solidFill>
              <a:srgbClr val="FF2600"/>
            </a:solidFill>
            <a:prstDash val="sysDot"/>
            <a:miter lim="400000"/>
            <a:tailEnd type="triangle"/>
          </a:ln>
        </p:spPr>
        <p:txBody>
          <a:bodyPr lIns="0" tIns="0" rIns="0" bIns="0"/>
          <a:lstStyle/>
          <a:p>
            <a:pPr/>
          </a:p>
        </p:txBody>
      </p:sp>
      <p:sp>
        <p:nvSpPr>
          <p:cNvPr id="232" name="線"/>
          <p:cNvSpPr/>
          <p:nvPr/>
        </p:nvSpPr>
        <p:spPr>
          <a:xfrm>
            <a:off x="4372924" y="3637162"/>
            <a:ext cx="1765576" cy="981904"/>
          </a:xfrm>
          <a:prstGeom prst="line">
            <a:avLst/>
          </a:prstGeom>
          <a:ln w="25400">
            <a:solidFill>
              <a:srgbClr val="0433FF"/>
            </a:solidFill>
            <a:prstDash val="sysDot"/>
            <a:miter lim="400000"/>
            <a:headEnd type="triangle"/>
          </a:ln>
        </p:spPr>
        <p:txBody>
          <a:bodyPr lIns="0" tIns="0" rIns="0" bIns="0"/>
          <a:lstStyle/>
          <a:p>
            <a:pPr/>
          </a:p>
        </p:txBody>
      </p:sp>
      <p:sp>
        <p:nvSpPr>
          <p:cNvPr id="233" name="吹き出し"/>
          <p:cNvSpPr/>
          <p:nvPr/>
        </p:nvSpPr>
        <p:spPr>
          <a:xfrm>
            <a:off x="4553383" y="1280418"/>
            <a:ext cx="2507050" cy="929356"/>
          </a:xfrm>
          <a:prstGeom prst="wedgeEllipseCallout">
            <a:avLst>
              <a:gd name="adj1" fmla="val -46964"/>
              <a:gd name="adj2" fmla="val 60948"/>
            </a:avLst>
          </a:prstGeom>
          <a:solidFill>
            <a:srgbClr val="FFFFFF"/>
          </a:solidFill>
          <a:ln w="12700">
            <a:solidFill>
              <a:srgbClr val="797979"/>
            </a:solidFill>
          </a:ln>
        </p:spPr>
        <p:txBody>
          <a:bodyPr lIns="50800" tIns="50800" rIns="50800" bIns="50800" anchor="b"/>
          <a:lstStyle/>
          <a:p>
            <a:pPr>
              <a:defRPr sz="1500">
                <a:latin typeface="ヒラギノ丸ゴ ProN"/>
                <a:ea typeface="ヒラギノ丸ゴ ProN"/>
                <a:cs typeface="ヒラギノ丸ゴ ProN"/>
                <a:sym typeface="ヒラギノ丸ゴ ProN"/>
              </a:defRPr>
            </a:pPr>
          </a:p>
        </p:txBody>
      </p:sp>
      <p:sp>
        <p:nvSpPr>
          <p:cNvPr id="234" name="30cm前に障害物発見！…"/>
          <p:cNvSpPr txBox="1"/>
          <p:nvPr/>
        </p:nvSpPr>
        <p:spPr>
          <a:xfrm>
            <a:off x="4645184" y="1503859"/>
            <a:ext cx="2288541"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sz="1200">
                <a:latin typeface="ヒラギノ丸ゴ ProN"/>
                <a:ea typeface="ヒラギノ丸ゴ ProN"/>
                <a:cs typeface="ヒラギノ丸ゴ ProN"/>
                <a:sym typeface="ヒラギノ丸ゴ ProN"/>
              </a:defRPr>
            </a:pPr>
            <a:r>
              <a:t>30cm前に障害物発見！</a:t>
            </a:r>
          </a:p>
          <a:p>
            <a:pPr algn="ctr">
              <a:defRPr sz="1200">
                <a:latin typeface="ヒラギノ丸ゴ ProN"/>
                <a:ea typeface="ヒラギノ丸ゴ ProN"/>
                <a:cs typeface="ヒラギノ丸ゴ ProN"/>
                <a:sym typeface="ヒラギノ丸ゴ ProN"/>
              </a:defRPr>
            </a:pPr>
            <a:r>
              <a:t>ぶつからないように回避しよう</a:t>
            </a:r>
          </a:p>
        </p:txBody>
      </p:sp>
      <p:sp>
        <p:nvSpPr>
          <p:cNvPr id="235" name="テキスト"/>
          <p:cNvSpPr txBox="1"/>
          <p:nvPr/>
        </p:nvSpPr>
        <p:spPr>
          <a:xfrm>
            <a:off x="8575786" y="6464300"/>
            <a:ext cx="377404" cy="25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0" marR="0" algn="r" defTabSz="457200">
              <a:defRPr sz="1200">
                <a:uFillTx/>
                <a:latin typeface="ヒラギノ角ゴ ProN W3"/>
                <a:ea typeface="ヒラギノ角ゴ ProN W3"/>
                <a:cs typeface="ヒラギノ角ゴ ProN W3"/>
                <a:sym typeface="ヒラギノ角ゴ ProN W3"/>
              </a:defRPr>
            </a:pPr>
            <a:fld id="{86CB4B4D-7CA3-9044-876B-883B54F8677D}" type="slidenum"/>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6"/>
        <a:ea typeface="ヒラギノ角ゴ Pro W6"/>
        <a:cs typeface="ヒラギノ角ゴ Pro W6"/>
      </a:majorFont>
      <a:minorFont>
        <a:latin typeface="ヒラギノ角ゴ Pro W3"/>
        <a:ea typeface="ヒラギノ角ゴ Pro W3"/>
        <a:cs typeface="ヒラギノ角ゴ Pro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ヒラギノ角ゴ Pro W6"/>
        <a:ea typeface="ヒラギノ角ゴ Pro W6"/>
        <a:cs typeface="ヒラギノ角ゴ Pro W6"/>
      </a:majorFont>
      <a:minorFont>
        <a:latin typeface="ヒラギノ角ゴ Pro W3"/>
        <a:ea typeface="ヒラギノ角ゴ Pro W3"/>
        <a:cs typeface="ヒラギノ角ゴ Pro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