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1pPr>
    <a:lvl2pPr marL="40639" marR="40639" indent="266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2pPr>
    <a:lvl3pPr marL="40639" marR="40639" indent="533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3pPr>
    <a:lvl4pPr marL="40639" marR="40639" indent="80009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4pPr>
    <a:lvl5pPr marL="40639" marR="40639" indent="1066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5pPr>
    <a:lvl6pPr marL="40639" marR="40639" indent="1333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6pPr>
    <a:lvl7pPr marL="40639" marR="40639" indent="161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7pPr>
    <a:lvl8pPr marL="40639" marR="40639" indent="1879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8pPr>
    <a:lvl9pPr marL="40639" marR="40639" indent="2146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" name="Shape 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+mn-lt"/>
        <a:ea typeface="+mn-ea"/>
        <a:cs typeface="+mn-cs"/>
        <a:sym typeface="ヒラギノ角ゴ Pro W3"/>
      </a:defRPr>
    </a:lvl1pPr>
    <a:lvl2pPr indent="228600" defTabSz="457200" latinLnBrk="0">
      <a:defRPr sz="1600">
        <a:latin typeface="+mn-lt"/>
        <a:ea typeface="+mn-ea"/>
        <a:cs typeface="+mn-cs"/>
        <a:sym typeface="ヒラギノ角ゴ Pro W3"/>
      </a:defRPr>
    </a:lvl2pPr>
    <a:lvl3pPr indent="457200" defTabSz="457200" latinLnBrk="0">
      <a:defRPr sz="1600">
        <a:latin typeface="+mn-lt"/>
        <a:ea typeface="+mn-ea"/>
        <a:cs typeface="+mn-cs"/>
        <a:sym typeface="ヒラギノ角ゴ Pro W3"/>
      </a:defRPr>
    </a:lvl3pPr>
    <a:lvl4pPr indent="685800" defTabSz="457200" latinLnBrk="0">
      <a:defRPr sz="1600">
        <a:latin typeface="+mn-lt"/>
        <a:ea typeface="+mn-ea"/>
        <a:cs typeface="+mn-cs"/>
        <a:sym typeface="ヒラギノ角ゴ Pro W3"/>
      </a:defRPr>
    </a:lvl4pPr>
    <a:lvl5pPr indent="914400" defTabSz="457200" latinLnBrk="0">
      <a:defRPr sz="1600">
        <a:latin typeface="+mn-lt"/>
        <a:ea typeface="+mn-ea"/>
        <a:cs typeface="+mn-cs"/>
        <a:sym typeface="ヒラギノ角ゴ Pro W3"/>
      </a:defRPr>
    </a:lvl5pPr>
    <a:lvl6pPr indent="1143000" defTabSz="457200" latinLnBrk="0">
      <a:defRPr sz="1600">
        <a:latin typeface="+mn-lt"/>
        <a:ea typeface="+mn-ea"/>
        <a:cs typeface="+mn-cs"/>
        <a:sym typeface="ヒラギノ角ゴ Pro W3"/>
      </a:defRPr>
    </a:lvl6pPr>
    <a:lvl7pPr indent="1371600" defTabSz="457200" latinLnBrk="0">
      <a:defRPr sz="1600">
        <a:latin typeface="+mn-lt"/>
        <a:ea typeface="+mn-ea"/>
        <a:cs typeface="+mn-cs"/>
        <a:sym typeface="ヒラギノ角ゴ Pro W3"/>
      </a:defRPr>
    </a:lvl7pPr>
    <a:lvl8pPr indent="1600200" defTabSz="457200" latinLnBrk="0">
      <a:defRPr sz="1600">
        <a:latin typeface="+mn-lt"/>
        <a:ea typeface="+mn-ea"/>
        <a:cs typeface="+mn-cs"/>
        <a:sym typeface="ヒラギノ角ゴ Pro W3"/>
      </a:defRPr>
    </a:lvl8pPr>
    <a:lvl9pPr indent="1828800" defTabSz="457200" latinLnBrk="0">
      <a:defRPr sz="1600">
        <a:latin typeface="+mn-lt"/>
        <a:ea typeface="+mn-ea"/>
        <a:cs typeface="+mn-cs"/>
        <a:sym typeface="ヒラギノ角ゴ Pro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マスター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5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マスター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XTマスタ.pdf" descr="NXTマスタ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9059"/>
            <a:ext cx="9207500" cy="6908818"/>
          </a:xfrm>
          <a:prstGeom prst="rect">
            <a:avLst/>
          </a:prstGeom>
          <a:ln w="12700"/>
        </p:spPr>
      </p:pic>
      <p:sp>
        <p:nvSpPr>
          <p:cNvPr id="24" name="タイトルテキスト"/>
          <p:cNvSpPr txBox="1"/>
          <p:nvPr>
            <p:ph type="title"/>
          </p:nvPr>
        </p:nvSpPr>
        <p:spPr>
          <a:xfrm>
            <a:off x="307181" y="409575"/>
            <a:ext cx="8483601" cy="6223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6A00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5" name="本文レベル1…"/>
          <p:cNvSpPr txBox="1"/>
          <p:nvPr>
            <p:ph type="body" idx="1"/>
          </p:nvPr>
        </p:nvSpPr>
        <p:spPr>
          <a:xfrm>
            <a:off x="889000" y="1489075"/>
            <a:ext cx="7899400" cy="50038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6" name="スライド番号"/>
          <p:cNvSpPr txBox="1"/>
          <p:nvPr>
            <p:ph type="sldNum" sz="quarter" idx="2"/>
          </p:nvPr>
        </p:nvSpPr>
        <p:spPr>
          <a:xfrm>
            <a:off x="4387713" y="6477000"/>
            <a:ext cx="368574" cy="3608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標準デザイン new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ack.jpg" descr="back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8100"/>
            <a:ext cx="9144000" cy="685958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タイトルテキスト"/>
          <p:cNvSpPr txBox="1"/>
          <p:nvPr>
            <p:ph type="title"/>
          </p:nvPr>
        </p:nvSpPr>
        <p:spPr>
          <a:xfrm>
            <a:off x="306387" y="0"/>
            <a:ext cx="8483601" cy="1441450"/>
          </a:xfrm>
          <a:prstGeom prst="rect">
            <a:avLst/>
          </a:prstGeom>
        </p:spPr>
        <p:txBody>
          <a:bodyPr/>
          <a:lstStyle>
            <a:lvl1pPr marL="39687" indent="-39687" algn="ctr">
              <a:defRPr>
                <a:solidFill>
                  <a:srgbClr val="FF6A00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35" name="本文レベル1…"/>
          <p:cNvSpPr txBox="1"/>
          <p:nvPr>
            <p:ph type="body" idx="1"/>
          </p:nvPr>
        </p:nvSpPr>
        <p:spPr>
          <a:xfrm>
            <a:off x="889000" y="1489075"/>
            <a:ext cx="7899400" cy="5368925"/>
          </a:xfrm>
          <a:prstGeom prst="rect">
            <a:avLst/>
          </a:prstGeom>
        </p:spPr>
        <p:txBody>
          <a:bodyPr/>
          <a:lstStyle>
            <a:lvl1pPr marL="382587">
              <a:buClr>
                <a:srgbClr val="000000"/>
              </a:buClr>
              <a:buFont typeface="ヒラギノ角ゴ Pro W3"/>
            </a:lvl1pPr>
            <a:lvl2pPr marL="731837">
              <a:buClr>
                <a:srgbClr val="000000"/>
              </a:buClr>
              <a:buFont typeface="ヒラギノ角ゴ Pro W3"/>
            </a:lvl2pPr>
            <a:lvl3pPr marL="1131887">
              <a:spcBef>
                <a:spcPts val="600"/>
              </a:spcBef>
              <a:buClr>
                <a:srgbClr val="000000"/>
              </a:buClr>
              <a:buFont typeface="ヒラギノ角ゴ Pro W3"/>
            </a:lvl3pPr>
            <a:lvl4pPr marL="1589087">
              <a:spcBef>
                <a:spcPts val="500"/>
              </a:spcBef>
              <a:buClr>
                <a:srgbClr val="000000"/>
              </a:buClr>
              <a:buFont typeface="ヒラギノ角ゴ Pro W3"/>
            </a:lvl4pPr>
            <a:lvl5pPr marL="2046287">
              <a:spcBef>
                <a:spcPts val="500"/>
              </a:spcBef>
              <a:buClr>
                <a:srgbClr val="000000"/>
              </a:buClr>
              <a:buFont typeface="ヒラギノ角ゴ Pro W3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6" name="スライド番号"/>
          <p:cNvSpPr txBox="1"/>
          <p:nvPr>
            <p:ph type="sldNum" sz="quarter" idx="2"/>
          </p:nvPr>
        </p:nvSpPr>
        <p:spPr>
          <a:xfrm>
            <a:off x="4345334" y="6388100"/>
            <a:ext cx="453332" cy="447229"/>
          </a:xfrm>
          <a:prstGeom prst="rect">
            <a:avLst/>
          </a:prstGeom>
        </p:spPr>
        <p:txBody>
          <a:bodyPr/>
          <a:lstStyle>
            <a:lvl1pPr defTabSz="584200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タイトルテキスト"/>
          <p:cNvSpPr txBox="1"/>
          <p:nvPr>
            <p:ph type="title"/>
          </p:nvPr>
        </p:nvSpPr>
        <p:spPr>
          <a:xfrm>
            <a:off x="230435" y="291103"/>
            <a:ext cx="7558535" cy="5544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タイトルテキスト</a:t>
            </a:r>
          </a:p>
        </p:txBody>
      </p:sp>
      <p:sp>
        <p:nvSpPr>
          <p:cNvPr id="4" name="本文レベル1…"/>
          <p:cNvSpPr txBox="1"/>
          <p:nvPr>
            <p:ph type="body" idx="1"/>
          </p:nvPr>
        </p:nvSpPr>
        <p:spPr>
          <a:xfrm>
            <a:off x="317500" y="1184275"/>
            <a:ext cx="8509000" cy="500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>
              <a:spcBef>
                <a:spcPts val="600"/>
              </a:spcBef>
              <a:buChar char="–"/>
            </a:lvl2pPr>
            <a:lvl3pPr marL="1183639" indent="-228600">
              <a:spcBef>
                <a:spcPts val="500"/>
              </a:spcBef>
              <a:defRPr sz="2000"/>
            </a:lvl3pPr>
            <a:lvl4pPr marL="1640839" indent="-228600">
              <a:spcBef>
                <a:spcPts val="400"/>
              </a:spcBef>
              <a:buChar char="–"/>
              <a:defRPr sz="1700"/>
            </a:lvl4pPr>
            <a:lvl5pPr marL="2098039" indent="-228600">
              <a:spcBef>
                <a:spcPts val="400"/>
              </a:spcBef>
              <a:buChar char="»"/>
              <a:defRPr sz="1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pic>
        <p:nvPicPr>
          <p:cNvPr id="5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6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" name="スライド番号"/>
          <p:cNvSpPr txBox="1"/>
          <p:nvPr>
            <p:ph type="sldNum" sz="quarter" idx="2"/>
          </p:nvPr>
        </p:nvSpPr>
        <p:spPr>
          <a:xfrm>
            <a:off x="8679601" y="6445001"/>
            <a:ext cx="340322" cy="32355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457200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40639" marR="40639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1pPr>
      <a:lvl2pPr marL="40639" marR="40639" indent="228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2pPr>
      <a:lvl3pPr marL="40639" marR="40639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3pPr>
      <a:lvl4pPr marL="40639" marR="40639" indent="685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4pPr>
      <a:lvl5pPr marL="40639" marR="40639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5pPr>
      <a:lvl6pPr marL="40639" marR="40639" indent="1143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6pPr>
      <a:lvl7pPr marL="40639" marR="40639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7pPr>
      <a:lvl8pPr marL="40639" marR="40639" indent="1600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8pPr>
      <a:lvl9pPr marL="40639" marR="40639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1pPr>
      <a:lvl2pPr marL="783590" marR="40639" indent="-28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2pPr>
      <a:lvl3pPr marL="1206500" marR="40639" indent="-2514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3pPr>
      <a:lvl4pPr marL="1708075" marR="40639" indent="-29583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4pPr>
      <a:lvl5pPr marL="2183764" marR="40639" indent="-314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5pPr>
      <a:lvl6pPr marL="2183764" marR="40639" indent="-314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6pPr>
      <a:lvl7pPr marL="2183764" marR="40639" indent="-314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7pPr>
      <a:lvl8pPr marL="2183764" marR="40639" indent="-314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8pPr>
      <a:lvl9pPr marL="2183764" marR="40639" indent="-314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ヒラギノ角ゴ Pro W3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robot-programming.jp/" TargetMode="External"/><Relationship Id="rId3" Type="http://schemas.openxmlformats.org/officeDocument/2006/relationships/hyperlink" Target="mailto:support@robot-programming.jp" TargetMode="External"/><Relationship Id="rId4" Type="http://schemas.openxmlformats.org/officeDocument/2006/relationships/image" Target="../media/image1.tif"/><Relationship Id="rId5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.tif"/><Relationship Id="rId4" Type="http://schemas.openxmlformats.org/officeDocument/2006/relationships/image" Target="../media/image6.png"/><Relationship Id="rId5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1.tif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.tif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" name="実践ロボットプログラミング LEGO Mindstorms EV3 で目指せロボコン！…"/>
          <p:cNvSpPr txBox="1"/>
          <p:nvPr>
            <p:ph type="title"/>
          </p:nvPr>
        </p:nvSpPr>
        <p:spPr>
          <a:xfrm>
            <a:off x="482599" y="1082774"/>
            <a:ext cx="8178801" cy="54991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60000"/>
              </a:lnSpc>
              <a:defRPr sz="3500"/>
            </a:pPr>
            <a:r>
              <a:rPr sz="3000">
                <a:solidFill>
                  <a:srgbClr val="E10201"/>
                </a:solidFill>
              </a:rPr>
              <a:t>実践ロボットプログラミング</a:t>
            </a:r>
            <a:br>
              <a:rPr sz="3000">
                <a:solidFill>
                  <a:srgbClr val="E10201"/>
                </a:solidFill>
              </a:rPr>
            </a:br>
            <a:r>
              <a: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LEGO</a:t>
            </a:r>
            <a:r>
              <a:rPr sz="1600"/>
              <a:t> Mindstorms EV3</a:t>
            </a:r>
            <a:r>
              <a: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で目指せロボコン！</a:t>
            </a:r>
            <a:endParaRPr>
              <a:solidFill>
                <a:srgbClr val="000000"/>
              </a:solidFill>
            </a:endParaRPr>
          </a:p>
          <a:p>
            <a:pPr>
              <a:defRPr sz="1600">
                <a:latin typeface="+mn-lt"/>
                <a:ea typeface="+mn-ea"/>
                <a:cs typeface="+mn-cs"/>
                <a:sym typeface="ヒラギノ角ゴ Pro W3"/>
              </a:defRPr>
            </a:pPr>
            <a:endParaRPr>
              <a:solidFill>
                <a:srgbClr val="000000"/>
              </a:solidFill>
            </a:endParaRPr>
          </a:p>
          <a:p>
            <a:pPr>
              <a:defRPr sz="1600">
                <a:latin typeface="+mn-lt"/>
                <a:ea typeface="+mn-ea"/>
                <a:cs typeface="+mn-cs"/>
                <a:sym typeface="ヒラギノ角ゴ Pro W3"/>
              </a:defRPr>
            </a:pPr>
            <a:endParaRPr>
              <a:solidFill>
                <a:srgbClr val="000000"/>
              </a:solidFill>
            </a:endParaRPr>
          </a:p>
          <a:p>
            <a:pPr>
              <a:defRPr sz="1600">
                <a:latin typeface="+mn-lt"/>
                <a:ea typeface="+mn-ea"/>
                <a:cs typeface="+mn-cs"/>
                <a:sym typeface="ヒラギノ角ゴ Pro W3"/>
              </a:defRPr>
            </a:pPr>
            <a:endParaRPr>
              <a:solidFill>
                <a:srgbClr val="000000"/>
              </a:solidFill>
            </a:endParaRPr>
          </a:p>
          <a:p>
            <a:pPr>
              <a:defRPr sz="1600">
                <a:latin typeface="+mn-lt"/>
                <a:ea typeface="+mn-ea"/>
                <a:cs typeface="+mn-cs"/>
                <a:sym typeface="ヒラギノ角ゴ Pro W3"/>
              </a:defRPr>
            </a:pPr>
            <a:r>
              <a:rPr>
                <a:solidFill>
                  <a:srgbClr val="000000"/>
                </a:solidFill>
              </a:rPr>
              <a:t>WEB：</a:t>
            </a:r>
            <a:r>
              <a:rPr u="sng">
                <a:hlinkClick r:id="rId2" invalidUrl="" action="" tgtFrame="" tooltip="" history="1" highlightClick="0" endSnd="0"/>
              </a:rPr>
              <a:t>http://www.robot-programming.jp/</a:t>
            </a:r>
            <a:endParaRPr>
              <a:solidFill>
                <a:srgbClr val="000000"/>
              </a:solidFill>
            </a:endParaRPr>
          </a:p>
          <a:p>
            <a:pPr>
              <a:defRPr sz="1600">
                <a:latin typeface="+mn-lt"/>
                <a:ea typeface="+mn-ea"/>
                <a:cs typeface="+mn-cs"/>
                <a:sym typeface="ヒラギノ角ゴ Pro W3"/>
              </a:defRPr>
            </a:pPr>
            <a:r>
              <a:rPr>
                <a:solidFill>
                  <a:srgbClr val="000000"/>
                </a:solidFill>
              </a:rPr>
              <a:t>著者：</a:t>
            </a:r>
            <a:r>
              <a:rPr>
                <a:solidFill>
                  <a:srgbClr val="000000"/>
                </a:solidFill>
              </a:rPr>
              <a:t>藤吉弘亘, 藤井隆司, 鈴木裕利, </a:t>
            </a:r>
            <a:r>
              <a:rPr>
                <a:solidFill>
                  <a:srgbClr val="000000"/>
                </a:solidFill>
              </a:rPr>
              <a:t>石井成郎</a:t>
            </a:r>
            <a:endParaRPr>
              <a:solidFill>
                <a:srgbClr val="000000"/>
              </a:solidFill>
            </a:endParaRPr>
          </a:p>
          <a:p>
            <a:pPr>
              <a:defRPr sz="1600">
                <a:latin typeface="+mn-lt"/>
                <a:ea typeface="+mn-ea"/>
                <a:cs typeface="+mn-cs"/>
                <a:sym typeface="ヒラギノ角ゴ Pro W3"/>
              </a:defRPr>
            </a:pPr>
            <a:r>
              <a:rPr>
                <a:solidFill>
                  <a:srgbClr val="000000"/>
                </a:solidFill>
              </a:rPr>
              <a:t>E-mail：</a:t>
            </a:r>
            <a:r>
              <a:rPr u="sng">
                <a:hlinkClick r:id="rId3" invalidUrl="" action="" tgtFrame="" tooltip="" history="1" highlightClick="0" endSnd="0"/>
              </a:rPr>
              <a:t>support@robot-programming.jp</a:t>
            </a:r>
          </a:p>
        </p:txBody>
      </p:sp>
      <p:pic>
        <p:nvPicPr>
          <p:cNvPr id="47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48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0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rcRect l="0" t="0" r="0" b="17414"/>
          <a:stretch>
            <a:fillRect/>
          </a:stretch>
        </p:blipFill>
        <p:spPr>
          <a:xfrm flipH="1">
            <a:off x="6245550" y="4087066"/>
            <a:ext cx="1969860" cy="1875894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51" name="スライド番号"/>
          <p:cNvSpPr txBox="1"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1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242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3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244" name="■ロボットを回転させるには(モータ制御2)"/>
          <p:cNvSpPr txBox="1"/>
          <p:nvPr/>
        </p:nvSpPr>
        <p:spPr>
          <a:xfrm>
            <a:off x="478631" y="1031875"/>
            <a:ext cx="8178801" cy="5499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2" indent="497840">
              <a:defRPr sz="28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defRPr>
            </a:pPr>
          </a:p>
          <a:p>
            <a:pPr lvl="2" indent="497840">
              <a:defRPr sz="28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defRPr>
            </a:pPr>
            <a:r>
              <a:rPr>
                <a:solidFill>
                  <a:srgbClr val="E10201"/>
                </a:solidFill>
              </a:rPr>
              <a:t>■ロボットを回転させるには(モータ制御2)</a:t>
            </a:r>
          </a:p>
          <a:p>
            <a:pPr>
              <a:defRPr sz="2400">
                <a:solidFill>
                  <a:srgbClr val="FF6A00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7" name="ロボットの回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ロボットの回転</a:t>
            </a:r>
          </a:p>
        </p:txBody>
      </p:sp>
      <p:sp>
        <p:nvSpPr>
          <p:cNvPr id="248" name="ロボットを右回転(その場で旋回)させるには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ロボットを右回転(その場で旋回)させるには</a:t>
            </a:r>
          </a:p>
        </p:txBody>
      </p:sp>
      <p:pic>
        <p:nvPicPr>
          <p:cNvPr id="249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250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53" name="グループ"/>
          <p:cNvGrpSpPr/>
          <p:nvPr/>
        </p:nvGrpSpPr>
        <p:grpSpPr>
          <a:xfrm>
            <a:off x="1892300" y="2641600"/>
            <a:ext cx="5410200" cy="3352800"/>
            <a:chOff x="0" y="0"/>
            <a:chExt cx="5410200" cy="3352800"/>
          </a:xfrm>
        </p:grpSpPr>
        <p:sp>
          <p:nvSpPr>
            <p:cNvPr id="251" name="線"/>
            <p:cNvSpPr/>
            <p:nvPr/>
          </p:nvSpPr>
          <p:spPr>
            <a:xfrm>
              <a:off x="0" y="1484085"/>
              <a:ext cx="5410200" cy="1589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252" name="線"/>
            <p:cNvSpPr/>
            <p:nvPr/>
          </p:nvSpPr>
          <p:spPr>
            <a:xfrm>
              <a:off x="2705946" y="0"/>
              <a:ext cx="1589" cy="3352800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256" name="グループ"/>
          <p:cNvGrpSpPr/>
          <p:nvPr/>
        </p:nvGrpSpPr>
        <p:grpSpPr>
          <a:xfrm>
            <a:off x="6198975" y="3153663"/>
            <a:ext cx="1066801" cy="1545337"/>
            <a:chOff x="-532024" y="-402336"/>
            <a:chExt cx="1066800" cy="1545336"/>
          </a:xfrm>
        </p:grpSpPr>
        <p:sp>
          <p:nvSpPr>
            <p:cNvPr id="254" name="線"/>
            <p:cNvSpPr/>
            <p:nvPr/>
          </p:nvSpPr>
          <p:spPr>
            <a:xfrm>
              <a:off x="0" y="0"/>
              <a:ext cx="1588" cy="114300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255" name="逆方向"/>
            <p:cNvSpPr txBox="1"/>
            <p:nvPr/>
          </p:nvSpPr>
          <p:spPr>
            <a:xfrm>
              <a:off x="-532025" y="-402337"/>
              <a:ext cx="1066801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00D100"/>
                </a:buClr>
                <a:buFont typeface="Arial"/>
                <a:defRPr sz="2000">
                  <a:solidFill>
                    <a:srgbClr val="FF2600"/>
                  </a:solidFill>
                  <a:uFill>
                    <a:solidFill>
                      <a:srgbClr val="00D100"/>
                    </a:solidFill>
                  </a:uFill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/>
              <a:r>
                <a:t>逆方向</a:t>
              </a:r>
            </a:p>
          </p:txBody>
        </p:sp>
      </p:grpSp>
      <p:grpSp>
        <p:nvGrpSpPr>
          <p:cNvPr id="259" name="グループ"/>
          <p:cNvGrpSpPr/>
          <p:nvPr/>
        </p:nvGrpSpPr>
        <p:grpSpPr>
          <a:xfrm>
            <a:off x="1930187" y="3138083"/>
            <a:ext cx="965201" cy="1554481"/>
            <a:chOff x="585575" y="-411480"/>
            <a:chExt cx="965200" cy="1554480"/>
          </a:xfrm>
        </p:grpSpPr>
        <p:sp>
          <p:nvSpPr>
            <p:cNvPr id="257" name="順方向"/>
            <p:cNvSpPr txBox="1"/>
            <p:nvPr/>
          </p:nvSpPr>
          <p:spPr>
            <a:xfrm>
              <a:off x="585575" y="-411481"/>
              <a:ext cx="965201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Font typeface="Arial"/>
                <a:defRPr sz="2000">
                  <a:solidFill>
                    <a:srgbClr val="00D100"/>
                  </a:solidFill>
                  <a:uFill>
                    <a:solidFill>
                      <a:srgbClr val="00D100"/>
                    </a:solidFill>
                  </a:uFill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/>
              <a:r>
                <a:t>順方向</a:t>
              </a:r>
            </a:p>
          </p:txBody>
        </p:sp>
        <p:sp>
          <p:nvSpPr>
            <p:cNvPr id="258" name="線"/>
            <p:cNvSpPr/>
            <p:nvPr/>
          </p:nvSpPr>
          <p:spPr>
            <a:xfrm flipV="1">
              <a:off x="1066800" y="0"/>
              <a:ext cx="1588" cy="1143000"/>
            </a:xfrm>
            <a:prstGeom prst="line">
              <a:avLst/>
            </a:prstGeom>
            <a:noFill/>
            <a:ln w="50800" cap="flat">
              <a:solidFill>
                <a:srgbClr val="00D1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260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261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7582" y="1780043"/>
            <a:ext cx="2608836" cy="4682040"/>
          </a:xfrm>
          <a:prstGeom prst="rect">
            <a:avLst/>
          </a:prstGeom>
          <a:ln w="12700"/>
        </p:spPr>
      </p:pic>
      <p:grpSp>
        <p:nvGrpSpPr>
          <p:cNvPr id="264" name="グループ"/>
          <p:cNvGrpSpPr/>
          <p:nvPr/>
        </p:nvGrpSpPr>
        <p:grpSpPr>
          <a:xfrm>
            <a:off x="1420895" y="5014648"/>
            <a:ext cx="6133359" cy="342901"/>
            <a:chOff x="38099" y="0"/>
            <a:chExt cx="6133357" cy="342899"/>
          </a:xfrm>
        </p:grpSpPr>
        <p:sp>
          <p:nvSpPr>
            <p:cNvPr id="262" name="左のモータ：B"/>
            <p:cNvSpPr txBox="1"/>
            <p:nvPr/>
          </p:nvSpPr>
          <p:spPr>
            <a:xfrm>
              <a:off x="38100" y="-1"/>
              <a:ext cx="1702004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左のモータ：B</a:t>
              </a:r>
            </a:p>
          </p:txBody>
        </p:sp>
        <p:sp>
          <p:nvSpPr>
            <p:cNvPr id="263" name="右のモータ：C"/>
            <p:cNvSpPr txBox="1"/>
            <p:nvPr/>
          </p:nvSpPr>
          <p:spPr>
            <a:xfrm>
              <a:off x="4459395" y="-1"/>
              <a:ext cx="1712063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右のモータ：C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click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2"/>
      <p:bldP build="whole" bldLvl="1" animBg="1" rev="0" advAuto="0" spid="259" grpId="1"/>
      <p:bldP build="whole" bldLvl="1" animBg="1" rev="0" advAuto="0" spid="261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" name="右回転プログラムのPA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右回転プログラムのPAD</a:t>
            </a:r>
          </a:p>
        </p:txBody>
      </p:sp>
      <p:sp>
        <p:nvSpPr>
          <p:cNvPr id="268" name="左のモータBを順回転、右のモータCを逆回転"/>
          <p:cNvSpPr txBox="1"/>
          <p:nvPr>
            <p:ph type="body" sz="quarter" idx="1"/>
          </p:nvPr>
        </p:nvSpPr>
        <p:spPr>
          <a:xfrm>
            <a:off x="317500" y="1184275"/>
            <a:ext cx="8509000" cy="581661"/>
          </a:xfrm>
          <a:prstGeom prst="rect">
            <a:avLst/>
          </a:prstGeom>
        </p:spPr>
        <p:txBody>
          <a:bodyPr/>
          <a:lstStyle/>
          <a:p>
            <a:pPr/>
            <a:r>
              <a:t>左のモータBを順回転、右のモータCを逆回転</a:t>
            </a:r>
          </a:p>
        </p:txBody>
      </p:sp>
      <p:pic>
        <p:nvPicPr>
          <p:cNvPr id="269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270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1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grpSp>
        <p:nvGrpSpPr>
          <p:cNvPr id="284" name="グループ"/>
          <p:cNvGrpSpPr/>
          <p:nvPr/>
        </p:nvGrpSpPr>
        <p:grpSpPr>
          <a:xfrm>
            <a:off x="4236323" y="2685015"/>
            <a:ext cx="3727203" cy="2589387"/>
            <a:chOff x="0" y="0"/>
            <a:chExt cx="3727201" cy="2589385"/>
          </a:xfrm>
        </p:grpSpPr>
        <p:sp>
          <p:nvSpPr>
            <p:cNvPr id="272" name="四角形"/>
            <p:cNvSpPr/>
            <p:nvPr/>
          </p:nvSpPr>
          <p:spPr>
            <a:xfrm>
              <a:off x="0" y="8890"/>
              <a:ext cx="1382941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3" name="前進と後退"/>
            <p:cNvSpPr txBox="1"/>
            <p:nvPr/>
          </p:nvSpPr>
          <p:spPr>
            <a:xfrm>
              <a:off x="41228" y="85090"/>
              <a:ext cx="1300484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前進と後退</a:t>
              </a:r>
            </a:p>
          </p:txBody>
        </p:sp>
        <p:sp>
          <p:nvSpPr>
            <p:cNvPr id="274" name="四角形"/>
            <p:cNvSpPr/>
            <p:nvPr/>
          </p:nvSpPr>
          <p:spPr>
            <a:xfrm>
              <a:off x="1850980" y="8890"/>
              <a:ext cx="1876222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5" name="四角形"/>
            <p:cNvSpPr/>
            <p:nvPr/>
          </p:nvSpPr>
          <p:spPr>
            <a:xfrm>
              <a:off x="1850980" y="681990"/>
              <a:ext cx="1876222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6" name="3秒持続"/>
            <p:cNvSpPr txBox="1"/>
            <p:nvPr/>
          </p:nvSpPr>
          <p:spPr>
            <a:xfrm>
              <a:off x="2362802" y="779780"/>
              <a:ext cx="805156" cy="279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3秒持続</a:t>
              </a:r>
            </a:p>
          </p:txBody>
        </p:sp>
        <p:sp>
          <p:nvSpPr>
            <p:cNvPr id="277" name="線"/>
            <p:cNvSpPr/>
            <p:nvPr/>
          </p:nvSpPr>
          <p:spPr>
            <a:xfrm flipH="1">
              <a:off x="1843220" y="0"/>
              <a:ext cx="1" cy="2542304"/>
            </a:xfrm>
            <a:prstGeom prst="line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278" name="モータB+Cを前進"/>
            <p:cNvSpPr txBox="1"/>
            <p:nvPr/>
          </p:nvSpPr>
          <p:spPr>
            <a:xfrm>
              <a:off x="1965686" y="115490"/>
              <a:ext cx="159938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モータB+Cを前進</a:t>
              </a:r>
            </a:p>
          </p:txBody>
        </p:sp>
        <p:sp>
          <p:nvSpPr>
            <p:cNvPr id="279" name="四角形"/>
            <p:cNvSpPr/>
            <p:nvPr/>
          </p:nvSpPr>
          <p:spPr>
            <a:xfrm>
              <a:off x="1382350" y="199390"/>
              <a:ext cx="457201" cy="76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80" name="四角形"/>
            <p:cNvSpPr/>
            <p:nvPr/>
          </p:nvSpPr>
          <p:spPr>
            <a:xfrm>
              <a:off x="1850980" y="1352405"/>
              <a:ext cx="1876222" cy="56388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81" name="モータBを順回転…"/>
            <p:cNvSpPr txBox="1"/>
            <p:nvPr/>
          </p:nvSpPr>
          <p:spPr>
            <a:xfrm>
              <a:off x="1972709" y="1354945"/>
              <a:ext cx="1585342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モータBを順回転</a:t>
              </a:r>
            </a:p>
            <a:p>
              <a: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モータCを逆回転</a:t>
              </a:r>
            </a:p>
          </p:txBody>
        </p:sp>
        <p:sp>
          <p:nvSpPr>
            <p:cNvPr id="282" name="四角形"/>
            <p:cNvSpPr/>
            <p:nvPr/>
          </p:nvSpPr>
          <p:spPr>
            <a:xfrm>
              <a:off x="1850980" y="2132185"/>
              <a:ext cx="1876222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83" name="2秒間持続"/>
            <p:cNvSpPr txBox="1"/>
            <p:nvPr/>
          </p:nvSpPr>
          <p:spPr>
            <a:xfrm>
              <a:off x="2273902" y="2229975"/>
              <a:ext cx="982956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2秒間持続</a:t>
              </a:r>
            </a:p>
          </p:txBody>
        </p:sp>
      </p:grpSp>
      <p:grpSp>
        <p:nvGrpSpPr>
          <p:cNvPr id="297" name="グループ"/>
          <p:cNvGrpSpPr/>
          <p:nvPr/>
        </p:nvGrpSpPr>
        <p:grpSpPr>
          <a:xfrm>
            <a:off x="418474" y="2022862"/>
            <a:ext cx="4287327" cy="3472197"/>
            <a:chOff x="0" y="0"/>
            <a:chExt cx="4287326" cy="3472196"/>
          </a:xfrm>
        </p:grpSpPr>
        <p:grpSp>
          <p:nvGrpSpPr>
            <p:cNvPr id="289" name="グループ"/>
            <p:cNvGrpSpPr/>
            <p:nvPr/>
          </p:nvGrpSpPr>
          <p:grpSpPr>
            <a:xfrm>
              <a:off x="305961" y="0"/>
              <a:ext cx="3700866" cy="3472197"/>
              <a:chOff x="0" y="0"/>
              <a:chExt cx="3700865" cy="3472196"/>
            </a:xfrm>
          </p:grpSpPr>
          <p:grpSp>
            <p:nvGrpSpPr>
              <p:cNvPr id="287" name="グループ"/>
              <p:cNvGrpSpPr/>
              <p:nvPr/>
            </p:nvGrpSpPr>
            <p:grpSpPr>
              <a:xfrm>
                <a:off x="-1" y="724066"/>
                <a:ext cx="3700867" cy="2293495"/>
                <a:chOff x="0" y="0"/>
                <a:chExt cx="3700865" cy="2293494"/>
              </a:xfrm>
            </p:grpSpPr>
            <p:sp>
              <p:nvSpPr>
                <p:cNvPr id="285" name="線"/>
                <p:cNvSpPr/>
                <p:nvPr/>
              </p:nvSpPr>
              <p:spPr>
                <a:xfrm>
                  <a:off x="0" y="1015193"/>
                  <a:ext cx="3700866" cy="1088"/>
                </a:xfrm>
                <a:prstGeom prst="line">
                  <a:avLst/>
                </a:prstGeom>
                <a:noFill/>
                <a:ln w="25400" cap="flat">
                  <a:solidFill>
                    <a:srgbClr val="53585F"/>
                  </a:solidFill>
                  <a:prstDash val="sysDot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defTabSz="457200">
                    <a:defRPr sz="1200">
                      <a:uFillTx/>
                      <a:latin typeface="ヒラギノ角ゴ ProN W3"/>
                      <a:ea typeface="ヒラギノ角ゴ ProN W3"/>
                      <a:cs typeface="ヒラギノ角ゴ ProN W3"/>
                      <a:sym typeface="ヒラギノ角ゴ ProN W3"/>
                    </a:defRPr>
                  </a:pPr>
                </a:p>
              </p:txBody>
            </p:sp>
            <p:sp>
              <p:nvSpPr>
                <p:cNvPr id="286" name="線"/>
                <p:cNvSpPr/>
                <p:nvPr/>
              </p:nvSpPr>
              <p:spPr>
                <a:xfrm>
                  <a:off x="1851012" y="0"/>
                  <a:ext cx="1086" cy="2293495"/>
                </a:xfrm>
                <a:prstGeom prst="line">
                  <a:avLst/>
                </a:prstGeom>
                <a:noFill/>
                <a:ln w="25400" cap="flat">
                  <a:solidFill>
                    <a:srgbClr val="53585F"/>
                  </a:solidFill>
                  <a:prstDash val="sysDot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defTabSz="457200">
                    <a:defRPr sz="1200">
                      <a:uFillTx/>
                      <a:latin typeface="ヒラギノ角ゴ ProN W3"/>
                      <a:ea typeface="ヒラギノ角ゴ ProN W3"/>
                      <a:cs typeface="ヒラギノ角ゴ ProN W3"/>
                      <a:sym typeface="ヒラギノ角ゴ ProN W3"/>
                    </a:defRPr>
                  </a:pPr>
                </a:p>
              </p:txBody>
            </p:sp>
          </p:grpSp>
          <p:pic>
            <p:nvPicPr>
              <p:cNvPr id="288" name="イメージ" descr="イメージ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865703" y="0"/>
                <a:ext cx="1934710" cy="3472197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</p:grpSp>
        <p:sp>
          <p:nvSpPr>
            <p:cNvPr id="290" name="回転中心"/>
            <p:cNvSpPr txBox="1"/>
            <p:nvPr/>
          </p:nvSpPr>
          <p:spPr>
            <a:xfrm>
              <a:off x="3115255" y="3004690"/>
              <a:ext cx="967741" cy="304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回転中心</a:t>
              </a:r>
            </a:p>
          </p:txBody>
        </p:sp>
        <p:sp>
          <p:nvSpPr>
            <p:cNvPr id="291" name="線"/>
            <p:cNvSpPr/>
            <p:nvPr/>
          </p:nvSpPr>
          <p:spPr>
            <a:xfrm>
              <a:off x="2200755" y="1769242"/>
              <a:ext cx="967741" cy="139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79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94" name="グループ"/>
            <p:cNvGrpSpPr/>
            <p:nvPr/>
          </p:nvGrpSpPr>
          <p:grpSpPr>
            <a:xfrm>
              <a:off x="-1" y="1433449"/>
              <a:ext cx="1234441" cy="1046794"/>
              <a:chOff x="0" y="134961"/>
              <a:chExt cx="1234439" cy="1046793"/>
            </a:xfrm>
          </p:grpSpPr>
          <p:sp>
            <p:nvSpPr>
              <p:cNvPr id="292" name="線"/>
              <p:cNvSpPr/>
              <p:nvPr/>
            </p:nvSpPr>
            <p:spPr>
              <a:xfrm flipV="1">
                <a:off x="617220" y="134961"/>
                <a:ext cx="1" cy="503711"/>
              </a:xfrm>
              <a:prstGeom prst="line">
                <a:avLst/>
              </a:prstGeom>
              <a:noFill/>
              <a:ln w="38100" cap="flat">
                <a:solidFill>
                  <a:srgbClr val="8EFA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3" name="グループ"/>
              <p:cNvSpPr txBox="1"/>
              <p:nvPr/>
            </p:nvSpPr>
            <p:spPr>
              <a:xfrm>
                <a:off x="-1" y="694075"/>
                <a:ext cx="1234441" cy="48768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60000"/>
                  </a:lnSpc>
                  <a:defRPr sz="14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  <a:r>
                  <a:t>モータB</a:t>
                </a:r>
              </a:p>
              <a:p>
                <a:pPr algn="ctr">
                  <a:lnSpc>
                    <a:spcPct val="60000"/>
                  </a:lnSpc>
                  <a:defRPr sz="14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  <a:r>
                  <a:t>順方向に回転</a:t>
                </a:r>
              </a:p>
            </p:txBody>
          </p:sp>
        </p:grpSp>
        <p:sp>
          <p:nvSpPr>
            <p:cNvPr id="295" name="グループ"/>
            <p:cNvSpPr txBox="1"/>
            <p:nvPr/>
          </p:nvSpPr>
          <p:spPr>
            <a:xfrm>
              <a:off x="3052886" y="1992562"/>
              <a:ext cx="1234441" cy="48768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lnSpc>
                  <a:spcPct val="60000"/>
                </a:lnSpc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モータC</a:t>
              </a:r>
            </a:p>
            <a:p>
              <a:pPr algn="ctr">
                <a:lnSpc>
                  <a:spcPct val="60000"/>
                </a:lnSpc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逆方向に回転</a:t>
              </a:r>
            </a:p>
          </p:txBody>
        </p:sp>
        <p:sp>
          <p:nvSpPr>
            <p:cNvPr id="296" name="線"/>
            <p:cNvSpPr/>
            <p:nvPr/>
          </p:nvSpPr>
          <p:spPr>
            <a:xfrm>
              <a:off x="3670972" y="1440148"/>
              <a:ext cx="1" cy="50371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0" name="グループ"/>
          <p:cNvGrpSpPr/>
          <p:nvPr/>
        </p:nvGrpSpPr>
        <p:grpSpPr>
          <a:xfrm>
            <a:off x="8343802" y="3017650"/>
            <a:ext cx="325189" cy="360822"/>
            <a:chOff x="0" y="0"/>
            <a:chExt cx="325188" cy="360821"/>
          </a:xfrm>
        </p:grpSpPr>
        <p:sp>
          <p:nvSpPr>
            <p:cNvPr id="298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9" name="1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303" name="グループ"/>
          <p:cNvGrpSpPr/>
          <p:nvPr/>
        </p:nvGrpSpPr>
        <p:grpSpPr>
          <a:xfrm>
            <a:off x="8343802" y="4485128"/>
            <a:ext cx="325189" cy="360822"/>
            <a:chOff x="0" y="0"/>
            <a:chExt cx="325188" cy="360821"/>
          </a:xfrm>
        </p:grpSpPr>
        <p:sp>
          <p:nvSpPr>
            <p:cNvPr id="301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2" name="2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304" name="}"/>
          <p:cNvSpPr txBox="1"/>
          <p:nvPr/>
        </p:nvSpPr>
        <p:spPr>
          <a:xfrm>
            <a:off x="7927055" y="2635733"/>
            <a:ext cx="408687" cy="98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}</a:t>
            </a:r>
          </a:p>
        </p:txBody>
      </p:sp>
      <p:sp>
        <p:nvSpPr>
          <p:cNvPr id="305" name="}"/>
          <p:cNvSpPr txBox="1"/>
          <p:nvPr/>
        </p:nvSpPr>
        <p:spPr>
          <a:xfrm>
            <a:off x="7927055" y="4115356"/>
            <a:ext cx="408687" cy="98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8" name="ロボットの右回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ロボットの右回転</a:t>
            </a:r>
          </a:p>
        </p:txBody>
      </p:sp>
      <p:sp>
        <p:nvSpPr>
          <p:cNvPr id="309" name="左のモータBを順回転、右のモータCを逆回転"/>
          <p:cNvSpPr txBox="1"/>
          <p:nvPr>
            <p:ph type="body" sz="quarter" idx="1"/>
          </p:nvPr>
        </p:nvSpPr>
        <p:spPr>
          <a:xfrm>
            <a:off x="317500" y="1184275"/>
            <a:ext cx="8509000" cy="581661"/>
          </a:xfrm>
          <a:prstGeom prst="rect">
            <a:avLst/>
          </a:prstGeom>
        </p:spPr>
        <p:txBody>
          <a:bodyPr/>
          <a:lstStyle/>
          <a:p>
            <a:pPr/>
            <a:r>
              <a:t>左のモータBを順回転、右のモータCを逆回転</a:t>
            </a:r>
          </a:p>
        </p:txBody>
      </p:sp>
      <p:pic>
        <p:nvPicPr>
          <p:cNvPr id="310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311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2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13" name="スクリーンショット 2014-09-01 17.16.16.png" descr="スクリーンショット 2014-09-01 17.16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8986" y="2782375"/>
            <a:ext cx="6286501" cy="1485901"/>
          </a:xfrm>
          <a:prstGeom prst="rect">
            <a:avLst/>
          </a:prstGeom>
          <a:ln w="12700"/>
        </p:spPr>
      </p:pic>
      <p:sp>
        <p:nvSpPr>
          <p:cNvPr id="314" name="角丸四角形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5" name="スタートブロック"/>
          <p:cNvSpPr txBox="1"/>
          <p:nvPr/>
        </p:nvSpPr>
        <p:spPr>
          <a:xfrm>
            <a:off x="337550" y="3398325"/>
            <a:ext cx="15954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スタートブロック</a:t>
            </a:r>
          </a:p>
        </p:txBody>
      </p:sp>
      <p:grpSp>
        <p:nvGrpSpPr>
          <p:cNvPr id="318" name="グループ"/>
          <p:cNvGrpSpPr/>
          <p:nvPr/>
        </p:nvGrpSpPr>
        <p:grpSpPr>
          <a:xfrm>
            <a:off x="2930344" y="2471156"/>
            <a:ext cx="325189" cy="360822"/>
            <a:chOff x="0" y="0"/>
            <a:chExt cx="325188" cy="360821"/>
          </a:xfrm>
        </p:grpSpPr>
        <p:sp>
          <p:nvSpPr>
            <p:cNvPr id="316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17" name="1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321" name="グループ"/>
          <p:cNvGrpSpPr/>
          <p:nvPr/>
        </p:nvGrpSpPr>
        <p:grpSpPr>
          <a:xfrm>
            <a:off x="5332029" y="2496556"/>
            <a:ext cx="325190" cy="360822"/>
            <a:chOff x="0" y="0"/>
            <a:chExt cx="325188" cy="360821"/>
          </a:xfrm>
        </p:grpSpPr>
        <p:sp>
          <p:nvSpPr>
            <p:cNvPr id="319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20" name="2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322" name="前進"/>
          <p:cNvSpPr txBox="1"/>
          <p:nvPr/>
        </p:nvSpPr>
        <p:spPr>
          <a:xfrm>
            <a:off x="3254757" y="2499167"/>
            <a:ext cx="61214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前進</a:t>
            </a:r>
          </a:p>
        </p:txBody>
      </p:sp>
      <p:sp>
        <p:nvSpPr>
          <p:cNvPr id="323" name="右回転"/>
          <p:cNvSpPr txBox="1"/>
          <p:nvPr/>
        </p:nvSpPr>
        <p:spPr>
          <a:xfrm>
            <a:off x="5618343" y="2511867"/>
            <a:ext cx="84074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右回転</a:t>
            </a:r>
          </a:p>
        </p:txBody>
      </p:sp>
      <p:sp>
        <p:nvSpPr>
          <p:cNvPr id="324" name="線"/>
          <p:cNvSpPr/>
          <p:nvPr/>
        </p:nvSpPr>
        <p:spPr>
          <a:xfrm>
            <a:off x="6009851" y="4048602"/>
            <a:ext cx="342428" cy="1282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5" name="線"/>
          <p:cNvSpPr/>
          <p:nvPr/>
        </p:nvSpPr>
        <p:spPr>
          <a:xfrm>
            <a:off x="6313782" y="4048602"/>
            <a:ext cx="123888" cy="568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6" name="モータBのパワー：…"/>
          <p:cNvSpPr txBox="1"/>
          <p:nvPr/>
        </p:nvSpPr>
        <p:spPr>
          <a:xfrm>
            <a:off x="6377437" y="5190484"/>
            <a:ext cx="21805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モータBのパワー：</a:t>
            </a:r>
          </a:p>
          <a:p>
            <a: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50（順回転）</a:t>
            </a:r>
          </a:p>
        </p:txBody>
      </p:sp>
      <p:sp>
        <p:nvSpPr>
          <p:cNvPr id="327" name="モータCのパワー：…"/>
          <p:cNvSpPr txBox="1"/>
          <p:nvPr/>
        </p:nvSpPr>
        <p:spPr>
          <a:xfrm>
            <a:off x="6377437" y="4424580"/>
            <a:ext cx="218050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モータCのパワー：</a:t>
            </a:r>
          </a:p>
          <a:p>
            <a: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-50（逆回転）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線"/>
          <p:cNvSpPr/>
          <p:nvPr/>
        </p:nvSpPr>
        <p:spPr>
          <a:xfrm flipV="1">
            <a:off x="1565566" y="2294856"/>
            <a:ext cx="1" cy="2683365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0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1" name="ロボットを90度右回転させるには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ロボットを90度右回転させるには？</a:t>
            </a:r>
          </a:p>
        </p:txBody>
      </p:sp>
      <p:pic>
        <p:nvPicPr>
          <p:cNvPr id="332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333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4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35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897" y="3945895"/>
            <a:ext cx="1055339" cy="1894003"/>
          </a:xfrm>
          <a:prstGeom prst="rect">
            <a:avLst/>
          </a:prstGeom>
          <a:ln w="12700"/>
        </p:spPr>
      </p:pic>
      <p:sp>
        <p:nvSpPr>
          <p:cNvPr id="336" name="線"/>
          <p:cNvSpPr/>
          <p:nvPr/>
        </p:nvSpPr>
        <p:spPr>
          <a:xfrm>
            <a:off x="1566201" y="2266187"/>
            <a:ext cx="509307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5" name="接続の線"/>
          <p:cNvSpPr/>
          <p:nvPr/>
        </p:nvSpPr>
        <p:spPr>
          <a:xfrm>
            <a:off x="1599652" y="2274944"/>
            <a:ext cx="250813" cy="25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fill="norm" stroke="1" extrusionOk="0">
                <a:moveTo>
                  <a:pt x="20250" y="0"/>
                </a:moveTo>
                <a:cubicBezTo>
                  <a:pt x="21600" y="14850"/>
                  <a:pt x="14850" y="21600"/>
                  <a:pt x="0" y="20250"/>
                </a:cubicBezTo>
              </a:path>
            </a:pathLst>
          </a:custGeom>
          <a:ln w="12700">
            <a:solidFill>
              <a:srgbClr val="000000"/>
            </a:solidFill>
            <a:headEnd type="arrow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338" name="90度"/>
          <p:cNvSpPr txBox="1"/>
          <p:nvPr/>
        </p:nvSpPr>
        <p:spPr>
          <a:xfrm>
            <a:off x="1861299" y="2519095"/>
            <a:ext cx="62514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90度</a:t>
            </a:r>
          </a:p>
        </p:txBody>
      </p:sp>
      <p:sp>
        <p:nvSpPr>
          <p:cNvPr id="339" name="1. 時間制御…"/>
          <p:cNvSpPr txBox="1"/>
          <p:nvPr/>
        </p:nvSpPr>
        <p:spPr>
          <a:xfrm>
            <a:off x="3866385" y="2939674"/>
            <a:ext cx="358394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1. 時間制御</a:t>
            </a:r>
          </a:p>
          <a:p>
            <a: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モータのパワーと持続時間を調整</a:t>
            </a:r>
          </a:p>
        </p:txBody>
      </p:sp>
      <p:sp>
        <p:nvSpPr>
          <p:cNvPr id="340" name="どのように実現するか考えてみよう！"/>
          <p:cNvSpPr txBox="1"/>
          <p:nvPr>
            <p:ph type="body" sz="quarter" idx="1"/>
          </p:nvPr>
        </p:nvSpPr>
        <p:spPr>
          <a:xfrm>
            <a:off x="317500" y="1184275"/>
            <a:ext cx="8509000" cy="581661"/>
          </a:xfrm>
          <a:prstGeom prst="rect">
            <a:avLst/>
          </a:prstGeom>
        </p:spPr>
        <p:txBody>
          <a:bodyPr/>
          <a:lstStyle/>
          <a:p>
            <a:pPr/>
            <a:r>
              <a:t>どのように実現するか考えてみよう！</a:t>
            </a:r>
          </a:p>
        </p:txBody>
      </p:sp>
      <p:sp>
        <p:nvSpPr>
          <p:cNvPr id="341" name="2. 回転制御…"/>
          <p:cNvSpPr txBox="1"/>
          <p:nvPr/>
        </p:nvSpPr>
        <p:spPr>
          <a:xfrm>
            <a:off x="3880052" y="4133883"/>
            <a:ext cx="3812541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2. 回転制御</a:t>
            </a:r>
          </a:p>
          <a:p>
            <a: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モータの回転数もしくは角度を調整</a:t>
            </a:r>
          </a:p>
        </p:txBody>
      </p:sp>
      <p:sp>
        <p:nvSpPr>
          <p:cNvPr id="342" name="→複数の問題解決方法があるので、いろいろと試してみよう！(試行錯誤しよう)"/>
          <p:cNvSpPr txBox="1"/>
          <p:nvPr/>
        </p:nvSpPr>
        <p:spPr>
          <a:xfrm>
            <a:off x="425221" y="5980722"/>
            <a:ext cx="8293558" cy="330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→複数の問題解決方法があるので、いろいろと試してみよう！(試行錯誤しよう)</a:t>
            </a:r>
          </a:p>
        </p:txBody>
      </p:sp>
      <p:sp>
        <p:nvSpPr>
          <p:cNvPr id="343" name="角丸四角形"/>
          <p:cNvSpPr/>
          <p:nvPr/>
        </p:nvSpPr>
        <p:spPr>
          <a:xfrm>
            <a:off x="3645851" y="2654300"/>
            <a:ext cx="4280944" cy="2484438"/>
          </a:xfrm>
          <a:prstGeom prst="roundRect">
            <a:avLst>
              <a:gd name="adj" fmla="val 15000"/>
            </a:avLst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4" name="ヒント"/>
          <p:cNvSpPr txBox="1"/>
          <p:nvPr/>
        </p:nvSpPr>
        <p:spPr>
          <a:xfrm>
            <a:off x="5237985" y="2506395"/>
            <a:ext cx="840741" cy="330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ヒント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661 -0.382136" origin="layout" pathEditMode="relative">
                                      <p:cBhvr>
                                        <p:cTn id="6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5399999">
                                      <p:cBhvr>
                                        <p:cTn id="10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8" name="ロボットを90度右回転させるには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ロボットを90度右回転させるには</a:t>
            </a:r>
          </a:p>
        </p:txBody>
      </p:sp>
      <p:pic>
        <p:nvPicPr>
          <p:cNvPr id="349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350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1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352" name="→回転制御の方が便利(同じ動きでロボットを早くしたいとき等)"/>
          <p:cNvSpPr txBox="1"/>
          <p:nvPr/>
        </p:nvSpPr>
        <p:spPr>
          <a:xfrm>
            <a:off x="1212748" y="5980722"/>
            <a:ext cx="6718504" cy="330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→回転制御の方が便利(同じ動きでロボットを早くしたいとき等)</a:t>
            </a:r>
          </a:p>
        </p:txBody>
      </p:sp>
      <p:grpSp>
        <p:nvGrpSpPr>
          <p:cNvPr id="360" name="グループ"/>
          <p:cNvGrpSpPr/>
          <p:nvPr/>
        </p:nvGrpSpPr>
        <p:grpSpPr>
          <a:xfrm>
            <a:off x="355101" y="1318729"/>
            <a:ext cx="4133213" cy="4270613"/>
            <a:chOff x="0" y="0"/>
            <a:chExt cx="4133211" cy="4270612"/>
          </a:xfrm>
        </p:grpSpPr>
        <p:pic>
          <p:nvPicPr>
            <p:cNvPr id="353" name="スクリーンショット 2014-09-10 13.27.26.png" descr="スクリーンショット 2014-09-10 13.27.2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491" t="8973" r="1199" b="3886"/>
            <a:stretch>
              <a:fillRect/>
            </a:stretch>
          </p:blipFill>
          <p:spPr>
            <a:xfrm>
              <a:off x="431698" y="1097075"/>
              <a:ext cx="2112717" cy="234244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54" name="角丸四角形"/>
            <p:cNvSpPr/>
            <p:nvPr/>
          </p:nvSpPr>
          <p:spPr>
            <a:xfrm>
              <a:off x="0" y="145714"/>
              <a:ext cx="4133212" cy="4124899"/>
            </a:xfrm>
            <a:prstGeom prst="roundRect">
              <a:avLst>
                <a:gd name="adj" fmla="val 9035"/>
              </a:avLst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55" name="モータのパワーと持続時間を調整"/>
            <p:cNvSpPr txBox="1"/>
            <p:nvPr/>
          </p:nvSpPr>
          <p:spPr>
            <a:xfrm>
              <a:off x="200769" y="547784"/>
              <a:ext cx="358394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モータのパワーと持続時間を調整</a:t>
              </a:r>
            </a:p>
          </p:txBody>
        </p:sp>
        <p:sp>
          <p:nvSpPr>
            <p:cNvPr id="356" name="1. 時間制御"/>
            <p:cNvSpPr txBox="1"/>
            <p:nvPr/>
          </p:nvSpPr>
          <p:spPr>
            <a:xfrm>
              <a:off x="1353284" y="-1"/>
              <a:ext cx="1426643" cy="330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1. 時間制御 </a:t>
              </a:r>
            </a:p>
          </p:txBody>
        </p:sp>
        <p:sp>
          <p:nvSpPr>
            <p:cNvPr id="357" name="線"/>
            <p:cNvSpPr/>
            <p:nvPr/>
          </p:nvSpPr>
          <p:spPr>
            <a:xfrm>
              <a:off x="1737185" y="2029132"/>
              <a:ext cx="297089" cy="54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79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持続時間：1.5秒"/>
            <p:cNvSpPr txBox="1"/>
            <p:nvPr/>
          </p:nvSpPr>
          <p:spPr>
            <a:xfrm>
              <a:off x="2013713" y="2420614"/>
              <a:ext cx="1689914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持続時間：1.5秒</a:t>
              </a:r>
            </a:p>
          </p:txBody>
        </p:sp>
        <p:sp>
          <p:nvSpPr>
            <p:cNvPr id="359" name="パワーを変更すると…"/>
            <p:cNvSpPr txBox="1"/>
            <p:nvPr/>
          </p:nvSpPr>
          <p:spPr>
            <a:xfrm>
              <a:off x="769935" y="3555307"/>
              <a:ext cx="2593341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パワーを変更すると</a:t>
              </a:r>
            </a:p>
            <a:p>
              <a: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→持続時間の再調整が必要</a:t>
              </a:r>
            </a:p>
          </p:txBody>
        </p:sp>
      </p:grpSp>
      <p:grpSp>
        <p:nvGrpSpPr>
          <p:cNvPr id="368" name="グループ"/>
          <p:cNvGrpSpPr/>
          <p:nvPr/>
        </p:nvGrpSpPr>
        <p:grpSpPr>
          <a:xfrm>
            <a:off x="4655686" y="1318729"/>
            <a:ext cx="4133213" cy="4270613"/>
            <a:chOff x="0" y="0"/>
            <a:chExt cx="4133211" cy="4270612"/>
          </a:xfrm>
        </p:grpSpPr>
        <p:sp>
          <p:nvSpPr>
            <p:cNvPr id="361" name="モータの回転数もしくは角度を調整"/>
            <p:cNvSpPr txBox="1"/>
            <p:nvPr/>
          </p:nvSpPr>
          <p:spPr>
            <a:xfrm>
              <a:off x="160335" y="538872"/>
              <a:ext cx="381254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モータの回転数もしくは角度を調整</a:t>
              </a:r>
            </a:p>
          </p:txBody>
        </p:sp>
        <p:sp>
          <p:nvSpPr>
            <p:cNvPr id="362" name="角丸四角形"/>
            <p:cNvSpPr/>
            <p:nvPr/>
          </p:nvSpPr>
          <p:spPr>
            <a:xfrm>
              <a:off x="0" y="145714"/>
              <a:ext cx="4133212" cy="4124899"/>
            </a:xfrm>
            <a:prstGeom prst="roundRect">
              <a:avLst>
                <a:gd name="adj" fmla="val 9035"/>
              </a:avLst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3" name="2. 回転制御"/>
            <p:cNvSpPr txBox="1"/>
            <p:nvPr/>
          </p:nvSpPr>
          <p:spPr>
            <a:xfrm>
              <a:off x="1353284" y="-1"/>
              <a:ext cx="1426643" cy="330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2. 回転制御 </a:t>
              </a:r>
            </a:p>
          </p:txBody>
        </p:sp>
        <p:pic>
          <p:nvPicPr>
            <p:cNvPr id="364" name="スクリーンショット 2014-09-01 20.29.24.png" descr="スクリーンショット 2014-09-01 20.29.2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109" t="6300" r="4109" b="3046"/>
            <a:stretch>
              <a:fillRect/>
            </a:stretch>
          </p:blipFill>
          <p:spPr>
            <a:xfrm>
              <a:off x="438827" y="1077744"/>
              <a:ext cx="2025413" cy="237505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65" name="線"/>
            <p:cNvSpPr/>
            <p:nvPr/>
          </p:nvSpPr>
          <p:spPr>
            <a:xfrm>
              <a:off x="1846408" y="2032128"/>
              <a:ext cx="297088" cy="541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79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" name="回転角：180度"/>
            <p:cNvSpPr txBox="1"/>
            <p:nvPr/>
          </p:nvSpPr>
          <p:spPr>
            <a:xfrm>
              <a:off x="2122936" y="2423611"/>
              <a:ext cx="157144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回転角：180度</a:t>
              </a:r>
            </a:p>
          </p:txBody>
        </p:sp>
        <p:sp>
          <p:nvSpPr>
            <p:cNvPr id="367" name="パワーを変更しても…"/>
            <p:cNvSpPr txBox="1"/>
            <p:nvPr/>
          </p:nvSpPr>
          <p:spPr>
            <a:xfrm>
              <a:off x="769935" y="3555307"/>
              <a:ext cx="2796541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パワーを変更しても</a:t>
              </a:r>
            </a:p>
            <a:p>
              <a: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→回転角の再調整は必要なし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グループ"/>
          <p:cNvGrpSpPr/>
          <p:nvPr/>
        </p:nvGrpSpPr>
        <p:grpSpPr>
          <a:xfrm>
            <a:off x="3210192" y="2499076"/>
            <a:ext cx="2723616" cy="2717532"/>
            <a:chOff x="19050" y="19050"/>
            <a:chExt cx="2723615" cy="2717531"/>
          </a:xfrm>
        </p:grpSpPr>
        <p:sp>
          <p:nvSpPr>
            <p:cNvPr id="370" name="線"/>
            <p:cNvSpPr/>
            <p:nvPr/>
          </p:nvSpPr>
          <p:spPr>
            <a:xfrm flipV="1">
              <a:off x="36330" y="53217"/>
              <a:ext cx="1" cy="268336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" name="線"/>
            <p:cNvSpPr/>
            <p:nvPr/>
          </p:nvSpPr>
          <p:spPr>
            <a:xfrm>
              <a:off x="19050" y="36330"/>
              <a:ext cx="268336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" name="線"/>
            <p:cNvSpPr/>
            <p:nvPr/>
          </p:nvSpPr>
          <p:spPr>
            <a:xfrm flipH="1">
              <a:off x="2726905" y="19050"/>
              <a:ext cx="1" cy="268336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" name="線"/>
            <p:cNvSpPr/>
            <p:nvPr/>
          </p:nvSpPr>
          <p:spPr>
            <a:xfrm flipH="1" flipV="1">
              <a:off x="59300" y="2728107"/>
              <a:ext cx="2683366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5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6" name="ロボットを一周させるには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ロボットを一周させるには？</a:t>
            </a:r>
          </a:p>
        </p:txBody>
      </p:sp>
      <p:pic>
        <p:nvPicPr>
          <p:cNvPr id="377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378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9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80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9803" y="4184282"/>
            <a:ext cx="1055340" cy="1894003"/>
          </a:xfrm>
          <a:prstGeom prst="rect">
            <a:avLst/>
          </a:prstGeom>
          <a:ln w="12700"/>
        </p:spPr>
      </p:pic>
      <p:pic>
        <p:nvPicPr>
          <p:cNvPr id="381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767846" y="1569356"/>
            <a:ext cx="1055340" cy="1894002"/>
          </a:xfrm>
          <a:prstGeom prst="rect">
            <a:avLst/>
          </a:prstGeom>
          <a:ln w="12700"/>
        </p:spPr>
      </p:pic>
      <p:pic>
        <p:nvPicPr>
          <p:cNvPr id="382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5390378" y="1637399"/>
            <a:ext cx="1055340" cy="1894002"/>
          </a:xfrm>
          <a:prstGeom prst="rect">
            <a:avLst/>
          </a:prstGeom>
          <a:ln w="12700"/>
        </p:spPr>
      </p:pic>
      <p:pic>
        <p:nvPicPr>
          <p:cNvPr id="383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320814" y="4261132"/>
            <a:ext cx="1055340" cy="1894003"/>
          </a:xfrm>
          <a:prstGeom prst="rect">
            <a:avLst/>
          </a:prstGeom>
          <a:ln w="12700"/>
        </p:spPr>
      </p:pic>
      <p:sp>
        <p:nvSpPr>
          <p:cNvPr id="384" name="1回目…"/>
          <p:cNvSpPr txBox="1"/>
          <p:nvPr/>
        </p:nvSpPr>
        <p:spPr>
          <a:xfrm>
            <a:off x="1192580" y="3568917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1回目</a:t>
            </a:r>
          </a:p>
          <a:p>
            <a:pPr algn="ctr"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3秒前進→90度回転</a:t>
            </a:r>
          </a:p>
        </p:txBody>
      </p:sp>
      <p:sp>
        <p:nvSpPr>
          <p:cNvPr id="385" name="3回目…"/>
          <p:cNvSpPr txBox="1"/>
          <p:nvPr/>
        </p:nvSpPr>
        <p:spPr>
          <a:xfrm>
            <a:off x="6315367" y="3568917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3回目</a:t>
            </a:r>
          </a:p>
          <a:p>
            <a:pPr algn="ctr"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3秒前進→90度回転</a:t>
            </a:r>
          </a:p>
        </p:txBody>
      </p:sp>
      <p:sp>
        <p:nvSpPr>
          <p:cNvPr id="386" name="2回目…"/>
          <p:cNvSpPr txBox="1"/>
          <p:nvPr/>
        </p:nvSpPr>
        <p:spPr>
          <a:xfrm>
            <a:off x="3753973" y="1373861"/>
            <a:ext cx="1636054" cy="57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2回目</a:t>
            </a:r>
          </a:p>
          <a:p>
            <a:pPr algn="ctr"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3秒前進→90度回転</a:t>
            </a:r>
          </a:p>
        </p:txBody>
      </p:sp>
      <p:sp>
        <p:nvSpPr>
          <p:cNvPr id="387" name="4回目…"/>
          <p:cNvSpPr txBox="1"/>
          <p:nvPr/>
        </p:nvSpPr>
        <p:spPr>
          <a:xfrm>
            <a:off x="3753973" y="5763972"/>
            <a:ext cx="1636054" cy="57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4回目</a:t>
            </a:r>
          </a:p>
          <a:p>
            <a:pPr algn="ctr"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3秒前進→90度回転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661 -0.382136" origin="layout" pathEditMode="relative">
                                      <p:cBhvr>
                                        <p:cTn id="6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5399999">
                                      <p:cBhvr>
                                        <p:cTn id="9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mph" nodeType="afterEffect" presetID="9" grpId="3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3" dur="indefinite" fill="hold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85357 0.000000" origin="layout" pathEditMode="relative">
                                      <p:cBhvr>
                                        <p:cTn id="19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mph" nodeType="afterEffect" presetID="9" grpId="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26" dur="indefinite" fill="hold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1061 0.383254" origin="layout" pathEditMode="relative">
                                      <p:cBhvr>
                                        <p:cTn id="32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8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afterEffect" presetID="9" grpId="1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39" dur="indefinite" fill="hold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path" nodeType="after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83721 -0.001331" origin="layout" pathEditMode="relative">
                                      <p:cBhvr>
                                        <p:cTn id="45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mph" nodeType="afterEffect" presetSubtype="0" presetID="8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1" grpId="6"/>
      <p:bldP build="whole" bldLvl="1" animBg="1" rev="0" advAuto="0" spid="382" grpId="8"/>
      <p:bldP build="whole" bldLvl="1" animBg="1" rev="0" advAuto="0" spid="381" grpId="7"/>
      <p:bldP build="whole" bldLvl="1" animBg="1" rev="0" advAuto="0" spid="382" grpId="10"/>
      <p:bldP build="whole" bldLvl="1" animBg="1" rev="0" advAuto="0" spid="382" grpId="11"/>
      <p:bldP build="whole" bldLvl="1" animBg="1" rev="0" advAuto="0" spid="383" grpId="12"/>
      <p:bldP build="whole" bldLvl="1" animBg="1" rev="0" advAuto="0" spid="383" grpId="14"/>
      <p:bldP build="whole" bldLvl="1" animBg="1" rev="0" advAuto="0" spid="380" grpId="2"/>
      <p:bldP build="whole" bldLvl="1" animBg="1" rev="0" advAuto="0" spid="380" grpId="3"/>
      <p:bldP build="whole" bldLvl="1" animBg="1" rev="0" advAuto="0" spid="381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3秒前進と90度右回転を4回繰り返せばよ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>
              <a:buSzPct val="125000"/>
            </a:pPr>
            <a:r>
              <a:t>3秒前進と90度右回転を4回繰り返せばよい</a:t>
            </a:r>
          </a:p>
          <a:p>
            <a:pPr marL="342900">
              <a:buSzPct val="125000"/>
            </a:pPr>
          </a:p>
          <a:p>
            <a:pPr marL="342900">
              <a:buSzPct val="125000"/>
            </a:pPr>
          </a:p>
          <a:p>
            <a:pPr marL="342900">
              <a:buSzPct val="125000"/>
            </a:pPr>
          </a:p>
          <a:p>
            <a:pPr marL="342900">
              <a:buSzPct val="125000"/>
            </a:pPr>
          </a:p>
          <a:p>
            <a:pPr marL="342900">
              <a:buSzPct val="125000"/>
            </a:pPr>
          </a:p>
          <a:p>
            <a:pPr marL="342900">
              <a:buSzPct val="125000"/>
            </a:pPr>
          </a:p>
          <a:p>
            <a:pPr marL="342900">
              <a:buSzPct val="125000"/>
            </a:pPr>
            <a:r>
              <a:t>繰り返し処理(ループブロック)を利用</a:t>
            </a:r>
          </a:p>
        </p:txBody>
      </p:sp>
      <p:sp>
        <p:nvSpPr>
          <p:cNvPr id="390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1" name="ロボットを一周させるには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ロボットを一周させるには？</a:t>
            </a:r>
          </a:p>
        </p:txBody>
      </p:sp>
      <p:pic>
        <p:nvPicPr>
          <p:cNvPr id="392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393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4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95" name="スクリーンショット 2014-09-01 21.03.08.png" descr="スクリーンショット 2014-09-01 21.03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460" y="2625075"/>
            <a:ext cx="8679080" cy="626859"/>
          </a:xfrm>
          <a:prstGeom prst="rect">
            <a:avLst/>
          </a:prstGeom>
          <a:ln w="12700"/>
        </p:spPr>
      </p:pic>
      <p:sp>
        <p:nvSpPr>
          <p:cNvPr id="396" name="角丸四角形"/>
          <p:cNvSpPr/>
          <p:nvPr/>
        </p:nvSpPr>
        <p:spPr>
          <a:xfrm>
            <a:off x="263525" y="1941562"/>
            <a:ext cx="8616950" cy="1750171"/>
          </a:xfrm>
          <a:prstGeom prst="roundRect">
            <a:avLst>
              <a:gd name="adj" fmla="val 27874"/>
            </a:avLst>
          </a:prstGeom>
          <a:ln w="12700">
            <a:solidFill>
              <a:srgbClr val="91919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7" name="1回目…"/>
          <p:cNvSpPr txBox="1"/>
          <p:nvPr/>
        </p:nvSpPr>
        <p:spPr>
          <a:xfrm>
            <a:off x="1009700" y="2096733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1回目</a:t>
            </a:r>
          </a:p>
          <a:p>
            <a:pPr algn="ctr"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3秒前進→90度回転</a:t>
            </a:r>
          </a:p>
        </p:txBody>
      </p:sp>
      <p:sp>
        <p:nvSpPr>
          <p:cNvPr id="398" name="3回目…"/>
          <p:cNvSpPr txBox="1"/>
          <p:nvPr/>
        </p:nvSpPr>
        <p:spPr>
          <a:xfrm>
            <a:off x="5080927" y="2096733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3回目</a:t>
            </a:r>
          </a:p>
          <a:p>
            <a:pPr algn="ctr"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3秒前進→90度回転</a:t>
            </a:r>
          </a:p>
        </p:txBody>
      </p:sp>
      <p:sp>
        <p:nvSpPr>
          <p:cNvPr id="399" name="2回目…"/>
          <p:cNvSpPr txBox="1"/>
          <p:nvPr/>
        </p:nvSpPr>
        <p:spPr>
          <a:xfrm>
            <a:off x="2931014" y="2096733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2回目</a:t>
            </a:r>
          </a:p>
          <a:p>
            <a:pPr algn="ctr"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3秒前進→90度回転</a:t>
            </a:r>
          </a:p>
        </p:txBody>
      </p:sp>
      <p:sp>
        <p:nvSpPr>
          <p:cNvPr id="400" name="4回目…"/>
          <p:cNvSpPr txBox="1"/>
          <p:nvPr/>
        </p:nvSpPr>
        <p:spPr>
          <a:xfrm>
            <a:off x="6963517" y="2096733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4回目</a:t>
            </a:r>
          </a:p>
          <a:p>
            <a:pPr algn="ctr"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3秒前進→90度回転</a:t>
            </a:r>
          </a:p>
        </p:txBody>
      </p:sp>
      <p:sp>
        <p:nvSpPr>
          <p:cNvPr id="401" name="100周するには？→800個のブロックを並べる必要があり！"/>
          <p:cNvSpPr txBox="1"/>
          <p:nvPr/>
        </p:nvSpPr>
        <p:spPr>
          <a:xfrm>
            <a:off x="1310131" y="3843968"/>
            <a:ext cx="6304739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100周するには？→800個のブロックを並べる必要があり！</a:t>
            </a:r>
          </a:p>
        </p:txBody>
      </p:sp>
      <p:pic>
        <p:nvPicPr>
          <p:cNvPr id="402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2356" y="5143187"/>
            <a:ext cx="1516905" cy="132897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スクリーンショット 2014-09-01 21.21.56.png" descr="スクリーンショット 2014-09-01 21.21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750" y="1718062"/>
            <a:ext cx="8318500" cy="3251201"/>
          </a:xfrm>
          <a:prstGeom prst="rect">
            <a:avLst/>
          </a:prstGeom>
          <a:ln w="12700"/>
        </p:spPr>
      </p:pic>
      <p:sp>
        <p:nvSpPr>
          <p:cNvPr id="405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6" name="ロボットを一周させるには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ロボットを一周させるには</a:t>
            </a:r>
          </a:p>
        </p:txBody>
      </p:sp>
      <p:sp>
        <p:nvSpPr>
          <p:cNvPr id="407" name="3秒前進と90度右回転を4回繰り返す"/>
          <p:cNvSpPr txBox="1"/>
          <p:nvPr>
            <p:ph type="body" sz="quarter" idx="1"/>
          </p:nvPr>
        </p:nvSpPr>
        <p:spPr>
          <a:xfrm>
            <a:off x="317500" y="1184275"/>
            <a:ext cx="8509000" cy="581661"/>
          </a:xfrm>
          <a:prstGeom prst="rect">
            <a:avLst/>
          </a:prstGeom>
        </p:spPr>
        <p:txBody>
          <a:bodyPr/>
          <a:lstStyle/>
          <a:p>
            <a:pPr/>
            <a:r>
              <a:t>3秒前進と90度右回転を4回繰り返す</a:t>
            </a:r>
          </a:p>
        </p:txBody>
      </p:sp>
      <p:pic>
        <p:nvPicPr>
          <p:cNvPr id="408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409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0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411" name="角丸四角形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414" name="グループ"/>
          <p:cNvGrpSpPr/>
          <p:nvPr/>
        </p:nvGrpSpPr>
        <p:grpSpPr>
          <a:xfrm>
            <a:off x="1622752" y="2013089"/>
            <a:ext cx="325189" cy="360822"/>
            <a:chOff x="0" y="0"/>
            <a:chExt cx="325188" cy="360821"/>
          </a:xfrm>
        </p:grpSpPr>
        <p:sp>
          <p:nvSpPr>
            <p:cNvPr id="412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13" name="1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417" name="グループ"/>
          <p:cNvGrpSpPr/>
          <p:nvPr/>
        </p:nvGrpSpPr>
        <p:grpSpPr>
          <a:xfrm>
            <a:off x="2277934" y="2731252"/>
            <a:ext cx="325189" cy="360822"/>
            <a:chOff x="0" y="0"/>
            <a:chExt cx="325188" cy="360821"/>
          </a:xfrm>
        </p:grpSpPr>
        <p:sp>
          <p:nvSpPr>
            <p:cNvPr id="415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16" name="2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418" name="ループ"/>
          <p:cNvSpPr txBox="1"/>
          <p:nvPr/>
        </p:nvSpPr>
        <p:spPr>
          <a:xfrm>
            <a:off x="1947165" y="2041100"/>
            <a:ext cx="81102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ループ</a:t>
            </a:r>
          </a:p>
        </p:txBody>
      </p:sp>
      <p:sp>
        <p:nvSpPr>
          <p:cNvPr id="419" name="3秒前進"/>
          <p:cNvSpPr txBox="1"/>
          <p:nvPr/>
        </p:nvSpPr>
        <p:spPr>
          <a:xfrm>
            <a:off x="2564247" y="2746563"/>
            <a:ext cx="990932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3秒前進</a:t>
            </a:r>
          </a:p>
        </p:txBody>
      </p:sp>
      <p:sp>
        <p:nvSpPr>
          <p:cNvPr id="420" name="線"/>
          <p:cNvSpPr/>
          <p:nvPr/>
        </p:nvSpPr>
        <p:spPr>
          <a:xfrm>
            <a:off x="7679420" y="4151096"/>
            <a:ext cx="308180" cy="109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5803" y="2160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1" name="カウント：4"/>
          <p:cNvSpPr txBox="1"/>
          <p:nvPr/>
        </p:nvSpPr>
        <p:spPr>
          <a:xfrm>
            <a:off x="6340861" y="5100008"/>
            <a:ext cx="146087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カウント：4</a:t>
            </a:r>
          </a:p>
        </p:txBody>
      </p:sp>
      <p:grpSp>
        <p:nvGrpSpPr>
          <p:cNvPr id="424" name="グループ"/>
          <p:cNvGrpSpPr/>
          <p:nvPr/>
        </p:nvGrpSpPr>
        <p:grpSpPr>
          <a:xfrm>
            <a:off x="4701094" y="2731252"/>
            <a:ext cx="325189" cy="360822"/>
            <a:chOff x="0" y="0"/>
            <a:chExt cx="325188" cy="360821"/>
          </a:xfrm>
        </p:grpSpPr>
        <p:sp>
          <p:nvSpPr>
            <p:cNvPr id="422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23" name="3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</p:grpSp>
      <p:sp>
        <p:nvSpPr>
          <p:cNvPr id="425" name="90度右回転"/>
          <p:cNvSpPr txBox="1"/>
          <p:nvPr/>
        </p:nvSpPr>
        <p:spPr>
          <a:xfrm>
            <a:off x="4987407" y="2746563"/>
            <a:ext cx="1369722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90度右回転</a:t>
            </a:r>
          </a:p>
        </p:txBody>
      </p:sp>
      <p:sp>
        <p:nvSpPr>
          <p:cNvPr id="426" name="カウントを指定"/>
          <p:cNvSpPr txBox="1"/>
          <p:nvPr/>
        </p:nvSpPr>
        <p:spPr>
          <a:xfrm>
            <a:off x="1869719" y="5375051"/>
            <a:ext cx="157734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カウントを指定</a:t>
            </a:r>
          </a:p>
        </p:txBody>
      </p:sp>
      <p:pic>
        <p:nvPicPr>
          <p:cNvPr id="427" name="Hand pointer alt.pdf" descr="Hand pointer alt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700000">
            <a:off x="7049122" y="4262720"/>
            <a:ext cx="239287" cy="301140"/>
          </a:xfrm>
          <a:prstGeom prst="rect">
            <a:avLst/>
          </a:prstGeom>
          <a:ln w="12700"/>
        </p:spPr>
      </p:pic>
      <p:sp>
        <p:nvSpPr>
          <p:cNvPr id="428" name="コールアウト"/>
          <p:cNvSpPr/>
          <p:nvPr/>
        </p:nvSpPr>
        <p:spPr>
          <a:xfrm flipH="1" rot="10800000">
            <a:off x="3489491" y="4550506"/>
            <a:ext cx="3535364" cy="1603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10" y="0"/>
                </a:moveTo>
                <a:cubicBezTo>
                  <a:pt x="363" y="0"/>
                  <a:pt x="0" y="799"/>
                  <a:pt x="0" y="1785"/>
                </a:cubicBezTo>
                <a:lnTo>
                  <a:pt x="0" y="15282"/>
                </a:lnTo>
                <a:cubicBezTo>
                  <a:pt x="0" y="16268"/>
                  <a:pt x="363" y="17067"/>
                  <a:pt x="810" y="17067"/>
                </a:cubicBezTo>
                <a:lnTo>
                  <a:pt x="15827" y="17067"/>
                </a:lnTo>
                <a:lnTo>
                  <a:pt x="21600" y="21600"/>
                </a:lnTo>
                <a:lnTo>
                  <a:pt x="16930" y="14229"/>
                </a:lnTo>
                <a:lnTo>
                  <a:pt x="16930" y="1785"/>
                </a:lnTo>
                <a:cubicBezTo>
                  <a:pt x="16930" y="799"/>
                  <a:pt x="16567" y="0"/>
                  <a:pt x="16120" y="0"/>
                </a:cubicBezTo>
                <a:lnTo>
                  <a:pt x="81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D6D6D6"/>
            </a:solidFill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29" name="スクリーンショット 2014-09-01 21.26.14.png" descr="スクリーンショット 2014-09-01 21.26.14.png"/>
          <p:cNvPicPr>
            <a:picLocks noChangeAspect="1"/>
          </p:cNvPicPr>
          <p:nvPr/>
        </p:nvPicPr>
        <p:blipFill>
          <a:blip r:embed="rId5">
            <a:extLst/>
          </a:blip>
          <a:srcRect l="4931" t="75827" r="0" b="0"/>
          <a:stretch>
            <a:fillRect/>
          </a:stretch>
        </p:blipFill>
        <p:spPr>
          <a:xfrm>
            <a:off x="3748976" y="5034929"/>
            <a:ext cx="2328133" cy="985104"/>
          </a:xfrm>
          <a:prstGeom prst="rect">
            <a:avLst/>
          </a:prstGeom>
          <a:ln w="38100">
            <a:solidFill>
              <a:srgbClr val="C0C0C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2" name="一周するプログラムのPA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一周するプログラムのPAD</a:t>
            </a:r>
          </a:p>
        </p:txBody>
      </p:sp>
      <p:pic>
        <p:nvPicPr>
          <p:cNvPr id="433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434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35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grpSp>
        <p:nvGrpSpPr>
          <p:cNvPr id="463" name="グループ"/>
          <p:cNvGrpSpPr/>
          <p:nvPr/>
        </p:nvGrpSpPr>
        <p:grpSpPr>
          <a:xfrm>
            <a:off x="1335512" y="2184256"/>
            <a:ext cx="6472976" cy="2638668"/>
            <a:chOff x="0" y="0"/>
            <a:chExt cx="6472974" cy="2638667"/>
          </a:xfrm>
        </p:grpSpPr>
        <p:sp>
          <p:nvSpPr>
            <p:cNvPr id="436" name="4回繰り返し"/>
            <p:cNvSpPr txBox="1"/>
            <p:nvPr/>
          </p:nvSpPr>
          <p:spPr>
            <a:xfrm>
              <a:off x="1903668" y="133035"/>
              <a:ext cx="1300484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4回繰り返し</a:t>
              </a:r>
            </a:p>
          </p:txBody>
        </p:sp>
        <p:sp>
          <p:nvSpPr>
            <p:cNvPr id="437" name="四角形"/>
            <p:cNvSpPr/>
            <p:nvPr/>
          </p:nvSpPr>
          <p:spPr>
            <a:xfrm>
              <a:off x="3891287" y="58172"/>
              <a:ext cx="1876223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8" name="四角形"/>
            <p:cNvSpPr/>
            <p:nvPr/>
          </p:nvSpPr>
          <p:spPr>
            <a:xfrm>
              <a:off x="3891287" y="731272"/>
              <a:ext cx="1876223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39" name="3秒持続"/>
            <p:cNvSpPr txBox="1"/>
            <p:nvPr/>
          </p:nvSpPr>
          <p:spPr>
            <a:xfrm>
              <a:off x="4403110" y="829062"/>
              <a:ext cx="805155" cy="279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3秒持続</a:t>
              </a:r>
            </a:p>
          </p:txBody>
        </p:sp>
        <p:sp>
          <p:nvSpPr>
            <p:cNvPr id="440" name="線"/>
            <p:cNvSpPr/>
            <p:nvPr/>
          </p:nvSpPr>
          <p:spPr>
            <a:xfrm flipH="1">
              <a:off x="3883528" y="49282"/>
              <a:ext cx="1" cy="2542304"/>
            </a:xfrm>
            <a:prstGeom prst="line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41" name="モータB+Cを前進"/>
            <p:cNvSpPr txBox="1"/>
            <p:nvPr/>
          </p:nvSpPr>
          <p:spPr>
            <a:xfrm>
              <a:off x="4005994" y="164772"/>
              <a:ext cx="159938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モータB+Cを前進</a:t>
              </a:r>
            </a:p>
          </p:txBody>
        </p:sp>
        <p:sp>
          <p:nvSpPr>
            <p:cNvPr id="442" name="四角形"/>
            <p:cNvSpPr/>
            <p:nvPr/>
          </p:nvSpPr>
          <p:spPr>
            <a:xfrm>
              <a:off x="3891287" y="1401687"/>
              <a:ext cx="1876223" cy="56388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43" name="モータBを順回転…"/>
            <p:cNvSpPr txBox="1"/>
            <p:nvPr/>
          </p:nvSpPr>
          <p:spPr>
            <a:xfrm>
              <a:off x="4013017" y="1404227"/>
              <a:ext cx="1585342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モータBを順回転</a:t>
              </a:r>
            </a:p>
            <a:p>
              <a: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r>
                <a:t>モータCを逆回転</a:t>
              </a:r>
            </a:p>
          </p:txBody>
        </p:sp>
        <p:sp>
          <p:nvSpPr>
            <p:cNvPr id="444" name="四角形"/>
            <p:cNvSpPr/>
            <p:nvPr/>
          </p:nvSpPr>
          <p:spPr>
            <a:xfrm>
              <a:off x="3891287" y="2181467"/>
              <a:ext cx="1876223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45" name="90度右回転"/>
            <p:cNvSpPr txBox="1"/>
            <p:nvPr/>
          </p:nvSpPr>
          <p:spPr>
            <a:xfrm>
              <a:off x="4255803" y="2279257"/>
              <a:ext cx="1099770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90度右回転</a:t>
              </a:r>
            </a:p>
          </p:txBody>
        </p:sp>
        <p:grpSp>
          <p:nvGrpSpPr>
            <p:cNvPr id="448" name="グループ"/>
            <p:cNvGrpSpPr/>
            <p:nvPr/>
          </p:nvGrpSpPr>
          <p:grpSpPr>
            <a:xfrm>
              <a:off x="6147786" y="381916"/>
              <a:ext cx="325189" cy="360822"/>
              <a:chOff x="0" y="0"/>
              <a:chExt cx="325188" cy="360821"/>
            </a:xfrm>
          </p:grpSpPr>
          <p:sp>
            <p:nvSpPr>
              <p:cNvPr id="446" name="円形"/>
              <p:cNvSpPr/>
              <p:nvPr/>
            </p:nvSpPr>
            <p:spPr>
              <a:xfrm>
                <a:off x="7688" y="21660"/>
                <a:ext cx="317501" cy="317501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76200" dir="2700000">
                  <a:srgbClr val="FFFFFF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" name="2"/>
              <p:cNvSpPr txBox="1"/>
              <p:nvPr/>
            </p:nvSpPr>
            <p:spPr>
              <a:xfrm>
                <a:off x="0" y="0"/>
                <a:ext cx="28207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</p:grpSp>
        <p:grpSp>
          <p:nvGrpSpPr>
            <p:cNvPr id="451" name="グループ"/>
            <p:cNvGrpSpPr/>
            <p:nvPr/>
          </p:nvGrpSpPr>
          <p:grpSpPr>
            <a:xfrm>
              <a:off x="6147786" y="1849394"/>
              <a:ext cx="325189" cy="360823"/>
              <a:chOff x="0" y="0"/>
              <a:chExt cx="325188" cy="360821"/>
            </a:xfrm>
          </p:grpSpPr>
          <p:sp>
            <p:nvSpPr>
              <p:cNvPr id="449" name="円形"/>
              <p:cNvSpPr/>
              <p:nvPr/>
            </p:nvSpPr>
            <p:spPr>
              <a:xfrm>
                <a:off x="7688" y="21660"/>
                <a:ext cx="317501" cy="317501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76200" dir="2700000">
                  <a:srgbClr val="FFFFFF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" name="3"/>
              <p:cNvSpPr txBox="1"/>
              <p:nvPr/>
            </p:nvSpPr>
            <p:spPr>
              <a:xfrm>
                <a:off x="0" y="0"/>
                <a:ext cx="28207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</p:grpSp>
        <p:sp>
          <p:nvSpPr>
            <p:cNvPr id="452" name="}"/>
            <p:cNvSpPr txBox="1"/>
            <p:nvPr/>
          </p:nvSpPr>
          <p:spPr>
            <a:xfrm>
              <a:off x="5731039" y="0"/>
              <a:ext cx="408687" cy="982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>
                  <a:latin typeface="Helvetica Neue UltraLight"/>
                  <a:ea typeface="Helvetica Neue UltraLight"/>
                  <a:cs typeface="Helvetica Neue UltraLight"/>
                  <a:sym typeface="Helvetica Neue UltraLight"/>
                </a:defRPr>
              </a:lvl1pPr>
            </a:lstStyle>
            <a:p>
              <a:pPr/>
              <a:r>
                <a:t>}</a:t>
              </a:r>
            </a:p>
          </p:txBody>
        </p:sp>
        <p:sp>
          <p:nvSpPr>
            <p:cNvPr id="453" name="}"/>
            <p:cNvSpPr txBox="1"/>
            <p:nvPr/>
          </p:nvSpPr>
          <p:spPr>
            <a:xfrm>
              <a:off x="5731039" y="1479622"/>
              <a:ext cx="408687" cy="982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>
                  <a:latin typeface="Helvetica Neue UltraLight"/>
                  <a:ea typeface="Helvetica Neue UltraLight"/>
                  <a:cs typeface="Helvetica Neue UltraLight"/>
                  <a:sym typeface="Helvetica Neue UltraLight"/>
                </a:defRPr>
              </a:lvl1pPr>
            </a:lstStyle>
            <a:p>
              <a:pPr/>
              <a:r>
                <a:t>}</a:t>
              </a:r>
            </a:p>
          </p:txBody>
        </p:sp>
        <p:sp>
          <p:nvSpPr>
            <p:cNvPr id="454" name="四角形"/>
            <p:cNvSpPr/>
            <p:nvPr/>
          </p:nvSpPr>
          <p:spPr>
            <a:xfrm>
              <a:off x="0" y="58172"/>
              <a:ext cx="1382941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5" name="1周"/>
            <p:cNvSpPr txBox="1"/>
            <p:nvPr/>
          </p:nvSpPr>
          <p:spPr>
            <a:xfrm>
              <a:off x="41228" y="134372"/>
              <a:ext cx="1300483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buClr>
                  <a:srgbClr val="000000"/>
                </a:buClr>
                <a:buFont typeface="Times New Roman"/>
                <a:defRPr sz="14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1周</a:t>
              </a:r>
            </a:p>
          </p:txBody>
        </p:sp>
        <p:sp>
          <p:nvSpPr>
            <p:cNvPr id="456" name="四角形"/>
            <p:cNvSpPr/>
            <p:nvPr/>
          </p:nvSpPr>
          <p:spPr>
            <a:xfrm>
              <a:off x="1382350" y="248672"/>
              <a:ext cx="457201" cy="76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7" name="四角形"/>
            <p:cNvSpPr/>
            <p:nvPr/>
          </p:nvSpPr>
          <p:spPr>
            <a:xfrm>
              <a:off x="1837944" y="58172"/>
              <a:ext cx="1609732" cy="457201"/>
            </a:xfrm>
            <a:prstGeom prst="rect">
              <a:avLst/>
            </a:prstGeom>
            <a:noFill/>
            <a:ln w="1778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58" name="線"/>
            <p:cNvSpPr/>
            <p:nvPr/>
          </p:nvSpPr>
          <p:spPr>
            <a:xfrm flipH="1" flipV="1">
              <a:off x="3437432" y="285435"/>
              <a:ext cx="442904" cy="1"/>
            </a:xfrm>
            <a:prstGeom prst="line">
              <a:avLst/>
            </a:prstGeom>
            <a:noFill/>
            <a:ln w="1778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" name="線"/>
            <p:cNvSpPr/>
            <p:nvPr/>
          </p:nvSpPr>
          <p:spPr>
            <a:xfrm flipV="1">
              <a:off x="1986076" y="58172"/>
              <a:ext cx="1" cy="467202"/>
            </a:xfrm>
            <a:prstGeom prst="line">
              <a:avLst/>
            </a:prstGeom>
            <a:noFill/>
            <a:ln w="1778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62" name="グループ"/>
            <p:cNvGrpSpPr/>
            <p:nvPr/>
          </p:nvGrpSpPr>
          <p:grpSpPr>
            <a:xfrm>
              <a:off x="3058822" y="102625"/>
              <a:ext cx="325189" cy="360823"/>
              <a:chOff x="0" y="0"/>
              <a:chExt cx="325188" cy="360821"/>
            </a:xfrm>
          </p:grpSpPr>
          <p:sp>
            <p:nvSpPr>
              <p:cNvPr id="460" name="円形"/>
              <p:cNvSpPr/>
              <p:nvPr/>
            </p:nvSpPr>
            <p:spPr>
              <a:xfrm>
                <a:off x="7688" y="21660"/>
                <a:ext cx="317501" cy="317501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76200" dir="2700000">
                  <a:srgbClr val="FFFFFF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1"/>
              <p:cNvSpPr txBox="1"/>
              <p:nvPr/>
            </p:nvSpPr>
            <p:spPr>
              <a:xfrm>
                <a:off x="0" y="0"/>
                <a:ext cx="28207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</p:grpSp>
      </p:grpSp>
      <p:sp>
        <p:nvSpPr>
          <p:cNvPr id="464" name="3秒前進と90度右回転を4回繰り返す"/>
          <p:cNvSpPr txBox="1"/>
          <p:nvPr>
            <p:ph type="body" sz="quarter" idx="1"/>
          </p:nvPr>
        </p:nvSpPr>
        <p:spPr>
          <a:xfrm>
            <a:off x="317500" y="1184275"/>
            <a:ext cx="8509000" cy="581661"/>
          </a:xfrm>
          <a:prstGeom prst="rect">
            <a:avLst/>
          </a:prstGeom>
        </p:spPr>
        <p:txBody>
          <a:bodyPr/>
          <a:lstStyle/>
          <a:p>
            <a:pPr/>
            <a:r>
              <a:t>3秒前進と90度右回転を4回繰り返す</a:t>
            </a:r>
          </a:p>
        </p:txBody>
      </p:sp>
      <p:grpSp>
        <p:nvGrpSpPr>
          <p:cNvPr id="478" name="グループ"/>
          <p:cNvGrpSpPr/>
          <p:nvPr/>
        </p:nvGrpSpPr>
        <p:grpSpPr>
          <a:xfrm>
            <a:off x="861147" y="5077224"/>
            <a:ext cx="7645202" cy="1296089"/>
            <a:chOff x="0" y="0"/>
            <a:chExt cx="7645201" cy="1296088"/>
          </a:xfrm>
        </p:grpSpPr>
        <p:grpSp>
          <p:nvGrpSpPr>
            <p:cNvPr id="469" name="グループ"/>
            <p:cNvGrpSpPr/>
            <p:nvPr/>
          </p:nvGrpSpPr>
          <p:grpSpPr>
            <a:xfrm>
              <a:off x="5209289" y="528797"/>
              <a:ext cx="2080865" cy="408864"/>
              <a:chOff x="0" y="0"/>
              <a:chExt cx="2080863" cy="408863"/>
            </a:xfrm>
          </p:grpSpPr>
          <p:grpSp>
            <p:nvGrpSpPr>
              <p:cNvPr id="467" name="グループ"/>
              <p:cNvGrpSpPr/>
              <p:nvPr/>
            </p:nvGrpSpPr>
            <p:grpSpPr>
              <a:xfrm>
                <a:off x="786130" y="0"/>
                <a:ext cx="1294734" cy="408864"/>
                <a:chOff x="0" y="0"/>
                <a:chExt cx="1294733" cy="408863"/>
              </a:xfrm>
            </p:grpSpPr>
            <p:sp>
              <p:nvSpPr>
                <p:cNvPr id="465" name="四角形"/>
                <p:cNvSpPr/>
                <p:nvPr/>
              </p:nvSpPr>
              <p:spPr>
                <a:xfrm>
                  <a:off x="0" y="0"/>
                  <a:ext cx="1294734" cy="408864"/>
                </a:xfrm>
                <a:prstGeom prst="rect">
                  <a:avLst/>
                </a:prstGeom>
                <a:noFill/>
                <a:ln w="1778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6" name="線"/>
                <p:cNvSpPr/>
                <p:nvPr/>
              </p:nvSpPr>
              <p:spPr>
                <a:xfrm flipH="1">
                  <a:off x="147645" y="2"/>
                  <a:ext cx="1" cy="406443"/>
                </a:xfrm>
                <a:prstGeom prst="line">
                  <a:avLst/>
                </a:prstGeom>
                <a:noFill/>
                <a:ln w="1778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defTabSz="457200">
                    <a:defRPr sz="1200">
                      <a:uFillTx/>
                      <a:latin typeface="ヒラギノ角ゴ ProN W3"/>
                      <a:ea typeface="ヒラギノ角ゴ ProN W3"/>
                      <a:cs typeface="ヒラギノ角ゴ ProN W3"/>
                      <a:sym typeface="ヒラギノ角ゴ ProN W3"/>
                    </a:defRPr>
                  </a:pPr>
                </a:p>
              </p:txBody>
            </p:sp>
          </p:grpSp>
          <p:sp>
            <p:nvSpPr>
              <p:cNvPr id="468" name="反復："/>
              <p:cNvSpPr txBox="1"/>
              <p:nvPr/>
            </p:nvSpPr>
            <p:spPr>
              <a:xfrm>
                <a:off x="0" y="19913"/>
                <a:ext cx="840740" cy="330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反復：</a:t>
                </a:r>
              </a:p>
            </p:txBody>
          </p:sp>
        </p:grpSp>
        <p:grpSp>
          <p:nvGrpSpPr>
            <p:cNvPr id="472" name="グループ"/>
            <p:cNvGrpSpPr/>
            <p:nvPr/>
          </p:nvGrpSpPr>
          <p:grpSpPr>
            <a:xfrm>
              <a:off x="376136" y="528797"/>
              <a:ext cx="2059776" cy="408864"/>
              <a:chOff x="0" y="0"/>
              <a:chExt cx="2059775" cy="408863"/>
            </a:xfrm>
          </p:grpSpPr>
          <p:sp>
            <p:nvSpPr>
              <p:cNvPr id="470" name="四角形"/>
              <p:cNvSpPr/>
              <p:nvPr/>
            </p:nvSpPr>
            <p:spPr>
              <a:xfrm>
                <a:off x="765042" y="0"/>
                <a:ext cx="1294734" cy="408864"/>
              </a:xfrm>
              <a:prstGeom prst="rect">
                <a:avLst/>
              </a:prstGeom>
              <a:noFill/>
              <a:ln w="1778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処理："/>
              <p:cNvSpPr txBox="1"/>
              <p:nvPr/>
            </p:nvSpPr>
            <p:spPr>
              <a:xfrm>
                <a:off x="0" y="19913"/>
                <a:ext cx="840740" cy="330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処理：</a:t>
                </a:r>
              </a:p>
            </p:txBody>
          </p:sp>
        </p:grpSp>
        <p:grpSp>
          <p:nvGrpSpPr>
            <p:cNvPr id="475" name="グループ"/>
            <p:cNvGrpSpPr/>
            <p:nvPr/>
          </p:nvGrpSpPr>
          <p:grpSpPr>
            <a:xfrm>
              <a:off x="2800487" y="535147"/>
              <a:ext cx="2044228" cy="396164"/>
              <a:chOff x="0" y="0"/>
              <a:chExt cx="2044227" cy="396163"/>
            </a:xfrm>
          </p:grpSpPr>
          <p:sp>
            <p:nvSpPr>
              <p:cNvPr id="473" name="図形"/>
              <p:cNvSpPr/>
              <p:nvPr/>
            </p:nvSpPr>
            <p:spPr>
              <a:xfrm>
                <a:off x="756458" y="0"/>
                <a:ext cx="1287770" cy="396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516" y="0"/>
                    </a:lnTo>
                    <a:lnTo>
                      <a:pt x="17863" y="10696"/>
                    </a:lnTo>
                    <a:lnTo>
                      <a:pt x="21600" y="21600"/>
                    </a:lnTo>
                    <a:lnTo>
                      <a:pt x="12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" name="選択："/>
              <p:cNvSpPr txBox="1"/>
              <p:nvPr/>
            </p:nvSpPr>
            <p:spPr>
              <a:xfrm>
                <a:off x="0" y="32981"/>
                <a:ext cx="840740" cy="330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選択：</a:t>
                </a:r>
              </a:p>
            </p:txBody>
          </p:sp>
        </p:grpSp>
        <p:sp>
          <p:nvSpPr>
            <p:cNvPr id="476" name="角丸四角形"/>
            <p:cNvSpPr/>
            <p:nvPr/>
          </p:nvSpPr>
          <p:spPr>
            <a:xfrm>
              <a:off x="0" y="170369"/>
              <a:ext cx="7645202" cy="1125720"/>
            </a:xfrm>
            <a:prstGeom prst="roundRect">
              <a:avLst>
                <a:gd name="adj" fmla="val 16923"/>
              </a:avLst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7" name="PADの構成部品："/>
            <p:cNvSpPr txBox="1"/>
            <p:nvPr/>
          </p:nvSpPr>
          <p:spPr>
            <a:xfrm>
              <a:off x="416219" y="0"/>
              <a:ext cx="1979611" cy="3608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PADの構成部品：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4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55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6" name="■ロボットを前進させるには(モータ制御１)"/>
          <p:cNvSpPr txBox="1"/>
          <p:nvPr/>
        </p:nvSpPr>
        <p:spPr>
          <a:xfrm>
            <a:off x="478631" y="1031875"/>
            <a:ext cx="8178801" cy="5499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2" indent="497840">
              <a:defRPr sz="28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defRPr>
            </a:pPr>
          </a:p>
          <a:p>
            <a:pPr lvl="2" indent="497840">
              <a:defRPr sz="28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defRPr>
            </a:pPr>
            <a:r>
              <a:rPr>
                <a:solidFill>
                  <a:srgbClr val="E10201"/>
                </a:solidFill>
              </a:rPr>
              <a:t>■ロボットを前進させるには(モータ制御１)</a:t>
            </a:r>
          </a:p>
          <a:p>
            <a:pPr>
              <a:defRPr sz="2400">
                <a:solidFill>
                  <a:srgbClr val="FF6A00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defRPr>
            </a:pPr>
          </a:p>
        </p:txBody>
      </p:sp>
      <p:sp>
        <p:nvSpPr>
          <p:cNvPr id="57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7461" y="4561585"/>
            <a:ext cx="1790701" cy="1866901"/>
          </a:xfrm>
          <a:prstGeom prst="rect">
            <a:avLst/>
          </a:prstGeom>
          <a:ln w="12700"/>
        </p:spPr>
      </p:pic>
      <p:sp>
        <p:nvSpPr>
          <p:cNvPr id="481" name="星形やスパイラルの軌跡を描くロボットを実現してみよう！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星形やスパイラルの軌跡を描くロボットを実現してみよう！</a:t>
            </a:r>
          </a:p>
        </p:txBody>
      </p:sp>
      <p:sp>
        <p:nvSpPr>
          <p:cNvPr id="482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8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9154" y="2182548"/>
            <a:ext cx="2273301" cy="2248228"/>
          </a:xfrm>
          <a:prstGeom prst="rect">
            <a:avLst/>
          </a:prstGeom>
          <a:ln w="12700"/>
        </p:spPr>
      </p:pic>
      <p:sp>
        <p:nvSpPr>
          <p:cNvPr id="484" name="■■ チャレンジ！ ■■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■■　チャレンジ！　■■</a:t>
            </a:r>
          </a:p>
        </p:txBody>
      </p:sp>
      <p:pic>
        <p:nvPicPr>
          <p:cNvPr id="485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486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87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488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8064" y="4567554"/>
            <a:ext cx="1795481" cy="1873546"/>
          </a:xfrm>
          <a:prstGeom prst="rect">
            <a:avLst/>
          </a:prstGeom>
          <a:ln w="12700"/>
        </p:spPr>
      </p:pic>
      <p:sp>
        <p:nvSpPr>
          <p:cNvPr id="489" name="これは…"/>
          <p:cNvSpPr txBox="1"/>
          <p:nvPr/>
        </p:nvSpPr>
        <p:spPr>
          <a:xfrm>
            <a:off x="2824146" y="4987798"/>
            <a:ext cx="853441" cy="434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sz="11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これは</a:t>
            </a:r>
          </a:p>
          <a:p>
            <a:pPr algn="ctr">
              <a:lnSpc>
                <a:spcPct val="80000"/>
              </a:lnSpc>
              <a:defRPr sz="11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簡単かも！</a:t>
            </a:r>
          </a:p>
        </p:txBody>
      </p:sp>
      <p:sp>
        <p:nvSpPr>
          <p:cNvPr id="490" name="…"/>
          <p:cNvSpPr txBox="1"/>
          <p:nvPr/>
        </p:nvSpPr>
        <p:spPr>
          <a:xfrm>
            <a:off x="6244002" y="5077968"/>
            <a:ext cx="358141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491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61760" y="2043176"/>
            <a:ext cx="2518616" cy="25273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0" name="モータの接続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モータの接続</a:t>
            </a:r>
          </a:p>
        </p:txBody>
      </p:sp>
      <p:sp>
        <p:nvSpPr>
          <p:cNvPr id="61" name="EV3のどの出力ポートにモータが接続されているか確認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EV3のどの出力ポートにモータが接続されているか確認</a:t>
            </a:r>
          </a:p>
        </p:txBody>
      </p:sp>
      <p:pic>
        <p:nvPicPr>
          <p:cNvPr id="62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63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4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65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5497" y="1634953"/>
            <a:ext cx="2533006" cy="4545949"/>
          </a:xfrm>
          <a:prstGeom prst="rect">
            <a:avLst/>
          </a:prstGeom>
          <a:ln w="12700"/>
        </p:spPr>
      </p:pic>
      <p:grpSp>
        <p:nvGrpSpPr>
          <p:cNvPr id="68" name="グループ"/>
          <p:cNvGrpSpPr/>
          <p:nvPr/>
        </p:nvGrpSpPr>
        <p:grpSpPr>
          <a:xfrm>
            <a:off x="1378321" y="3736478"/>
            <a:ext cx="6387358" cy="342900"/>
            <a:chOff x="-88900" y="0"/>
            <a:chExt cx="6387357" cy="342899"/>
          </a:xfrm>
        </p:grpSpPr>
        <p:sp>
          <p:nvSpPr>
            <p:cNvPr id="66" name="左のモータ：B"/>
            <p:cNvSpPr txBox="1"/>
            <p:nvPr/>
          </p:nvSpPr>
          <p:spPr>
            <a:xfrm>
              <a:off x="-88900" y="-1"/>
              <a:ext cx="1702004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左のモータ：B</a:t>
              </a:r>
            </a:p>
          </p:txBody>
        </p:sp>
        <p:sp>
          <p:nvSpPr>
            <p:cNvPr id="67" name="右のモータ：C"/>
            <p:cNvSpPr txBox="1"/>
            <p:nvPr/>
          </p:nvSpPr>
          <p:spPr>
            <a:xfrm>
              <a:off x="4586395" y="-1"/>
              <a:ext cx="1712063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右のモータ：C</a:t>
              </a:r>
            </a:p>
          </p:txBody>
        </p:sp>
      </p:grpSp>
      <p:sp>
        <p:nvSpPr>
          <p:cNvPr id="69" name="線"/>
          <p:cNvSpPr/>
          <p:nvPr/>
        </p:nvSpPr>
        <p:spPr>
          <a:xfrm flipV="1">
            <a:off x="4572846" y="2170251"/>
            <a:ext cx="1" cy="689472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70" name="進行方向"/>
          <p:cNvSpPr txBox="1"/>
          <p:nvPr/>
        </p:nvSpPr>
        <p:spPr>
          <a:xfrm>
            <a:off x="3921758" y="1832772"/>
            <a:ext cx="130048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buClr>
                <a:srgbClr val="000000"/>
              </a:buClr>
              <a:buFont typeface="Times New Roman"/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進行方向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線"/>
          <p:cNvSpPr/>
          <p:nvPr/>
        </p:nvSpPr>
        <p:spPr>
          <a:xfrm>
            <a:off x="2328173" y="5862513"/>
            <a:ext cx="4162640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3" name="線"/>
          <p:cNvSpPr/>
          <p:nvPr/>
        </p:nvSpPr>
        <p:spPr>
          <a:xfrm flipH="1">
            <a:off x="3857233" y="5962367"/>
            <a:ext cx="2601275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4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" name="前進プログラムのPA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前進プログラムのPAD</a:t>
            </a:r>
          </a:p>
        </p:txBody>
      </p:sp>
      <p:pic>
        <p:nvPicPr>
          <p:cNvPr id="7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77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8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79" name="ロボット(モータB+C)を3秒前進、その後2秒後退"/>
          <p:cNvSpPr txBox="1"/>
          <p:nvPr>
            <p:ph type="body" sz="quarter" idx="1"/>
          </p:nvPr>
        </p:nvSpPr>
        <p:spPr>
          <a:xfrm>
            <a:off x="317500" y="1184275"/>
            <a:ext cx="8509000" cy="1403226"/>
          </a:xfrm>
          <a:prstGeom prst="rect">
            <a:avLst/>
          </a:prstGeom>
        </p:spPr>
        <p:txBody>
          <a:bodyPr/>
          <a:lstStyle/>
          <a:p>
            <a:pPr/>
            <a:r>
              <a:t>ロボット(モータB+C)を3秒前進、その後2秒後退</a:t>
            </a:r>
          </a:p>
        </p:txBody>
      </p:sp>
      <p:sp>
        <p:nvSpPr>
          <p:cNvPr id="80" name="四角形"/>
          <p:cNvSpPr/>
          <p:nvPr/>
        </p:nvSpPr>
        <p:spPr>
          <a:xfrm>
            <a:off x="1699777" y="2362468"/>
            <a:ext cx="1382941" cy="457201"/>
          </a:xfrm>
          <a:prstGeom prst="rect">
            <a:avLst/>
          </a:prstGeom>
          <a:ln w="1778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" name="前進と後退"/>
          <p:cNvSpPr txBox="1"/>
          <p:nvPr/>
        </p:nvSpPr>
        <p:spPr>
          <a:xfrm>
            <a:off x="1741005" y="2438668"/>
            <a:ext cx="130048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buClr>
                <a:srgbClr val="000000"/>
              </a:buClr>
              <a:buFont typeface="Times New Roman"/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前進と後退</a:t>
            </a:r>
          </a:p>
        </p:txBody>
      </p:sp>
      <p:sp>
        <p:nvSpPr>
          <p:cNvPr id="82" name="四角形"/>
          <p:cNvSpPr/>
          <p:nvPr/>
        </p:nvSpPr>
        <p:spPr>
          <a:xfrm>
            <a:off x="3550757" y="2362468"/>
            <a:ext cx="1876223" cy="457201"/>
          </a:xfrm>
          <a:prstGeom prst="rect">
            <a:avLst/>
          </a:prstGeom>
          <a:ln w="1778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3" name="モータB+Cを前進"/>
          <p:cNvSpPr txBox="1"/>
          <p:nvPr/>
        </p:nvSpPr>
        <p:spPr>
          <a:xfrm>
            <a:off x="3665463" y="2469069"/>
            <a:ext cx="159938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Clr>
                <a:srgbClr val="000000"/>
              </a:buClr>
              <a:buFont typeface="Times New Roman"/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モータB+Cを前進</a:t>
            </a:r>
          </a:p>
        </p:txBody>
      </p:sp>
      <p:sp>
        <p:nvSpPr>
          <p:cNvPr id="84" name="四角形"/>
          <p:cNvSpPr/>
          <p:nvPr/>
        </p:nvSpPr>
        <p:spPr>
          <a:xfrm>
            <a:off x="3550757" y="3035568"/>
            <a:ext cx="1876223" cy="457201"/>
          </a:xfrm>
          <a:prstGeom prst="rect">
            <a:avLst/>
          </a:prstGeom>
          <a:ln w="1778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5" name="3秒持続"/>
          <p:cNvSpPr txBox="1"/>
          <p:nvPr/>
        </p:nvSpPr>
        <p:spPr>
          <a:xfrm>
            <a:off x="4062580" y="3133358"/>
            <a:ext cx="80515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Clr>
                <a:srgbClr val="000000"/>
              </a:buClr>
              <a:buFont typeface="Times New Roman"/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3秒持続</a:t>
            </a:r>
          </a:p>
        </p:txBody>
      </p:sp>
      <p:sp>
        <p:nvSpPr>
          <p:cNvPr id="86" name="四角形"/>
          <p:cNvSpPr/>
          <p:nvPr/>
        </p:nvSpPr>
        <p:spPr>
          <a:xfrm>
            <a:off x="3082127" y="2552968"/>
            <a:ext cx="457201" cy="76201"/>
          </a:xfrm>
          <a:prstGeom prst="rect">
            <a:avLst/>
          </a:prstGeom>
          <a:ln w="1778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" name="線"/>
          <p:cNvSpPr/>
          <p:nvPr/>
        </p:nvSpPr>
        <p:spPr>
          <a:xfrm flipH="1">
            <a:off x="3542997" y="2353578"/>
            <a:ext cx="1" cy="2355878"/>
          </a:xfrm>
          <a:prstGeom prst="line">
            <a:avLst/>
          </a:prstGeom>
          <a:ln w="1778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grpSp>
        <p:nvGrpSpPr>
          <p:cNvPr id="90" name="グループ"/>
          <p:cNvGrpSpPr/>
          <p:nvPr/>
        </p:nvGrpSpPr>
        <p:grpSpPr>
          <a:xfrm>
            <a:off x="5902967" y="2780318"/>
            <a:ext cx="325189" cy="360822"/>
            <a:chOff x="0" y="0"/>
            <a:chExt cx="325188" cy="360821"/>
          </a:xfrm>
        </p:grpSpPr>
        <p:sp>
          <p:nvSpPr>
            <p:cNvPr id="88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9" name="1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93" name="グループ"/>
          <p:cNvGrpSpPr/>
          <p:nvPr/>
        </p:nvGrpSpPr>
        <p:grpSpPr>
          <a:xfrm>
            <a:off x="5902967" y="4031896"/>
            <a:ext cx="325189" cy="360822"/>
            <a:chOff x="0" y="0"/>
            <a:chExt cx="325188" cy="360821"/>
          </a:xfrm>
        </p:grpSpPr>
        <p:sp>
          <p:nvSpPr>
            <p:cNvPr id="91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2" name="2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94" name="四角形"/>
          <p:cNvSpPr/>
          <p:nvPr/>
        </p:nvSpPr>
        <p:spPr>
          <a:xfrm>
            <a:off x="3550757" y="3671014"/>
            <a:ext cx="1876223" cy="457201"/>
          </a:xfrm>
          <a:prstGeom prst="rect">
            <a:avLst/>
          </a:prstGeom>
          <a:ln w="1778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" name="モータB+Cを後退"/>
          <p:cNvSpPr txBox="1"/>
          <p:nvPr/>
        </p:nvSpPr>
        <p:spPr>
          <a:xfrm>
            <a:off x="3665463" y="3768804"/>
            <a:ext cx="159938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Clr>
                <a:srgbClr val="000000"/>
              </a:buClr>
              <a:buFont typeface="Times New Roman"/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モータB+Cを後退</a:t>
            </a:r>
          </a:p>
        </p:txBody>
      </p:sp>
      <p:sp>
        <p:nvSpPr>
          <p:cNvPr id="96" name="四角形"/>
          <p:cNvSpPr/>
          <p:nvPr/>
        </p:nvSpPr>
        <p:spPr>
          <a:xfrm>
            <a:off x="3550757" y="4306460"/>
            <a:ext cx="1876223" cy="457201"/>
          </a:xfrm>
          <a:prstGeom prst="rect">
            <a:avLst/>
          </a:prstGeom>
          <a:ln w="1778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" name="2秒間持続"/>
          <p:cNvSpPr txBox="1"/>
          <p:nvPr/>
        </p:nvSpPr>
        <p:spPr>
          <a:xfrm>
            <a:off x="3973680" y="4404249"/>
            <a:ext cx="98295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Clr>
                <a:srgbClr val="000000"/>
              </a:buClr>
              <a:buFont typeface="Times New Roman"/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2秒間持続</a:t>
            </a:r>
          </a:p>
        </p:txBody>
      </p:sp>
      <p:sp>
        <p:nvSpPr>
          <p:cNvPr id="98" name="}"/>
          <p:cNvSpPr txBox="1"/>
          <p:nvPr/>
        </p:nvSpPr>
        <p:spPr>
          <a:xfrm>
            <a:off x="5486220" y="2398402"/>
            <a:ext cx="408687" cy="98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}</a:t>
            </a:r>
          </a:p>
        </p:txBody>
      </p:sp>
      <p:sp>
        <p:nvSpPr>
          <p:cNvPr id="99" name="}"/>
          <p:cNvSpPr txBox="1"/>
          <p:nvPr/>
        </p:nvSpPr>
        <p:spPr>
          <a:xfrm>
            <a:off x="5486220" y="3662124"/>
            <a:ext cx="408687" cy="98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}</a:t>
            </a:r>
          </a:p>
        </p:txBody>
      </p:sp>
      <p:sp>
        <p:nvSpPr>
          <p:cNvPr id="100" name="線"/>
          <p:cNvSpPr/>
          <p:nvPr/>
        </p:nvSpPr>
        <p:spPr>
          <a:xfrm flipH="1">
            <a:off x="6305401" y="2960729"/>
            <a:ext cx="734588" cy="1"/>
          </a:xfrm>
          <a:prstGeom prst="line">
            <a:avLst/>
          </a:pr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1" name="タンクブロック"/>
          <p:cNvSpPr txBox="1"/>
          <p:nvPr/>
        </p:nvSpPr>
        <p:spPr>
          <a:xfrm>
            <a:off x="6871615" y="3394992"/>
            <a:ext cx="1304037" cy="27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タンクブロック</a:t>
            </a:r>
          </a:p>
        </p:txBody>
      </p:sp>
      <p:pic>
        <p:nvPicPr>
          <p:cNvPr id="102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0818" y="2467968"/>
            <a:ext cx="812801" cy="863601"/>
          </a:xfrm>
          <a:prstGeom prst="rect">
            <a:avLst/>
          </a:prstGeom>
          <a:ln w="12700"/>
        </p:spPr>
      </p:pic>
      <p:pic>
        <p:nvPicPr>
          <p:cNvPr id="103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17233" y="2497178"/>
            <a:ext cx="876301" cy="927101"/>
          </a:xfrm>
          <a:prstGeom prst="rect">
            <a:avLst/>
          </a:prstGeom>
          <a:ln w="12700"/>
        </p:spPr>
      </p:pic>
      <p:pic>
        <p:nvPicPr>
          <p:cNvPr id="104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1984756" y="4897287"/>
            <a:ext cx="1055340" cy="189400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54889 -0.005598" origin="layout" pathEditMode="relative">
                                      <p:cBhvr>
                                        <p:cTn id="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54889 -0.005598 L 0.163744 -0.005598" origin="layout" pathEditMode="relative">
                                      <p:cBhvr>
                                        <p:cTn id="1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スクリーンショット 2014-08-30 22.48.52.png" descr="スクリーンショット 2014-08-30 22.48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2986" y="3195885"/>
            <a:ext cx="6159501" cy="3136901"/>
          </a:xfrm>
          <a:prstGeom prst="rect">
            <a:avLst/>
          </a:prstGeom>
          <a:ln w="12700"/>
        </p:spPr>
      </p:pic>
      <p:sp>
        <p:nvSpPr>
          <p:cNvPr id="107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" name="モータ制御によるロボットの前進 (ステアリングブロック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モータ制御によるロボットの前進 </a:t>
            </a:r>
            <a:r>
              <a:rPr sz="1800">
                <a:latin typeface="+mn-lt"/>
                <a:ea typeface="+mn-ea"/>
                <a:cs typeface="+mn-cs"/>
                <a:sym typeface="ヒラギノ角ゴ Pro W3"/>
              </a:rPr>
              <a:t>(ステアリングブロック）</a:t>
            </a:r>
            <a:r>
              <a:rPr sz="1800">
                <a:latin typeface="+mn-lt"/>
                <a:ea typeface="+mn-ea"/>
                <a:cs typeface="+mn-cs"/>
                <a:sym typeface="ヒラギノ角ゴ Pro W3"/>
              </a:rPr>
              <a:t> </a:t>
            </a:r>
          </a:p>
        </p:txBody>
      </p:sp>
      <p:pic>
        <p:nvPicPr>
          <p:cNvPr id="109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110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1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12" name="ロボット(モータB+C)を3秒前進、その後2秒後退"/>
          <p:cNvSpPr txBox="1"/>
          <p:nvPr>
            <p:ph type="body" sz="quarter" idx="1"/>
          </p:nvPr>
        </p:nvSpPr>
        <p:spPr>
          <a:xfrm>
            <a:off x="317500" y="1184275"/>
            <a:ext cx="8509000" cy="403077"/>
          </a:xfrm>
          <a:prstGeom prst="rect">
            <a:avLst/>
          </a:prstGeom>
        </p:spPr>
        <p:txBody>
          <a:bodyPr/>
          <a:lstStyle/>
          <a:p>
            <a:pPr/>
            <a:r>
              <a:t>ロボット(モータB+C)を3秒前進、その後2秒後退</a:t>
            </a:r>
          </a:p>
        </p:txBody>
      </p:sp>
      <p:sp>
        <p:nvSpPr>
          <p:cNvPr id="113" name="角丸四角形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4" name="スタートブロック"/>
          <p:cNvSpPr txBox="1"/>
          <p:nvPr/>
        </p:nvSpPr>
        <p:spPr>
          <a:xfrm>
            <a:off x="515350" y="3773188"/>
            <a:ext cx="15954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スタートブロック</a:t>
            </a:r>
          </a:p>
        </p:txBody>
      </p:sp>
      <p:grpSp>
        <p:nvGrpSpPr>
          <p:cNvPr id="117" name="グループ"/>
          <p:cNvGrpSpPr/>
          <p:nvPr/>
        </p:nvGrpSpPr>
        <p:grpSpPr>
          <a:xfrm>
            <a:off x="2930344" y="2939485"/>
            <a:ext cx="325189" cy="360822"/>
            <a:chOff x="0" y="0"/>
            <a:chExt cx="325188" cy="360821"/>
          </a:xfrm>
        </p:grpSpPr>
        <p:sp>
          <p:nvSpPr>
            <p:cNvPr id="115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6" name="1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120" name="グループ"/>
          <p:cNvGrpSpPr/>
          <p:nvPr/>
        </p:nvGrpSpPr>
        <p:grpSpPr>
          <a:xfrm>
            <a:off x="5332029" y="2964885"/>
            <a:ext cx="325190" cy="360822"/>
            <a:chOff x="0" y="0"/>
            <a:chExt cx="325188" cy="360821"/>
          </a:xfrm>
        </p:grpSpPr>
        <p:sp>
          <p:nvSpPr>
            <p:cNvPr id="118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9" name="2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121" name="前進"/>
          <p:cNvSpPr txBox="1"/>
          <p:nvPr/>
        </p:nvSpPr>
        <p:spPr>
          <a:xfrm>
            <a:off x="3254757" y="2967495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前進</a:t>
            </a:r>
          </a:p>
        </p:txBody>
      </p:sp>
      <p:sp>
        <p:nvSpPr>
          <p:cNvPr id="122" name="後退"/>
          <p:cNvSpPr txBox="1"/>
          <p:nvPr/>
        </p:nvSpPr>
        <p:spPr>
          <a:xfrm>
            <a:off x="5618343" y="2980195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後退</a:t>
            </a:r>
          </a:p>
        </p:txBody>
      </p:sp>
      <p:sp>
        <p:nvSpPr>
          <p:cNvPr id="123" name="モータを時間指定で制御→"/>
          <p:cNvSpPr txBox="1"/>
          <p:nvPr/>
        </p:nvSpPr>
        <p:spPr>
          <a:xfrm>
            <a:off x="437337" y="5141131"/>
            <a:ext cx="2440941" cy="29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モータを時間指定で制御→</a:t>
            </a:r>
          </a:p>
        </p:txBody>
      </p:sp>
      <p:sp>
        <p:nvSpPr>
          <p:cNvPr id="124" name="パワー：50"/>
          <p:cNvSpPr txBox="1"/>
          <p:nvPr/>
        </p:nvSpPr>
        <p:spPr>
          <a:xfrm>
            <a:off x="4675851" y="5691014"/>
            <a:ext cx="123474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パワー：50</a:t>
            </a:r>
          </a:p>
        </p:txBody>
      </p:sp>
      <p:sp>
        <p:nvSpPr>
          <p:cNvPr id="125" name="線"/>
          <p:cNvSpPr/>
          <p:nvPr/>
        </p:nvSpPr>
        <p:spPr>
          <a:xfrm>
            <a:off x="4160533" y="4401186"/>
            <a:ext cx="519190" cy="1460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6" name="線"/>
          <p:cNvSpPr/>
          <p:nvPr/>
        </p:nvSpPr>
        <p:spPr>
          <a:xfrm>
            <a:off x="6587256" y="4401186"/>
            <a:ext cx="424153" cy="95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" name="線"/>
          <p:cNvSpPr/>
          <p:nvPr/>
        </p:nvSpPr>
        <p:spPr>
          <a:xfrm>
            <a:off x="4854090" y="4401186"/>
            <a:ext cx="297088" cy="5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8" name="秒数：3秒"/>
          <p:cNvSpPr txBox="1"/>
          <p:nvPr/>
        </p:nvSpPr>
        <p:spPr>
          <a:xfrm>
            <a:off x="4912360" y="5210843"/>
            <a:ext cx="11012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秒数：3秒</a:t>
            </a:r>
          </a:p>
        </p:txBody>
      </p:sp>
      <p:sp>
        <p:nvSpPr>
          <p:cNvPr id="129" name="ブレーキ：ON"/>
          <p:cNvSpPr txBox="1"/>
          <p:nvPr/>
        </p:nvSpPr>
        <p:spPr>
          <a:xfrm>
            <a:off x="5130618" y="4792668"/>
            <a:ext cx="148976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ブレーキ：ON</a:t>
            </a:r>
          </a:p>
        </p:txBody>
      </p:sp>
      <p:sp>
        <p:nvSpPr>
          <p:cNvPr id="130" name="コールアウト"/>
          <p:cNvSpPr/>
          <p:nvPr/>
        </p:nvSpPr>
        <p:spPr>
          <a:xfrm>
            <a:off x="4466666" y="1856977"/>
            <a:ext cx="2361010" cy="121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1" y="0"/>
                </a:moveTo>
                <a:cubicBezTo>
                  <a:pt x="260" y="0"/>
                  <a:pt x="0" y="504"/>
                  <a:pt x="0" y="1126"/>
                </a:cubicBezTo>
                <a:lnTo>
                  <a:pt x="0" y="18059"/>
                </a:lnTo>
                <a:cubicBezTo>
                  <a:pt x="0" y="18681"/>
                  <a:pt x="260" y="19185"/>
                  <a:pt x="581" y="19185"/>
                </a:cubicBezTo>
                <a:lnTo>
                  <a:pt x="5900" y="19185"/>
                </a:lnTo>
                <a:lnTo>
                  <a:pt x="6521" y="21600"/>
                </a:lnTo>
                <a:lnTo>
                  <a:pt x="7142" y="19185"/>
                </a:lnTo>
                <a:lnTo>
                  <a:pt x="21019" y="19185"/>
                </a:lnTo>
                <a:cubicBezTo>
                  <a:pt x="21340" y="19185"/>
                  <a:pt x="21600" y="18681"/>
                  <a:pt x="21600" y="18059"/>
                </a:cubicBezTo>
                <a:lnTo>
                  <a:pt x="21600" y="1126"/>
                </a:lnTo>
                <a:cubicBezTo>
                  <a:pt x="21600" y="504"/>
                  <a:pt x="21340" y="0"/>
                  <a:pt x="21019" y="0"/>
                </a:cubicBezTo>
                <a:lnTo>
                  <a:pt x="58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D6D6D6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133" name="グループ"/>
          <p:cNvGrpSpPr/>
          <p:nvPr/>
        </p:nvGrpSpPr>
        <p:grpSpPr>
          <a:xfrm>
            <a:off x="4810895" y="2011176"/>
            <a:ext cx="2008656" cy="1379906"/>
            <a:chOff x="2664718" y="974713"/>
            <a:chExt cx="2008655" cy="1379905"/>
          </a:xfrm>
        </p:grpSpPr>
        <p:pic>
          <p:nvPicPr>
            <p:cNvPr id="131" name="Hand pointer alt.pdf" descr="Hand pointer alt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 rot="13500000">
              <a:off x="2747193" y="2012981"/>
              <a:ext cx="239287" cy="30113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32" name="モータが接続されている…"/>
            <p:cNvSpPr txBox="1"/>
            <p:nvPr/>
          </p:nvSpPr>
          <p:spPr>
            <a:xfrm>
              <a:off x="2664718" y="974713"/>
              <a:ext cx="2008656" cy="781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300"/>
              </a:pPr>
              <a:r>
                <a:t>モータが接続されている</a:t>
              </a:r>
            </a:p>
            <a:p>
              <a:pPr>
                <a:defRPr sz="1300"/>
              </a:pPr>
              <a:r>
                <a:t>ポートを指定</a:t>
              </a:r>
            </a:p>
            <a:p>
              <a:pPr>
                <a:defRPr sz="1300"/>
              </a:pPr>
              <a:r>
                <a:t>（自動で設定される）</a:t>
              </a:r>
            </a:p>
          </p:txBody>
        </p:sp>
      </p:grpSp>
      <p:pic>
        <p:nvPicPr>
          <p:cNvPr id="134" name="スクリーンショット 2014-08-30 21.55.15.png" descr="スクリーンショット 2014-08-30 21.55.15.png"/>
          <p:cNvPicPr>
            <a:picLocks noChangeAspect="1"/>
          </p:cNvPicPr>
          <p:nvPr/>
        </p:nvPicPr>
        <p:blipFill>
          <a:blip r:embed="rId5">
            <a:extLst/>
          </a:blip>
          <a:srcRect l="19909" t="5569" r="26378" b="4223"/>
          <a:stretch>
            <a:fillRect/>
          </a:stretch>
        </p:blipFill>
        <p:spPr>
          <a:xfrm>
            <a:off x="4605129" y="1916162"/>
            <a:ext cx="175146" cy="951085"/>
          </a:xfrm>
          <a:prstGeom prst="rect">
            <a:avLst/>
          </a:prstGeom>
          <a:ln w="12700">
            <a:solidFill>
              <a:srgbClr val="919191"/>
            </a:solidFill>
          </a:ln>
        </p:spPr>
      </p:pic>
      <p:sp>
        <p:nvSpPr>
          <p:cNvPr id="135" name="線"/>
          <p:cNvSpPr/>
          <p:nvPr/>
        </p:nvSpPr>
        <p:spPr>
          <a:xfrm>
            <a:off x="6972913" y="4401186"/>
            <a:ext cx="297088" cy="5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6" name="パワーの値をマイナス…"/>
          <p:cNvSpPr txBox="1"/>
          <p:nvPr/>
        </p:nvSpPr>
        <p:spPr>
          <a:xfrm>
            <a:off x="6980474" y="5226850"/>
            <a:ext cx="2008656" cy="52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パワーの値をマイナス</a:t>
            </a:r>
          </a:p>
          <a:p>
            <a:pPr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にすると後退</a:t>
            </a:r>
          </a:p>
        </p:txBody>
      </p:sp>
      <p:sp>
        <p:nvSpPr>
          <p:cNvPr id="137" name="線"/>
          <p:cNvSpPr/>
          <p:nvPr/>
        </p:nvSpPr>
        <p:spPr>
          <a:xfrm>
            <a:off x="4503338" y="4401186"/>
            <a:ext cx="424154" cy="95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8" name="秒数：2秒"/>
          <p:cNvSpPr txBox="1"/>
          <p:nvPr/>
        </p:nvSpPr>
        <p:spPr>
          <a:xfrm>
            <a:off x="7239922" y="4792668"/>
            <a:ext cx="110124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秒数：2秒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スクリーンショット 2014-08-31 10.08.59.png" descr="スクリーンショット 2014-08-31 10.08.59.png"/>
          <p:cNvPicPr>
            <a:picLocks noChangeAspect="1"/>
          </p:cNvPicPr>
          <p:nvPr/>
        </p:nvPicPr>
        <p:blipFill>
          <a:blip r:embed="rId2">
            <a:extLst/>
          </a:blip>
          <a:srcRect l="2336" t="0" r="2336" b="4140"/>
          <a:stretch>
            <a:fillRect/>
          </a:stretch>
        </p:blipFill>
        <p:spPr>
          <a:xfrm>
            <a:off x="1923853" y="3190104"/>
            <a:ext cx="5968567" cy="3055729"/>
          </a:xfrm>
          <a:prstGeom prst="rect">
            <a:avLst/>
          </a:prstGeom>
          <a:ln w="12700"/>
        </p:spPr>
      </p:pic>
      <p:sp>
        <p:nvSpPr>
          <p:cNvPr id="141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" name="モータ制御によるロボットの前進 (タンクブロック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モータ制御によるロボットの前進 </a:t>
            </a:r>
            <a:r>
              <a:rPr sz="1800">
                <a:latin typeface="+mn-lt"/>
                <a:ea typeface="+mn-ea"/>
                <a:cs typeface="+mn-cs"/>
                <a:sym typeface="ヒラギノ角ゴ Pro W3"/>
              </a:rPr>
              <a:t>(タンクブロック）</a:t>
            </a:r>
            <a:r>
              <a:rPr sz="1800">
                <a:latin typeface="+mn-lt"/>
                <a:ea typeface="+mn-ea"/>
                <a:cs typeface="+mn-cs"/>
                <a:sym typeface="ヒラギノ角ゴ Pro W3"/>
              </a:rPr>
              <a:t> </a:t>
            </a:r>
          </a:p>
        </p:txBody>
      </p:sp>
      <p:pic>
        <p:nvPicPr>
          <p:cNvPr id="143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144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5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46" name="ロボット(モータB+C)を3秒前進、その後2秒後退"/>
          <p:cNvSpPr txBox="1"/>
          <p:nvPr>
            <p:ph type="body" sz="quarter" idx="1"/>
          </p:nvPr>
        </p:nvSpPr>
        <p:spPr>
          <a:xfrm>
            <a:off x="317500" y="1184275"/>
            <a:ext cx="8509000" cy="403077"/>
          </a:xfrm>
          <a:prstGeom prst="rect">
            <a:avLst/>
          </a:prstGeom>
        </p:spPr>
        <p:txBody>
          <a:bodyPr/>
          <a:lstStyle/>
          <a:p>
            <a:pPr/>
            <a:r>
              <a:t>ロボット(モータB+C)を3秒前進、その後2秒後退</a:t>
            </a:r>
          </a:p>
        </p:txBody>
      </p:sp>
      <p:sp>
        <p:nvSpPr>
          <p:cNvPr id="147" name="角丸四角形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8" name="スタートブロック"/>
          <p:cNvSpPr txBox="1"/>
          <p:nvPr/>
        </p:nvSpPr>
        <p:spPr>
          <a:xfrm>
            <a:off x="515350" y="3773188"/>
            <a:ext cx="15954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スタートブロック</a:t>
            </a:r>
          </a:p>
        </p:txBody>
      </p:sp>
      <p:grpSp>
        <p:nvGrpSpPr>
          <p:cNvPr id="151" name="グループ"/>
          <p:cNvGrpSpPr/>
          <p:nvPr/>
        </p:nvGrpSpPr>
        <p:grpSpPr>
          <a:xfrm>
            <a:off x="2930344" y="2939485"/>
            <a:ext cx="325189" cy="360822"/>
            <a:chOff x="0" y="0"/>
            <a:chExt cx="325188" cy="360821"/>
          </a:xfrm>
        </p:grpSpPr>
        <p:sp>
          <p:nvSpPr>
            <p:cNvPr id="149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50" name="1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154" name="グループ"/>
          <p:cNvGrpSpPr/>
          <p:nvPr/>
        </p:nvGrpSpPr>
        <p:grpSpPr>
          <a:xfrm>
            <a:off x="5332029" y="2964885"/>
            <a:ext cx="325190" cy="360822"/>
            <a:chOff x="0" y="0"/>
            <a:chExt cx="325188" cy="360821"/>
          </a:xfrm>
        </p:grpSpPr>
        <p:sp>
          <p:nvSpPr>
            <p:cNvPr id="152" name="円形"/>
            <p:cNvSpPr/>
            <p:nvPr/>
          </p:nvSpPr>
          <p:spPr>
            <a:xfrm>
              <a:off x="7688" y="21660"/>
              <a:ext cx="317501" cy="3175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53" name="2"/>
            <p:cNvSpPr txBox="1"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155" name="前進"/>
          <p:cNvSpPr txBox="1"/>
          <p:nvPr/>
        </p:nvSpPr>
        <p:spPr>
          <a:xfrm>
            <a:off x="3254757" y="2967495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前進</a:t>
            </a:r>
          </a:p>
        </p:txBody>
      </p:sp>
      <p:sp>
        <p:nvSpPr>
          <p:cNvPr id="156" name="後退"/>
          <p:cNvSpPr txBox="1"/>
          <p:nvPr/>
        </p:nvSpPr>
        <p:spPr>
          <a:xfrm>
            <a:off x="5618343" y="2980195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後退</a:t>
            </a:r>
          </a:p>
        </p:txBody>
      </p:sp>
      <p:sp>
        <p:nvSpPr>
          <p:cNvPr id="157" name="モータを時間指定で制御→"/>
          <p:cNvSpPr txBox="1"/>
          <p:nvPr/>
        </p:nvSpPr>
        <p:spPr>
          <a:xfrm>
            <a:off x="437337" y="5141131"/>
            <a:ext cx="2440941" cy="29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モータを時間指定で制御→</a:t>
            </a:r>
          </a:p>
        </p:txBody>
      </p:sp>
      <p:sp>
        <p:nvSpPr>
          <p:cNvPr id="158" name="Cのパワー：50"/>
          <p:cNvSpPr txBox="1"/>
          <p:nvPr/>
        </p:nvSpPr>
        <p:spPr>
          <a:xfrm>
            <a:off x="4675851" y="5627514"/>
            <a:ext cx="159156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Cのパワー：50</a:t>
            </a:r>
          </a:p>
        </p:txBody>
      </p:sp>
      <p:sp>
        <p:nvSpPr>
          <p:cNvPr id="159" name="線"/>
          <p:cNvSpPr/>
          <p:nvPr/>
        </p:nvSpPr>
        <p:spPr>
          <a:xfrm>
            <a:off x="4160533" y="4401186"/>
            <a:ext cx="519190" cy="136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0" name="線"/>
          <p:cNvSpPr/>
          <p:nvPr/>
        </p:nvSpPr>
        <p:spPr>
          <a:xfrm>
            <a:off x="6587256" y="4401186"/>
            <a:ext cx="424153" cy="95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1" name="線"/>
          <p:cNvSpPr/>
          <p:nvPr/>
        </p:nvSpPr>
        <p:spPr>
          <a:xfrm>
            <a:off x="4854090" y="4401186"/>
            <a:ext cx="297088" cy="5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2" name="秒数：3秒"/>
          <p:cNvSpPr txBox="1"/>
          <p:nvPr/>
        </p:nvSpPr>
        <p:spPr>
          <a:xfrm>
            <a:off x="4912360" y="5210843"/>
            <a:ext cx="11012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秒数：3秒</a:t>
            </a:r>
          </a:p>
        </p:txBody>
      </p:sp>
      <p:sp>
        <p:nvSpPr>
          <p:cNvPr id="163" name="ブレーキ：ON"/>
          <p:cNvSpPr txBox="1"/>
          <p:nvPr/>
        </p:nvSpPr>
        <p:spPr>
          <a:xfrm>
            <a:off x="5130618" y="4792668"/>
            <a:ext cx="148976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ブレーキ：ON</a:t>
            </a:r>
          </a:p>
        </p:txBody>
      </p:sp>
      <p:sp>
        <p:nvSpPr>
          <p:cNvPr id="164" name="コールアウト"/>
          <p:cNvSpPr/>
          <p:nvPr/>
        </p:nvSpPr>
        <p:spPr>
          <a:xfrm>
            <a:off x="4466666" y="1856977"/>
            <a:ext cx="2361010" cy="121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1" y="0"/>
                </a:moveTo>
                <a:cubicBezTo>
                  <a:pt x="260" y="0"/>
                  <a:pt x="0" y="504"/>
                  <a:pt x="0" y="1126"/>
                </a:cubicBezTo>
                <a:lnTo>
                  <a:pt x="0" y="18059"/>
                </a:lnTo>
                <a:cubicBezTo>
                  <a:pt x="0" y="18681"/>
                  <a:pt x="260" y="19185"/>
                  <a:pt x="581" y="19185"/>
                </a:cubicBezTo>
                <a:lnTo>
                  <a:pt x="5900" y="19185"/>
                </a:lnTo>
                <a:lnTo>
                  <a:pt x="6521" y="21600"/>
                </a:lnTo>
                <a:lnTo>
                  <a:pt x="7142" y="19185"/>
                </a:lnTo>
                <a:lnTo>
                  <a:pt x="21019" y="19185"/>
                </a:lnTo>
                <a:cubicBezTo>
                  <a:pt x="21340" y="19185"/>
                  <a:pt x="21600" y="18681"/>
                  <a:pt x="21600" y="18059"/>
                </a:cubicBezTo>
                <a:lnTo>
                  <a:pt x="21600" y="1126"/>
                </a:lnTo>
                <a:cubicBezTo>
                  <a:pt x="21600" y="504"/>
                  <a:pt x="21340" y="0"/>
                  <a:pt x="21019" y="0"/>
                </a:cubicBezTo>
                <a:lnTo>
                  <a:pt x="58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D6D6D6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167" name="グループ"/>
          <p:cNvGrpSpPr/>
          <p:nvPr/>
        </p:nvGrpSpPr>
        <p:grpSpPr>
          <a:xfrm>
            <a:off x="4810895" y="2011176"/>
            <a:ext cx="2008656" cy="1379906"/>
            <a:chOff x="2664718" y="974713"/>
            <a:chExt cx="2008655" cy="1379905"/>
          </a:xfrm>
        </p:grpSpPr>
        <p:pic>
          <p:nvPicPr>
            <p:cNvPr id="165" name="Hand pointer alt.pdf" descr="Hand pointer alt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 rot="13500000">
              <a:off x="2747193" y="2012981"/>
              <a:ext cx="239287" cy="30113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66" name="モータが接続されている…"/>
            <p:cNvSpPr txBox="1"/>
            <p:nvPr/>
          </p:nvSpPr>
          <p:spPr>
            <a:xfrm>
              <a:off x="2664718" y="974713"/>
              <a:ext cx="2008656" cy="781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300"/>
              </a:pPr>
              <a:r>
                <a:t>モータが接続されている</a:t>
              </a:r>
            </a:p>
            <a:p>
              <a:pPr>
                <a:defRPr sz="1300"/>
              </a:pPr>
              <a:r>
                <a:t>ポートを指定</a:t>
              </a:r>
            </a:p>
            <a:p>
              <a:pPr>
                <a:defRPr sz="1300"/>
              </a:pPr>
              <a:r>
                <a:t>（自動で設定される）</a:t>
              </a:r>
            </a:p>
          </p:txBody>
        </p:sp>
      </p:grpSp>
      <p:pic>
        <p:nvPicPr>
          <p:cNvPr id="168" name="スクリーンショット 2014-08-30 21.55.15.png" descr="スクリーンショット 2014-08-30 21.55.15.png"/>
          <p:cNvPicPr>
            <a:picLocks noChangeAspect="1"/>
          </p:cNvPicPr>
          <p:nvPr/>
        </p:nvPicPr>
        <p:blipFill>
          <a:blip r:embed="rId5">
            <a:extLst/>
          </a:blip>
          <a:srcRect l="19909" t="5569" r="26378" b="4223"/>
          <a:stretch>
            <a:fillRect/>
          </a:stretch>
        </p:blipFill>
        <p:spPr>
          <a:xfrm>
            <a:off x="4605129" y="1916162"/>
            <a:ext cx="175146" cy="951085"/>
          </a:xfrm>
          <a:prstGeom prst="rect">
            <a:avLst/>
          </a:prstGeom>
          <a:ln w="12700">
            <a:solidFill>
              <a:srgbClr val="919191"/>
            </a:solidFill>
          </a:ln>
        </p:spPr>
      </p:pic>
      <p:sp>
        <p:nvSpPr>
          <p:cNvPr id="169" name="線"/>
          <p:cNvSpPr/>
          <p:nvPr/>
        </p:nvSpPr>
        <p:spPr>
          <a:xfrm>
            <a:off x="6972913" y="4401186"/>
            <a:ext cx="297088" cy="5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0" name="パワーの値をマイナス…"/>
          <p:cNvSpPr txBox="1"/>
          <p:nvPr/>
        </p:nvSpPr>
        <p:spPr>
          <a:xfrm>
            <a:off x="6980474" y="5226850"/>
            <a:ext cx="2008656" cy="52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パワーの値をマイナス</a:t>
            </a:r>
          </a:p>
          <a:p>
            <a:pPr>
              <a:defRPr sz="13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r>
              <a:t>にすると後退</a:t>
            </a:r>
          </a:p>
        </p:txBody>
      </p:sp>
      <p:sp>
        <p:nvSpPr>
          <p:cNvPr id="171" name="線"/>
          <p:cNvSpPr/>
          <p:nvPr/>
        </p:nvSpPr>
        <p:spPr>
          <a:xfrm>
            <a:off x="4503338" y="4401186"/>
            <a:ext cx="424154" cy="95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2" name="秒数：2秒"/>
          <p:cNvSpPr txBox="1"/>
          <p:nvPr/>
        </p:nvSpPr>
        <p:spPr>
          <a:xfrm>
            <a:off x="7239922" y="4792668"/>
            <a:ext cx="110124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秒数：2秒</a:t>
            </a:r>
          </a:p>
        </p:txBody>
      </p:sp>
      <p:sp>
        <p:nvSpPr>
          <p:cNvPr id="173" name="Bのパワー：50"/>
          <p:cNvSpPr txBox="1"/>
          <p:nvPr/>
        </p:nvSpPr>
        <p:spPr>
          <a:xfrm>
            <a:off x="4586951" y="5997555"/>
            <a:ext cx="158262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Bのパワー：50</a:t>
            </a:r>
          </a:p>
        </p:txBody>
      </p:sp>
      <p:sp>
        <p:nvSpPr>
          <p:cNvPr id="174" name="線"/>
          <p:cNvSpPr/>
          <p:nvPr/>
        </p:nvSpPr>
        <p:spPr>
          <a:xfrm>
            <a:off x="3761018" y="4401186"/>
            <a:ext cx="829805" cy="1768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Lモータの原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Lモータの原理</a:t>
            </a:r>
          </a:p>
        </p:txBody>
      </p:sp>
      <p:pic>
        <p:nvPicPr>
          <p:cNvPr id="178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179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0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81" name="段数：7段 トルク比率：45:1 エンコーダの回転角：2度"/>
          <p:cNvSpPr txBox="1"/>
          <p:nvPr/>
        </p:nvSpPr>
        <p:spPr>
          <a:xfrm>
            <a:off x="1695707" y="5496142"/>
            <a:ext cx="549686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marR="0" defTabSz="457200">
              <a:defRPr sz="16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段数：7段　トルク比率：45:1　エンコーダの回転角：2度</a:t>
            </a:r>
          </a:p>
        </p:txBody>
      </p:sp>
      <p:pic>
        <p:nvPicPr>
          <p:cNvPr id="182" name="2014-10-07 18.08.48.mov" descr="2014-10-07 18.08.48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2515327" y="-1"/>
            <a:ext cx="3857626" cy="6858001"/>
          </a:xfrm>
          <a:prstGeom prst="rect">
            <a:avLst/>
          </a:prstGeom>
          <a:ln w="25400">
            <a:solidFill>
              <a:srgbClr val="A6AAA9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8333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線"/>
          <p:cNvSpPr/>
          <p:nvPr/>
        </p:nvSpPr>
        <p:spPr>
          <a:xfrm flipV="1">
            <a:off x="4571999" y="4740184"/>
            <a:ext cx="1" cy="554444"/>
          </a:xfrm>
          <a:prstGeom prst="line">
            <a:avLst/>
          </a:pr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5" name="接続の線"/>
          <p:cNvSpPr/>
          <p:nvPr/>
        </p:nvSpPr>
        <p:spPr>
          <a:xfrm>
            <a:off x="4595635" y="2377434"/>
            <a:ext cx="1238630" cy="2404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235" y="12157"/>
                  <a:pt x="9435" y="4957"/>
                  <a:pt x="21600" y="0"/>
                </a:cubicBezTo>
              </a:path>
            </a:pathLst>
          </a:cu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86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7" name="曲線の動きを実現するには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曲線の動きを実現するには</a:t>
            </a:r>
          </a:p>
        </p:txBody>
      </p:sp>
      <p:pic>
        <p:nvPicPr>
          <p:cNvPr id="188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189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0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grpSp>
        <p:nvGrpSpPr>
          <p:cNvPr id="193" name="グループ"/>
          <p:cNvGrpSpPr/>
          <p:nvPr/>
        </p:nvGrpSpPr>
        <p:grpSpPr>
          <a:xfrm>
            <a:off x="3274886" y="2037804"/>
            <a:ext cx="2594228" cy="3814620"/>
            <a:chOff x="1620953" y="0"/>
            <a:chExt cx="2594226" cy="3814619"/>
          </a:xfrm>
        </p:grpSpPr>
        <p:sp>
          <p:nvSpPr>
            <p:cNvPr id="191" name="線"/>
            <p:cNvSpPr/>
            <p:nvPr/>
          </p:nvSpPr>
          <p:spPr>
            <a:xfrm>
              <a:off x="1620953" y="3258985"/>
              <a:ext cx="2594228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192" name="線"/>
            <p:cNvSpPr/>
            <p:nvPr/>
          </p:nvSpPr>
          <p:spPr>
            <a:xfrm>
              <a:off x="2917211" y="0"/>
              <a:ext cx="1712" cy="3814620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pic>
        <p:nvPicPr>
          <p:cNvPr id="194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7047" y="4055686"/>
            <a:ext cx="1404506" cy="2520648"/>
          </a:xfrm>
          <a:prstGeom prst="rect">
            <a:avLst/>
          </a:prstGeom>
          <a:ln w="12700"/>
        </p:spPr>
      </p:pic>
      <p:grpSp>
        <p:nvGrpSpPr>
          <p:cNvPr id="197" name="グループ"/>
          <p:cNvGrpSpPr/>
          <p:nvPr/>
        </p:nvGrpSpPr>
        <p:grpSpPr>
          <a:xfrm>
            <a:off x="1497095" y="5115992"/>
            <a:ext cx="6133359" cy="342901"/>
            <a:chOff x="38099" y="0"/>
            <a:chExt cx="6133357" cy="342899"/>
          </a:xfrm>
        </p:grpSpPr>
        <p:sp>
          <p:nvSpPr>
            <p:cNvPr id="195" name="左のモータ：B"/>
            <p:cNvSpPr txBox="1"/>
            <p:nvPr/>
          </p:nvSpPr>
          <p:spPr>
            <a:xfrm>
              <a:off x="38100" y="-1"/>
              <a:ext cx="1702004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左のモータ：B</a:t>
              </a:r>
            </a:p>
          </p:txBody>
        </p:sp>
        <p:sp>
          <p:nvSpPr>
            <p:cNvPr id="196" name="右のモータ：C"/>
            <p:cNvSpPr txBox="1"/>
            <p:nvPr/>
          </p:nvSpPr>
          <p:spPr>
            <a:xfrm>
              <a:off x="4459395" y="-1"/>
              <a:ext cx="1712063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右のモータ：C</a:t>
              </a:r>
            </a:p>
          </p:txBody>
        </p:sp>
      </p:grpSp>
      <p:sp>
        <p:nvSpPr>
          <p:cNvPr id="198" name="モータBとCのパワーの値のバランスを変えてみよう"/>
          <p:cNvSpPr txBox="1"/>
          <p:nvPr>
            <p:ph type="body" sz="quarter" idx="1"/>
          </p:nvPr>
        </p:nvSpPr>
        <p:spPr>
          <a:xfrm>
            <a:off x="317500" y="1184275"/>
            <a:ext cx="8509000" cy="403077"/>
          </a:xfrm>
          <a:prstGeom prst="rect">
            <a:avLst/>
          </a:prstGeom>
        </p:spPr>
        <p:txBody>
          <a:bodyPr/>
          <a:lstStyle/>
          <a:p>
            <a:pPr/>
            <a:r>
              <a:t>モータBとCのパワーの値のバランスを変えてみよう</a:t>
            </a:r>
          </a:p>
        </p:txBody>
      </p:sp>
      <p:grpSp>
        <p:nvGrpSpPr>
          <p:cNvPr id="201" name="グループ"/>
          <p:cNvGrpSpPr/>
          <p:nvPr/>
        </p:nvGrpSpPr>
        <p:grpSpPr>
          <a:xfrm>
            <a:off x="2926861" y="4140110"/>
            <a:ext cx="1147979" cy="1955890"/>
            <a:chOff x="-793" y="0"/>
            <a:chExt cx="1147978" cy="1955889"/>
          </a:xfrm>
        </p:grpSpPr>
        <p:sp>
          <p:nvSpPr>
            <p:cNvPr id="199" name="グループ"/>
            <p:cNvSpPr/>
            <p:nvPr/>
          </p:nvSpPr>
          <p:spPr>
            <a:xfrm flipV="1">
              <a:off x="572401" y="0"/>
              <a:ext cx="1589" cy="1143000"/>
            </a:xfrm>
            <a:prstGeom prst="line">
              <a:avLst/>
            </a:prstGeom>
            <a:noFill/>
            <a:ln w="50800" cap="flat">
              <a:solidFill>
                <a:srgbClr val="00D1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200" name="パワー: 50"/>
            <p:cNvSpPr txBox="1"/>
            <p:nvPr/>
          </p:nvSpPr>
          <p:spPr>
            <a:xfrm>
              <a:off x="-794" y="1651089"/>
              <a:ext cx="114797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パワー: 50</a:t>
              </a:r>
            </a:p>
          </p:txBody>
        </p:sp>
      </p:grpSp>
      <p:grpSp>
        <p:nvGrpSpPr>
          <p:cNvPr id="204" name="グループ"/>
          <p:cNvGrpSpPr/>
          <p:nvPr/>
        </p:nvGrpSpPr>
        <p:grpSpPr>
          <a:xfrm>
            <a:off x="4979501" y="4665212"/>
            <a:ext cx="1148792" cy="1430788"/>
            <a:chOff x="0" y="137160"/>
            <a:chExt cx="1148791" cy="1430787"/>
          </a:xfrm>
        </p:grpSpPr>
        <p:sp>
          <p:nvSpPr>
            <p:cNvPr id="202" name="グループ"/>
            <p:cNvSpPr/>
            <p:nvPr/>
          </p:nvSpPr>
          <p:spPr>
            <a:xfrm flipH="1" flipV="1">
              <a:off x="574395" y="137160"/>
              <a:ext cx="1" cy="622668"/>
            </a:xfrm>
            <a:prstGeom prst="line">
              <a:avLst/>
            </a:prstGeom>
            <a:noFill/>
            <a:ln w="50800" cap="flat">
              <a:solidFill>
                <a:srgbClr val="00D1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203" name="パワー: 40"/>
            <p:cNvSpPr txBox="1"/>
            <p:nvPr/>
          </p:nvSpPr>
          <p:spPr>
            <a:xfrm>
              <a:off x="0" y="1263147"/>
              <a:ext cx="1148792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/>
              <a:r>
                <a:t>パワー: 40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1793 -0.110667" origin="layout" pathEditMode="relative">
                                      <p:cBhvr>
                                        <p:cTn id="6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8" grpId="2" fill="hold">
                                  <p:stCondLst>
                                    <p:cond delay="0"/>
                                  </p:stCondLst>
                                  <p:childTnLst>
                                    <p:animRot by="599999">
                                      <p:cBhvr>
                                        <p:cTn id="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withEffect" presetSubtype="0" presetID="-1" grpId="3" fill="hold">
                                  <p:stCondLst>
                                    <p:cond delay="0"/>
                                  </p:stCondLst>
                                  <p:childTnLst>
                                    <p:animMotion path="M 0.001793 -0.110667 L 0.015535 -0.209890" origin="layout" pathEditMode="relative">
                                      <p:cBhvr>
                                        <p:cTn id="1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8" grpId="4" fill="hold">
                                  <p:stCondLst>
                                    <p:cond delay="0"/>
                                  </p:stCondLst>
                                  <p:childTnLst>
                                    <p:animRot by="599999">
                                      <p:cBhvr>
                                        <p:cTn id="1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withEffect" presetSubtype="0" presetID="-1" grpId="5" fill="hold">
                                  <p:stCondLst>
                                    <p:cond delay="0"/>
                                  </p:stCondLst>
                                  <p:childTnLst>
                                    <p:animMotion path="M 0.015535 -0.209890 L 0.042430 -0.304540" origin="layout" pathEditMode="relative">
                                      <p:cBhvr>
                                        <p:cTn id="1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mph" nodeType="afterEffect" presetSubtype="0" presetID="8" grpId="6" fill="hold">
                                  <p:stCondLst>
                                    <p:cond delay="0"/>
                                  </p:stCondLst>
                                  <p:childTnLst>
                                    <p:animRot by="599999">
                                      <p:cBhvr>
                                        <p:cTn id="2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withEffect" presetSubtype="0" presetID="-1" grpId="7" fill="hold">
                                  <p:stCondLst>
                                    <p:cond delay="0"/>
                                  </p:stCondLst>
                                  <p:childTnLst>
                                    <p:animMotion path="M 0.042430 -0.304540 L 0.080476 -0.387586" origin="layout" pathEditMode="relative">
                                      <p:cBhvr>
                                        <p:cTn id="2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6"/>
      <p:bldP build="whole" bldLvl="1" animBg="1" rev="0" advAuto="0" spid="194" grpId="4"/>
      <p:bldP build="whole" bldLvl="1" animBg="1" rev="0" advAuto="0" spid="19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" name="表"/>
          <p:cNvGraphicFramePr/>
          <p:nvPr/>
        </p:nvGraphicFramePr>
        <p:xfrm>
          <a:off x="667093" y="3644393"/>
          <a:ext cx="7835214" cy="22561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1952453"/>
                <a:gridCol w="1952453"/>
                <a:gridCol w="1952453"/>
                <a:gridCol w="1952453"/>
              </a:tblGrid>
              <a:tr h="1115374"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700"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B: 50　C: 50</a:t>
                      </a:r>
                    </a:p>
                  </a:txBody>
                  <a:tcPr marL="50800" marR="50800" marT="50800" marB="50800" anchor="ctr" anchorCtr="0" horzOverflow="overflow"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B: 50　C: 40</a:t>
                      </a:r>
                    </a:p>
                  </a:txBody>
                  <a:tcPr marL="50800" marR="50800" marT="50800" marB="50800" anchor="ctr" anchorCtr="0" horzOverflow="overflow"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B: 50　C: 30</a:t>
                      </a:r>
                    </a:p>
                  </a:txBody>
                  <a:tcPr marL="50800" marR="50800" marT="50800" marB="50800" anchor="ctr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1115374"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700"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ステアリング: 0</a:t>
                      </a:r>
                    </a:p>
                  </a:txBody>
                  <a:tcPr marL="50800" marR="50800" marT="50800" marB="50800" anchor="ctr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ステアリング: 10</a:t>
                      </a:r>
                    </a:p>
                  </a:txBody>
                  <a:tcPr marL="50800" marR="50800" marT="50800" marB="50800" anchor="ctr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ステアリング: 20</a:t>
                      </a:r>
                    </a:p>
                  </a:txBody>
                  <a:tcPr marL="50800" marR="50800" marT="50800" marB="50800" anchor="ctr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8" name="四角形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9" name="曲線の動きを実現するには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曲線の動きを実現するには</a:t>
            </a:r>
          </a:p>
        </p:txBody>
      </p:sp>
      <p:pic>
        <p:nvPicPr>
          <p:cNvPr id="210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/>
        </p:spPr>
      </p:pic>
      <p:sp>
        <p:nvSpPr>
          <p:cNvPr id="211" name="線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2" name="テキスト"/>
          <p:cNvSpPr txBox="1"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  <p:grpSp>
        <p:nvGrpSpPr>
          <p:cNvPr id="219" name="グループ"/>
          <p:cNvGrpSpPr/>
          <p:nvPr/>
        </p:nvGrpSpPr>
        <p:grpSpPr>
          <a:xfrm>
            <a:off x="4669615" y="1184275"/>
            <a:ext cx="1743298" cy="2230749"/>
            <a:chOff x="0" y="0"/>
            <a:chExt cx="1743296" cy="2230748"/>
          </a:xfrm>
        </p:grpSpPr>
        <p:sp>
          <p:nvSpPr>
            <p:cNvPr id="213" name="線"/>
            <p:cNvSpPr/>
            <p:nvPr/>
          </p:nvSpPr>
          <p:spPr>
            <a:xfrm flipV="1">
              <a:off x="871648" y="1114613"/>
              <a:ext cx="1" cy="337029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" name="接続の線"/>
            <p:cNvSpPr/>
            <p:nvPr/>
          </p:nvSpPr>
          <p:spPr>
            <a:xfrm>
              <a:off x="888825" y="41668"/>
              <a:ext cx="683793" cy="109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445" y="12926"/>
                    <a:pt x="9645" y="5726"/>
                    <a:pt x="21600" y="0"/>
                  </a:cubicBezTo>
                </a:path>
              </a:pathLst>
            </a:cu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round/>
              <a:tailEnd type="stealth" w="med" len="med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217" name="グループ"/>
            <p:cNvGrpSpPr/>
            <p:nvPr/>
          </p:nvGrpSpPr>
          <p:grpSpPr>
            <a:xfrm>
              <a:off x="0" y="0"/>
              <a:ext cx="1743297" cy="1790707"/>
              <a:chOff x="1089266" y="772683"/>
              <a:chExt cx="1743296" cy="1790706"/>
            </a:xfrm>
          </p:grpSpPr>
          <p:sp>
            <p:nvSpPr>
              <p:cNvPr id="215" name="線"/>
              <p:cNvSpPr/>
              <p:nvPr/>
            </p:nvSpPr>
            <p:spPr>
              <a:xfrm flipV="1">
                <a:off x="1089266" y="2190009"/>
                <a:ext cx="1743298" cy="1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216" name="線"/>
              <p:cNvSpPr/>
              <p:nvPr/>
            </p:nvSpPr>
            <p:spPr>
              <a:xfrm>
                <a:off x="1961489" y="772683"/>
                <a:ext cx="2" cy="1790708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pic>
          <p:nvPicPr>
            <p:cNvPr id="218" name="イメージ" descr="イメージ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437052" y="698529"/>
              <a:ext cx="853754" cy="153222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226" name="グループ"/>
          <p:cNvGrpSpPr/>
          <p:nvPr/>
        </p:nvGrpSpPr>
        <p:grpSpPr>
          <a:xfrm>
            <a:off x="6608144" y="1184275"/>
            <a:ext cx="1743297" cy="2230749"/>
            <a:chOff x="0" y="0"/>
            <a:chExt cx="1743296" cy="2230748"/>
          </a:xfrm>
        </p:grpSpPr>
        <p:sp>
          <p:nvSpPr>
            <p:cNvPr id="220" name="線"/>
            <p:cNvSpPr/>
            <p:nvPr/>
          </p:nvSpPr>
          <p:spPr>
            <a:xfrm flipV="1">
              <a:off x="871648" y="1114613"/>
              <a:ext cx="1" cy="337029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" name="接続の線"/>
            <p:cNvSpPr/>
            <p:nvPr/>
          </p:nvSpPr>
          <p:spPr>
            <a:xfrm>
              <a:off x="874821" y="669428"/>
              <a:ext cx="713453" cy="47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820" fill="norm" stroke="1" extrusionOk="0">
                  <a:moveTo>
                    <a:pt x="0" y="17820"/>
                  </a:moveTo>
                  <a:cubicBezTo>
                    <a:pt x="1969" y="1224"/>
                    <a:pt x="9169" y="-3780"/>
                    <a:pt x="21600" y="2807"/>
                  </a:cubicBezTo>
                </a:path>
              </a:pathLst>
            </a:cu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round/>
              <a:tailEnd type="stealth" w="med" len="med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224" name="グループ"/>
            <p:cNvGrpSpPr/>
            <p:nvPr/>
          </p:nvGrpSpPr>
          <p:grpSpPr>
            <a:xfrm>
              <a:off x="0" y="0"/>
              <a:ext cx="1743297" cy="1790707"/>
              <a:chOff x="1089266" y="772683"/>
              <a:chExt cx="1743296" cy="1790706"/>
            </a:xfrm>
          </p:grpSpPr>
          <p:sp>
            <p:nvSpPr>
              <p:cNvPr id="222" name="線"/>
              <p:cNvSpPr/>
              <p:nvPr/>
            </p:nvSpPr>
            <p:spPr>
              <a:xfrm flipV="1">
                <a:off x="1089266" y="2190009"/>
                <a:ext cx="1743298" cy="1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223" name="線"/>
              <p:cNvSpPr/>
              <p:nvPr/>
            </p:nvSpPr>
            <p:spPr>
              <a:xfrm>
                <a:off x="1961489" y="772683"/>
                <a:ext cx="2" cy="1790708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pic>
          <p:nvPicPr>
            <p:cNvPr id="225" name="イメージ" descr="イメージ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437052" y="698529"/>
              <a:ext cx="853754" cy="153222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232" name="グループ"/>
          <p:cNvGrpSpPr/>
          <p:nvPr/>
        </p:nvGrpSpPr>
        <p:grpSpPr>
          <a:xfrm>
            <a:off x="2731087" y="1184275"/>
            <a:ext cx="1743298" cy="2230749"/>
            <a:chOff x="0" y="0"/>
            <a:chExt cx="1743296" cy="2230748"/>
          </a:xfrm>
        </p:grpSpPr>
        <p:grpSp>
          <p:nvGrpSpPr>
            <p:cNvPr id="229" name="グループ"/>
            <p:cNvGrpSpPr/>
            <p:nvPr/>
          </p:nvGrpSpPr>
          <p:grpSpPr>
            <a:xfrm>
              <a:off x="-1" y="0"/>
              <a:ext cx="1743298" cy="1790707"/>
              <a:chOff x="1089266" y="772683"/>
              <a:chExt cx="1743296" cy="1790706"/>
            </a:xfrm>
          </p:grpSpPr>
          <p:sp>
            <p:nvSpPr>
              <p:cNvPr id="227" name="線"/>
              <p:cNvSpPr/>
              <p:nvPr/>
            </p:nvSpPr>
            <p:spPr>
              <a:xfrm flipV="1">
                <a:off x="1089266" y="2190009"/>
                <a:ext cx="1743298" cy="1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228" name="線"/>
              <p:cNvSpPr/>
              <p:nvPr/>
            </p:nvSpPr>
            <p:spPr>
              <a:xfrm>
                <a:off x="1961489" y="772683"/>
                <a:ext cx="2" cy="1790708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sp>
          <p:nvSpPr>
            <p:cNvPr id="230" name="線"/>
            <p:cNvSpPr/>
            <p:nvPr/>
          </p:nvSpPr>
          <p:spPr>
            <a:xfrm flipV="1">
              <a:off x="871648" y="45439"/>
              <a:ext cx="1" cy="1406203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31" name="イメージ" descr="イメージ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437052" y="698529"/>
              <a:ext cx="853753" cy="153222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pic>
        <p:nvPicPr>
          <p:cNvPr id="233" name="スクリーンショット 2014-09-02 22.05.52.png" descr="スクリーンショット 2014-09-02 22.05.52.png"/>
          <p:cNvPicPr>
            <a:picLocks noChangeAspect="1"/>
          </p:cNvPicPr>
          <p:nvPr/>
        </p:nvPicPr>
        <p:blipFill>
          <a:blip r:embed="rId4">
            <a:extLst/>
          </a:blip>
          <a:srcRect l="6238" t="6723" r="5118" b="57019"/>
          <a:stretch>
            <a:fillRect/>
          </a:stretch>
        </p:blipFill>
        <p:spPr>
          <a:xfrm>
            <a:off x="958254" y="5121226"/>
            <a:ext cx="1465151" cy="666436"/>
          </a:xfrm>
          <a:prstGeom prst="rect">
            <a:avLst/>
          </a:prstGeom>
          <a:ln w="12700"/>
        </p:spPr>
      </p:pic>
      <p:pic>
        <p:nvPicPr>
          <p:cNvPr id="234" name="スクリーンショット 2014-09-02 22.05.52.png" descr="スクリーンショット 2014-09-02 22.05.52.png"/>
          <p:cNvPicPr>
            <a:picLocks noChangeAspect="1"/>
          </p:cNvPicPr>
          <p:nvPr/>
        </p:nvPicPr>
        <p:blipFill>
          <a:blip r:embed="rId4">
            <a:extLst/>
          </a:blip>
          <a:srcRect l="7358" t="55067" r="3997" b="8675"/>
          <a:stretch>
            <a:fillRect/>
          </a:stretch>
        </p:blipFill>
        <p:spPr>
          <a:xfrm>
            <a:off x="958254" y="4039383"/>
            <a:ext cx="1465151" cy="666436"/>
          </a:xfrm>
          <a:prstGeom prst="rect">
            <a:avLst/>
          </a:prstGeom>
          <a:ln w="12700"/>
        </p:spPr>
      </p:pic>
      <p:sp>
        <p:nvSpPr>
          <p:cNvPr id="235" name="タンクブロック"/>
          <p:cNvSpPr txBox="1"/>
          <p:nvPr/>
        </p:nvSpPr>
        <p:spPr>
          <a:xfrm>
            <a:off x="906279" y="3724046"/>
            <a:ext cx="156921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タンクブロック</a:t>
            </a:r>
          </a:p>
        </p:txBody>
      </p:sp>
      <p:sp>
        <p:nvSpPr>
          <p:cNvPr id="236" name="ステアリングブロック"/>
          <p:cNvSpPr txBox="1"/>
          <p:nvPr/>
        </p:nvSpPr>
        <p:spPr>
          <a:xfrm>
            <a:off x="678187" y="4848203"/>
            <a:ext cx="192582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ステアリングブロック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6"/>
        <a:ea typeface="ヒラギノ角ゴ Pro W6"/>
        <a:cs typeface="ヒラギノ角ゴ Pro W6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6"/>
        <a:ea typeface="ヒラギノ角ゴ Pro W6"/>
        <a:cs typeface="ヒラギノ角ゴ Pro W6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