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media/image1.jpeg" ContentType="image/jpeg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40639" marR="40639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1pPr>
    <a:lvl2pPr marL="40639" marR="40639" indent="2667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2pPr>
    <a:lvl3pPr marL="40639" marR="40639" indent="533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3pPr>
    <a:lvl4pPr marL="40639" marR="40639" indent="800099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4pPr>
    <a:lvl5pPr marL="40639" marR="40639" indent="1066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5pPr>
    <a:lvl6pPr marL="40639" marR="40639" indent="13335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6pPr>
    <a:lvl7pPr marL="40639" marR="40639" indent="16129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7pPr>
    <a:lvl8pPr marL="40639" marR="40639" indent="1879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8pPr>
    <a:lvl9pPr marL="40639" marR="40639" indent="21463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8F44A2F1-9E1F-4B54-A3A2-5F16C0AD49E2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FF1F3"/>
          </a:solidFill>
        </a:fill>
      </a:tcStyle>
    </a:band2H>
    <a:firstCo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285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8575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lastRow>
    <a:firstRow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85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ヒラギノ角ゴ ProN W6"/>
          <a:ea typeface="ヒラギノ角ゴ ProN W6"/>
          <a:cs typeface="ヒラギノ角ゴ ProN W6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ヒラギノ角ゴ ProN W6"/>
          <a:ea typeface="ヒラギノ角ゴ ProN W6"/>
          <a:cs typeface="ヒラギノ角ゴ ProN W6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ヒラギノ角ゴ ProN W6"/>
          <a:ea typeface="ヒラギノ角ゴ ProN W6"/>
          <a:cs typeface="ヒラギノ角ゴ ProN W6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 b="def" i="de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85" name="Shape 8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600">
        <a:latin typeface="+mn-lt"/>
        <a:ea typeface="+mn-ea"/>
        <a:cs typeface="+mn-cs"/>
        <a:sym typeface="ヒラギノ角ゴ Pro W3"/>
      </a:defRPr>
    </a:lvl1pPr>
    <a:lvl2pPr indent="228600" defTabSz="457200" latinLnBrk="0">
      <a:defRPr sz="1600">
        <a:latin typeface="+mn-lt"/>
        <a:ea typeface="+mn-ea"/>
        <a:cs typeface="+mn-cs"/>
        <a:sym typeface="ヒラギノ角ゴ Pro W3"/>
      </a:defRPr>
    </a:lvl2pPr>
    <a:lvl3pPr indent="457200" defTabSz="457200" latinLnBrk="0">
      <a:defRPr sz="1600">
        <a:latin typeface="+mn-lt"/>
        <a:ea typeface="+mn-ea"/>
        <a:cs typeface="+mn-cs"/>
        <a:sym typeface="ヒラギノ角ゴ Pro W3"/>
      </a:defRPr>
    </a:lvl3pPr>
    <a:lvl4pPr indent="685800" defTabSz="457200" latinLnBrk="0">
      <a:defRPr sz="1600">
        <a:latin typeface="+mn-lt"/>
        <a:ea typeface="+mn-ea"/>
        <a:cs typeface="+mn-cs"/>
        <a:sym typeface="ヒラギノ角ゴ Pro W3"/>
      </a:defRPr>
    </a:lvl4pPr>
    <a:lvl5pPr indent="914400" defTabSz="457200" latinLnBrk="0">
      <a:defRPr sz="1600">
        <a:latin typeface="+mn-lt"/>
        <a:ea typeface="+mn-ea"/>
        <a:cs typeface="+mn-cs"/>
        <a:sym typeface="ヒラギノ角ゴ Pro W3"/>
      </a:defRPr>
    </a:lvl5pPr>
    <a:lvl6pPr indent="1143000" defTabSz="457200" latinLnBrk="0">
      <a:defRPr sz="1600">
        <a:latin typeface="+mn-lt"/>
        <a:ea typeface="+mn-ea"/>
        <a:cs typeface="+mn-cs"/>
        <a:sym typeface="ヒラギノ角ゴ Pro W3"/>
      </a:defRPr>
    </a:lvl6pPr>
    <a:lvl7pPr indent="1371600" defTabSz="457200" latinLnBrk="0">
      <a:defRPr sz="1600">
        <a:latin typeface="+mn-lt"/>
        <a:ea typeface="+mn-ea"/>
        <a:cs typeface="+mn-cs"/>
        <a:sym typeface="ヒラギノ角ゴ Pro W3"/>
      </a:defRPr>
    </a:lvl7pPr>
    <a:lvl8pPr indent="1600200" defTabSz="457200" latinLnBrk="0">
      <a:defRPr sz="1600">
        <a:latin typeface="+mn-lt"/>
        <a:ea typeface="+mn-ea"/>
        <a:cs typeface="+mn-cs"/>
        <a:sym typeface="ヒラギノ角ゴ Pro W3"/>
      </a:defRPr>
    </a:lvl8pPr>
    <a:lvl9pPr indent="1828800" defTabSz="457200" latinLnBrk="0">
      <a:defRPr sz="1600">
        <a:latin typeface="+mn-lt"/>
        <a:ea typeface="+mn-ea"/>
        <a:cs typeface="+mn-cs"/>
        <a:sym typeface="ヒラギノ角ゴ Pro W3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マスター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テキスト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タイトルテキスト</a:t>
            </a:r>
          </a:p>
        </p:txBody>
      </p:sp>
      <p:sp>
        <p:nvSpPr>
          <p:cNvPr id="15" name="本文レベル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16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マスター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NXTマスタ.pdf" descr="NXTマスタ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25400" y="-19059"/>
            <a:ext cx="9207500" cy="6908818"/>
          </a:xfrm>
          <a:prstGeom prst="rect">
            <a:avLst/>
          </a:prstGeom>
          <a:ln w="12700"/>
        </p:spPr>
      </p:pic>
      <p:sp>
        <p:nvSpPr>
          <p:cNvPr id="24" name="タイトルテキスト"/>
          <p:cNvSpPr txBox="1"/>
          <p:nvPr>
            <p:ph type="title"/>
          </p:nvPr>
        </p:nvSpPr>
        <p:spPr>
          <a:xfrm>
            <a:off x="307181" y="409575"/>
            <a:ext cx="8483601" cy="622300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FF6A00"/>
                </a:solidFill>
              </a:defRPr>
            </a:lvl1pPr>
          </a:lstStyle>
          <a:p>
            <a:pPr/>
            <a:r>
              <a:t>タイトルテキスト</a:t>
            </a:r>
          </a:p>
        </p:txBody>
      </p:sp>
      <p:sp>
        <p:nvSpPr>
          <p:cNvPr id="25" name="本文レベル1…"/>
          <p:cNvSpPr txBox="1"/>
          <p:nvPr>
            <p:ph type="body" idx="1"/>
          </p:nvPr>
        </p:nvSpPr>
        <p:spPr>
          <a:xfrm>
            <a:off x="889000" y="1489075"/>
            <a:ext cx="7899400" cy="5003800"/>
          </a:xfrm>
          <a:prstGeom prst="rect">
            <a:avLst/>
          </a:prstGeom>
        </p:spPr>
        <p:txBody>
          <a:bodyPr/>
          <a:lstStyle/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26" name="スライド番号"/>
          <p:cNvSpPr txBox="1"/>
          <p:nvPr>
            <p:ph type="sldNum" sz="quarter" idx="2"/>
          </p:nvPr>
        </p:nvSpPr>
        <p:spPr>
          <a:xfrm>
            <a:off x="4387713" y="6477000"/>
            <a:ext cx="368574" cy="360822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2_標準デザイン new コピ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back.jpg" descr="back.jp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38100"/>
            <a:ext cx="9144000" cy="6859588"/>
          </a:xfrm>
          <a:prstGeom prst="rect">
            <a:avLst/>
          </a:prstGeom>
          <a:ln w="12700">
            <a:miter lim="400000"/>
          </a:ln>
        </p:spPr>
      </p:pic>
      <p:sp>
        <p:nvSpPr>
          <p:cNvPr id="34" name="タイトルテキスト"/>
          <p:cNvSpPr txBox="1"/>
          <p:nvPr>
            <p:ph type="title"/>
          </p:nvPr>
        </p:nvSpPr>
        <p:spPr>
          <a:xfrm>
            <a:off x="306387" y="0"/>
            <a:ext cx="8483601" cy="1441450"/>
          </a:xfrm>
          <a:prstGeom prst="rect">
            <a:avLst/>
          </a:prstGeom>
        </p:spPr>
        <p:txBody>
          <a:bodyPr/>
          <a:lstStyle>
            <a:lvl1pPr marL="39687" indent="-39687" algn="ctr">
              <a:defRPr>
                <a:solidFill>
                  <a:srgbClr val="FF6A00"/>
                </a:solidFill>
              </a:defRPr>
            </a:lvl1pPr>
          </a:lstStyle>
          <a:p>
            <a:pPr/>
            <a:r>
              <a:t>タイトルテキスト</a:t>
            </a:r>
          </a:p>
        </p:txBody>
      </p:sp>
      <p:sp>
        <p:nvSpPr>
          <p:cNvPr id="35" name="本文レベル1…"/>
          <p:cNvSpPr txBox="1"/>
          <p:nvPr>
            <p:ph type="body" idx="1"/>
          </p:nvPr>
        </p:nvSpPr>
        <p:spPr>
          <a:xfrm>
            <a:off x="889000" y="1489075"/>
            <a:ext cx="7899400" cy="5368925"/>
          </a:xfrm>
          <a:prstGeom prst="rect">
            <a:avLst/>
          </a:prstGeom>
        </p:spPr>
        <p:txBody>
          <a:bodyPr/>
          <a:lstStyle>
            <a:lvl1pPr marL="382587">
              <a:buClr>
                <a:srgbClr val="000000"/>
              </a:buClr>
              <a:buFont typeface="ヒラギノ角ゴ Pro W3"/>
            </a:lvl1pPr>
            <a:lvl2pPr marL="731837">
              <a:buClr>
                <a:srgbClr val="000000"/>
              </a:buClr>
              <a:buFont typeface="ヒラギノ角ゴ Pro W3"/>
            </a:lvl2pPr>
            <a:lvl3pPr marL="1131887">
              <a:spcBef>
                <a:spcPts val="600"/>
              </a:spcBef>
              <a:buClr>
                <a:srgbClr val="000000"/>
              </a:buClr>
              <a:buFont typeface="ヒラギノ角ゴ Pro W3"/>
            </a:lvl3pPr>
            <a:lvl4pPr marL="1589087">
              <a:spcBef>
                <a:spcPts val="500"/>
              </a:spcBef>
              <a:buClr>
                <a:srgbClr val="000000"/>
              </a:buClr>
              <a:buFont typeface="ヒラギノ角ゴ Pro W3"/>
            </a:lvl4pPr>
            <a:lvl5pPr marL="2046287">
              <a:spcBef>
                <a:spcPts val="500"/>
              </a:spcBef>
              <a:buClr>
                <a:srgbClr val="000000"/>
              </a:buClr>
              <a:buFont typeface="ヒラギノ角ゴ Pro W3"/>
            </a:lvl5pPr>
          </a:lstStyle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36" name="スライド番号"/>
          <p:cNvSpPr txBox="1"/>
          <p:nvPr>
            <p:ph type="sldNum" sz="quarter" idx="2"/>
          </p:nvPr>
        </p:nvSpPr>
        <p:spPr>
          <a:xfrm>
            <a:off x="4345334" y="6388100"/>
            <a:ext cx="453332" cy="447229"/>
          </a:xfrm>
          <a:prstGeom prst="rect">
            <a:avLst/>
          </a:prstGeom>
        </p:spPr>
        <p:txBody>
          <a:bodyPr/>
          <a:lstStyle>
            <a:lvl1pPr defTabSz="584200">
              <a:defRPr sz="24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標準デザイン new コピ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droppedImage.pdf" descr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56700" cy="6870700"/>
          </a:xfrm>
          <a:prstGeom prst="rect">
            <a:avLst/>
          </a:prstGeom>
          <a:ln w="12700"/>
        </p:spPr>
      </p:pic>
      <p:sp>
        <p:nvSpPr>
          <p:cNvPr id="44" name="タイトルテキスト"/>
          <p:cNvSpPr txBox="1"/>
          <p:nvPr>
            <p:ph type="title"/>
          </p:nvPr>
        </p:nvSpPr>
        <p:spPr>
          <a:xfrm>
            <a:off x="307181" y="409575"/>
            <a:ext cx="8483601" cy="622300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FF6A00"/>
                </a:solidFill>
              </a:defRPr>
            </a:lvl1pPr>
          </a:lstStyle>
          <a:p>
            <a:pPr/>
            <a:r>
              <a:t>タイトルテキスト</a:t>
            </a:r>
          </a:p>
        </p:txBody>
      </p:sp>
      <p:sp>
        <p:nvSpPr>
          <p:cNvPr id="45" name="本文レベル1…"/>
          <p:cNvSpPr txBox="1"/>
          <p:nvPr>
            <p:ph type="body" idx="1"/>
          </p:nvPr>
        </p:nvSpPr>
        <p:spPr>
          <a:xfrm>
            <a:off x="889000" y="1489075"/>
            <a:ext cx="7899400" cy="5003800"/>
          </a:xfrm>
          <a:prstGeom prst="rect">
            <a:avLst/>
          </a:prstGeom>
        </p:spPr>
        <p:txBody>
          <a:bodyPr/>
          <a:lstStyle/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6" name="スライド番号"/>
          <p:cNvSpPr txBox="1"/>
          <p:nvPr>
            <p:ph type="sldNum" sz="quarter" idx="2"/>
          </p:nvPr>
        </p:nvSpPr>
        <p:spPr>
          <a:xfrm>
            <a:off x="4387713" y="6477000"/>
            <a:ext cx="368574" cy="360822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標準デザイン new コピ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droppedImage.pdf" descr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56700" cy="6870700"/>
          </a:xfrm>
          <a:prstGeom prst="rect">
            <a:avLst/>
          </a:prstGeom>
          <a:ln w="12700"/>
        </p:spPr>
      </p:pic>
      <p:pic>
        <p:nvPicPr>
          <p:cNvPr id="54" name="droppedImage.png" descr="dropped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061200" y="101600"/>
            <a:ext cx="1955800" cy="304800"/>
          </a:xfrm>
          <a:prstGeom prst="rect">
            <a:avLst/>
          </a:prstGeom>
          <a:ln w="12700"/>
        </p:spPr>
      </p:pic>
      <p:sp>
        <p:nvSpPr>
          <p:cNvPr id="55" name="タイトルテキスト"/>
          <p:cNvSpPr txBox="1"/>
          <p:nvPr>
            <p:ph type="title"/>
          </p:nvPr>
        </p:nvSpPr>
        <p:spPr>
          <a:xfrm>
            <a:off x="307181" y="409575"/>
            <a:ext cx="8483601" cy="622300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FF6A00"/>
                </a:solidFill>
              </a:defRPr>
            </a:lvl1pPr>
          </a:lstStyle>
          <a:p>
            <a:pPr/>
            <a:r>
              <a:t>タイトルテキスト</a:t>
            </a:r>
          </a:p>
        </p:txBody>
      </p:sp>
      <p:sp>
        <p:nvSpPr>
          <p:cNvPr id="56" name="本文レベル1…"/>
          <p:cNvSpPr txBox="1"/>
          <p:nvPr>
            <p:ph type="body" idx="1"/>
          </p:nvPr>
        </p:nvSpPr>
        <p:spPr>
          <a:xfrm>
            <a:off x="889000" y="1489075"/>
            <a:ext cx="7899400" cy="5003800"/>
          </a:xfrm>
          <a:prstGeom prst="rect">
            <a:avLst/>
          </a:prstGeom>
        </p:spPr>
        <p:txBody>
          <a:bodyPr/>
          <a:lstStyle/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57" name="スライド番号"/>
          <p:cNvSpPr txBox="1"/>
          <p:nvPr>
            <p:ph type="sldNum" sz="quarter" idx="2"/>
          </p:nvPr>
        </p:nvSpPr>
        <p:spPr>
          <a:xfrm>
            <a:off x="4387713" y="6477000"/>
            <a:ext cx="368574" cy="360822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マスター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四角形"/>
          <p:cNvSpPr/>
          <p:nvPr/>
        </p:nvSpPr>
        <p:spPr>
          <a:xfrm>
            <a:off x="6667500" y="-57151"/>
            <a:ext cx="2533006" cy="68947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1600">
                <a:solidFill>
                  <a:srgbClr val="FFFFFF"/>
                </a:solidFill>
              </a:defRPr>
            </a:pPr>
          </a:p>
        </p:txBody>
      </p:sp>
      <p:sp>
        <p:nvSpPr>
          <p:cNvPr id="65" name="タイトルテキスト"/>
          <p:cNvSpPr txBox="1"/>
          <p:nvPr>
            <p:ph type="title"/>
          </p:nvPr>
        </p:nvSpPr>
        <p:spPr>
          <a:xfrm>
            <a:off x="230435" y="291103"/>
            <a:ext cx="7558535" cy="554444"/>
          </a:xfrm>
          <a:prstGeom prst="rect">
            <a:avLst/>
          </a:prstGeom>
          <a:effectLst>
            <a:outerShdw sx="100000" sy="100000" kx="0" ky="0" algn="b" rotWithShape="0" blurRad="114300" dist="63500" dir="2700000">
              <a:srgbClr val="FFFFFF">
                <a:alpha val="75000"/>
              </a:srgbClr>
            </a:outerShdw>
          </a:effectLst>
        </p:spPr>
        <p:txBody>
          <a:bodyPr/>
          <a:lstStyle>
            <a:lvl1pPr>
              <a:defRPr sz="2200"/>
            </a:lvl1pPr>
          </a:lstStyle>
          <a:p>
            <a:pPr/>
            <a:r>
              <a:t>タイトルテキスト</a:t>
            </a:r>
          </a:p>
        </p:txBody>
      </p:sp>
      <p:sp>
        <p:nvSpPr>
          <p:cNvPr id="66" name="本文レベル1…"/>
          <p:cNvSpPr txBox="1"/>
          <p:nvPr>
            <p:ph type="body" idx="1"/>
          </p:nvPr>
        </p:nvSpPr>
        <p:spPr>
          <a:xfrm>
            <a:off x="317499" y="1184275"/>
            <a:ext cx="8509001" cy="5003801"/>
          </a:xfrm>
          <a:prstGeom prst="rect">
            <a:avLst/>
          </a:prstGeom>
        </p:spPr>
        <p:txBody>
          <a:bodyPr/>
          <a:lstStyle>
            <a:lvl1pPr marL="352367" indent="-311727">
              <a:defRPr sz="2000"/>
            </a:lvl1pPr>
            <a:lvl2pPr marL="757612" indent="-259772">
              <a:defRPr sz="2000"/>
            </a:lvl2pPr>
            <a:lvl3pPr marL="1160779" indent="-205739">
              <a:defRPr sz="1800"/>
            </a:lvl3pPr>
            <a:lvl4pPr marL="1627392" indent="-215152">
              <a:defRPr sz="1600"/>
            </a:lvl4pPr>
            <a:lvl5pPr marL="2069464" indent="-200025">
              <a:defRPr sz="1400"/>
            </a:lvl5pPr>
          </a:lstStyle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pic>
        <p:nvPicPr>
          <p:cNvPr id="67" name="イメージ" descr="イメージ"/>
          <p:cNvPicPr>
            <a:picLocks noChangeAspect="1"/>
          </p:cNvPicPr>
          <p:nvPr/>
        </p:nvPicPr>
        <p:blipFill>
          <a:blip r:embed="rId2">
            <a:extLst/>
          </a:blip>
          <a:srcRect l="28399" t="17808" r="41134" b="64253"/>
          <a:stretch>
            <a:fillRect/>
          </a:stretch>
        </p:blipFill>
        <p:spPr>
          <a:xfrm>
            <a:off x="8129091" y="402828"/>
            <a:ext cx="843663" cy="331162"/>
          </a:xfrm>
          <a:prstGeom prst="rect">
            <a:avLst/>
          </a:prstGeom>
          <a:ln w="3175"/>
        </p:spPr>
      </p:pic>
      <p:sp>
        <p:nvSpPr>
          <p:cNvPr id="68" name="線"/>
          <p:cNvSpPr/>
          <p:nvPr/>
        </p:nvSpPr>
        <p:spPr>
          <a:xfrm>
            <a:off x="-1" y="908297"/>
            <a:ext cx="9144001" cy="1"/>
          </a:xfrm>
          <a:prstGeom prst="line">
            <a:avLst/>
          </a:prstGeom>
          <a:ln w="25400">
            <a:solidFill>
              <a:srgbClr val="F30001"/>
            </a:solidFill>
          </a:ln>
        </p:spPr>
        <p:txBody>
          <a:bodyPr lIns="0" tIns="0" rIns="0" bIns="0"/>
          <a:lstStyle/>
          <a:p>
            <a:pPr>
              <a:defRPr sz="1600"/>
            </a:pPr>
          </a:p>
        </p:txBody>
      </p:sp>
      <p:sp>
        <p:nvSpPr>
          <p:cNvPr id="69" name="スライド番号"/>
          <p:cNvSpPr txBox="1"/>
          <p:nvPr>
            <p:ph type="sldNum" sz="quarter" idx="2"/>
          </p:nvPr>
        </p:nvSpPr>
        <p:spPr>
          <a:xfrm>
            <a:off x="8693728" y="6445001"/>
            <a:ext cx="312069" cy="29898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タイトル&amp;サブ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タイトルテキスト"/>
          <p:cNvSpPr txBox="1"/>
          <p:nvPr>
            <p:ph type="title"/>
          </p:nvPr>
        </p:nvSpPr>
        <p:spPr>
          <a:xfrm>
            <a:off x="892968" y="1151929"/>
            <a:ext cx="7358064" cy="2321720"/>
          </a:xfrm>
          <a:prstGeom prst="rect">
            <a:avLst/>
          </a:prstGeom>
          <a:effectLst/>
        </p:spPr>
        <p:txBody>
          <a:bodyPr lIns="35718" tIns="35718" rIns="35718" bIns="35718" anchor="b">
            <a:normAutofit fontScale="100000" lnSpcReduction="0"/>
          </a:bodyPr>
          <a:lstStyle>
            <a:lvl1pPr marL="0" marR="0" algn="ctr" defTabSz="410765">
              <a:defRPr sz="5600">
                <a:solidFill>
                  <a:srgbClr val="000000"/>
                </a:solidFill>
                <a:uFillTx/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1pPr>
          </a:lstStyle>
          <a:p>
            <a:pPr/>
            <a:r>
              <a:t>タイトルテキスト</a:t>
            </a:r>
          </a:p>
        </p:txBody>
      </p:sp>
      <p:sp>
        <p:nvSpPr>
          <p:cNvPr id="77" name="本文レベル1…"/>
          <p:cNvSpPr txBox="1"/>
          <p:nvPr>
            <p:ph type="body" sz="quarter" idx="1"/>
          </p:nvPr>
        </p:nvSpPr>
        <p:spPr>
          <a:xfrm>
            <a:off x="892968" y="3545085"/>
            <a:ext cx="7358064" cy="794744"/>
          </a:xfrm>
          <a:prstGeom prst="rect">
            <a:avLst/>
          </a:prstGeom>
        </p:spPr>
        <p:txBody>
          <a:bodyPr lIns="35718" tIns="35718" rIns="35718" bIns="35718">
            <a:normAutofit fontScale="100000" lnSpcReduction="0"/>
          </a:bodyPr>
          <a:lstStyle>
            <a:lvl1pPr marL="0" marR="0" indent="0" algn="ctr" defTabSz="410765">
              <a:spcBef>
                <a:spcPts val="0"/>
              </a:spcBef>
              <a:buSzTx/>
              <a:buNone/>
              <a:defRPr sz="2600">
                <a:uFillTx/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1pPr>
            <a:lvl2pPr marL="0" marR="0" indent="0" algn="ctr" defTabSz="410765">
              <a:spcBef>
                <a:spcPts val="0"/>
              </a:spcBef>
              <a:buSzTx/>
              <a:buNone/>
              <a:defRPr sz="2600">
                <a:uFillTx/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2pPr>
            <a:lvl3pPr marL="0" marR="0" indent="0" algn="ctr" defTabSz="410765">
              <a:spcBef>
                <a:spcPts val="0"/>
              </a:spcBef>
              <a:buSzTx/>
              <a:buNone/>
              <a:defRPr sz="2600">
                <a:uFillTx/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3pPr>
            <a:lvl4pPr marL="0" marR="0" indent="0" algn="ctr" defTabSz="410765">
              <a:spcBef>
                <a:spcPts val="0"/>
              </a:spcBef>
              <a:buSzTx/>
              <a:buNone/>
              <a:defRPr sz="2600">
                <a:uFillTx/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4pPr>
            <a:lvl5pPr marL="0" marR="0" indent="0" algn="ctr" defTabSz="410765">
              <a:spcBef>
                <a:spcPts val="0"/>
              </a:spcBef>
              <a:buSzTx/>
              <a:buNone/>
              <a:defRPr sz="2600">
                <a:uFillTx/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5pPr>
          </a:lstStyle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78" name="スライド番号"/>
          <p:cNvSpPr txBox="1"/>
          <p:nvPr>
            <p:ph type="sldNum" sz="quarter" idx="2"/>
          </p:nvPr>
        </p:nvSpPr>
        <p:spPr>
          <a:xfrm>
            <a:off x="4449876" y="6536531"/>
            <a:ext cx="239485" cy="232486"/>
          </a:xfrm>
          <a:prstGeom prst="rect">
            <a:avLst/>
          </a:prstGeom>
        </p:spPr>
        <p:txBody>
          <a:bodyPr lIns="35718" tIns="35718" rIns="35718" bIns="35718"/>
          <a:lstStyle>
            <a:lvl1pPr defTabSz="410765">
              <a:defRPr sz="1100">
                <a:uFillTx/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tif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四角形"/>
          <p:cNvSpPr/>
          <p:nvPr/>
        </p:nvSpPr>
        <p:spPr>
          <a:xfrm>
            <a:off x="6667500" y="-57150"/>
            <a:ext cx="2533006" cy="68947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" name="タイトルテキスト"/>
          <p:cNvSpPr txBox="1"/>
          <p:nvPr>
            <p:ph type="title"/>
          </p:nvPr>
        </p:nvSpPr>
        <p:spPr>
          <a:xfrm>
            <a:off x="230435" y="291103"/>
            <a:ext cx="7558535" cy="554444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127000" dist="76200" dir="2700000">
              <a:srgbClr val="FFFFFF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タイトルテキスト</a:t>
            </a:r>
          </a:p>
        </p:txBody>
      </p:sp>
      <p:sp>
        <p:nvSpPr>
          <p:cNvPr id="4" name="本文レベル1…"/>
          <p:cNvSpPr txBox="1"/>
          <p:nvPr>
            <p:ph type="body" idx="1"/>
          </p:nvPr>
        </p:nvSpPr>
        <p:spPr>
          <a:xfrm>
            <a:off x="317500" y="1184275"/>
            <a:ext cx="8509000" cy="5003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2pPr>
              <a:spcBef>
                <a:spcPts val="600"/>
              </a:spcBef>
              <a:buChar char="–"/>
            </a:lvl2pPr>
            <a:lvl3pPr marL="1183639" indent="-228600">
              <a:spcBef>
                <a:spcPts val="500"/>
              </a:spcBef>
              <a:defRPr sz="2000"/>
            </a:lvl3pPr>
            <a:lvl4pPr marL="1640839" indent="-228600">
              <a:spcBef>
                <a:spcPts val="400"/>
              </a:spcBef>
              <a:buChar char="–"/>
              <a:defRPr sz="1700"/>
            </a:lvl4pPr>
            <a:lvl5pPr marL="2098039" indent="-228600">
              <a:spcBef>
                <a:spcPts val="400"/>
              </a:spcBef>
              <a:buChar char="»"/>
              <a:defRPr sz="1600"/>
            </a:lvl5pPr>
          </a:lstStyle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pic>
        <p:nvPicPr>
          <p:cNvPr id="5" name="イメージ" descr="イメージ"/>
          <p:cNvPicPr>
            <a:picLocks noChangeAspect="1"/>
          </p:cNvPicPr>
          <p:nvPr/>
        </p:nvPicPr>
        <p:blipFill>
          <a:blip r:embed="rId2">
            <a:extLst/>
          </a:blip>
          <a:srcRect l="28399" t="17808" r="41134" b="64253"/>
          <a:stretch>
            <a:fillRect/>
          </a:stretch>
        </p:blipFill>
        <p:spPr>
          <a:xfrm>
            <a:off x="8129091" y="402828"/>
            <a:ext cx="843663" cy="331162"/>
          </a:xfrm>
          <a:prstGeom prst="rect">
            <a:avLst/>
          </a:prstGeom>
          <a:ln w="12700"/>
        </p:spPr>
      </p:pic>
      <p:sp>
        <p:nvSpPr>
          <p:cNvPr id="6" name="線"/>
          <p:cNvSpPr/>
          <p:nvPr/>
        </p:nvSpPr>
        <p:spPr>
          <a:xfrm>
            <a:off x="-1" y="908298"/>
            <a:ext cx="9144002" cy="1"/>
          </a:xfrm>
          <a:prstGeom prst="line">
            <a:avLst/>
          </a:prstGeom>
          <a:ln w="38100">
            <a:solidFill>
              <a:srgbClr val="F30001"/>
            </a:solidFill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7" name="スライド番号"/>
          <p:cNvSpPr txBox="1"/>
          <p:nvPr>
            <p:ph type="sldNum" sz="quarter" idx="2"/>
          </p:nvPr>
        </p:nvSpPr>
        <p:spPr>
          <a:xfrm>
            <a:off x="8679601" y="6445001"/>
            <a:ext cx="340322" cy="323554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marL="0" marR="0" algn="ctr" defTabSz="457200">
              <a:defRPr sz="16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ransition xmlns:p14="http://schemas.microsoft.com/office/powerpoint/2010/main" spd="med" advClick="1"/>
  <p:txStyles>
    <p:titleStyle>
      <a:lvl1pPr marL="40639" marR="40639" indent="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rgbClr val="F30001"/>
          </a:solidFill>
          <a:uFill>
            <a:solidFill>
              <a:srgbClr val="FF6A00"/>
            </a:solidFill>
          </a:uFill>
          <a:latin typeface="+mj-lt"/>
          <a:ea typeface="+mj-ea"/>
          <a:cs typeface="+mj-cs"/>
          <a:sym typeface="ヒラギノ角ゴ Pro W6"/>
        </a:defRPr>
      </a:lvl1pPr>
      <a:lvl2pPr marL="40639" marR="40639" indent="2286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rgbClr val="F30001"/>
          </a:solidFill>
          <a:uFill>
            <a:solidFill>
              <a:srgbClr val="FF6A00"/>
            </a:solidFill>
          </a:uFill>
          <a:latin typeface="+mj-lt"/>
          <a:ea typeface="+mj-ea"/>
          <a:cs typeface="+mj-cs"/>
          <a:sym typeface="ヒラギノ角ゴ Pro W6"/>
        </a:defRPr>
      </a:lvl2pPr>
      <a:lvl3pPr marL="40639" marR="40639" indent="4572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rgbClr val="F30001"/>
          </a:solidFill>
          <a:uFill>
            <a:solidFill>
              <a:srgbClr val="FF6A00"/>
            </a:solidFill>
          </a:uFill>
          <a:latin typeface="+mj-lt"/>
          <a:ea typeface="+mj-ea"/>
          <a:cs typeface="+mj-cs"/>
          <a:sym typeface="ヒラギノ角ゴ Pro W6"/>
        </a:defRPr>
      </a:lvl3pPr>
      <a:lvl4pPr marL="40639" marR="40639" indent="6858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rgbClr val="F30001"/>
          </a:solidFill>
          <a:uFill>
            <a:solidFill>
              <a:srgbClr val="FF6A00"/>
            </a:solidFill>
          </a:uFill>
          <a:latin typeface="+mj-lt"/>
          <a:ea typeface="+mj-ea"/>
          <a:cs typeface="+mj-cs"/>
          <a:sym typeface="ヒラギノ角ゴ Pro W6"/>
        </a:defRPr>
      </a:lvl4pPr>
      <a:lvl5pPr marL="40639" marR="40639" indent="9144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rgbClr val="F30001"/>
          </a:solidFill>
          <a:uFill>
            <a:solidFill>
              <a:srgbClr val="FF6A00"/>
            </a:solidFill>
          </a:uFill>
          <a:latin typeface="+mj-lt"/>
          <a:ea typeface="+mj-ea"/>
          <a:cs typeface="+mj-cs"/>
          <a:sym typeface="ヒラギノ角ゴ Pro W6"/>
        </a:defRPr>
      </a:lvl5pPr>
      <a:lvl6pPr marL="40639" marR="40639" indent="11430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rgbClr val="F30001"/>
          </a:solidFill>
          <a:uFill>
            <a:solidFill>
              <a:srgbClr val="FF6A00"/>
            </a:solidFill>
          </a:uFill>
          <a:latin typeface="+mj-lt"/>
          <a:ea typeface="+mj-ea"/>
          <a:cs typeface="+mj-cs"/>
          <a:sym typeface="ヒラギノ角ゴ Pro W6"/>
        </a:defRPr>
      </a:lvl6pPr>
      <a:lvl7pPr marL="40639" marR="40639" indent="13716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rgbClr val="F30001"/>
          </a:solidFill>
          <a:uFill>
            <a:solidFill>
              <a:srgbClr val="FF6A00"/>
            </a:solidFill>
          </a:uFill>
          <a:latin typeface="+mj-lt"/>
          <a:ea typeface="+mj-ea"/>
          <a:cs typeface="+mj-cs"/>
          <a:sym typeface="ヒラギノ角ゴ Pro W6"/>
        </a:defRPr>
      </a:lvl7pPr>
      <a:lvl8pPr marL="40639" marR="40639" indent="16002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rgbClr val="F30001"/>
          </a:solidFill>
          <a:uFill>
            <a:solidFill>
              <a:srgbClr val="FF6A00"/>
            </a:solidFill>
          </a:uFill>
          <a:latin typeface="+mj-lt"/>
          <a:ea typeface="+mj-ea"/>
          <a:cs typeface="+mj-cs"/>
          <a:sym typeface="ヒラギノ角ゴ Pro W6"/>
        </a:defRPr>
      </a:lvl8pPr>
      <a:lvl9pPr marL="40639" marR="40639" indent="18288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rgbClr val="F30001"/>
          </a:solidFill>
          <a:uFill>
            <a:solidFill>
              <a:srgbClr val="FF6A00"/>
            </a:solidFill>
          </a:uFill>
          <a:latin typeface="+mj-lt"/>
          <a:ea typeface="+mj-ea"/>
          <a:cs typeface="+mj-cs"/>
          <a:sym typeface="ヒラギノ角ゴ Pro W6"/>
        </a:defRPr>
      </a:lvl9pPr>
    </p:titleStyle>
    <p:bodyStyle>
      <a:lvl1pPr marL="383540" marR="40639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ヒラギノ角ゴ Pro W3"/>
        </a:defRPr>
      </a:lvl1pPr>
      <a:lvl2pPr marL="783590" marR="40639" indent="-28575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ヒラギノ角ゴ Pro W3"/>
        </a:defRPr>
      </a:lvl2pPr>
      <a:lvl3pPr marL="1206500" marR="40639" indent="-2514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ヒラギノ角ゴ Pro W3"/>
        </a:defRPr>
      </a:lvl3pPr>
      <a:lvl4pPr marL="1708075" marR="40639" indent="-295835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ヒラギノ角ゴ Pro W3"/>
        </a:defRPr>
      </a:lvl4pPr>
      <a:lvl5pPr marL="2183764" marR="40639" indent="-314325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ヒラギノ角ゴ Pro W3"/>
        </a:defRPr>
      </a:lvl5pPr>
      <a:lvl6pPr marL="2183764" marR="40639" indent="-314325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ヒラギノ角ゴ Pro W3"/>
        </a:defRPr>
      </a:lvl6pPr>
      <a:lvl7pPr marL="2183764" marR="40639" indent="-314325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ヒラギノ角ゴ Pro W3"/>
        </a:defRPr>
      </a:lvl7pPr>
      <a:lvl8pPr marL="2183764" marR="40639" indent="-314325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ヒラギノ角ゴ Pro W3"/>
        </a:defRPr>
      </a:lvl8pPr>
      <a:lvl9pPr marL="2183764" marR="40639" indent="-314325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ヒラギノ角ゴ Pro W3"/>
        </a:defRPr>
      </a:lvl9pPr>
    </p:bodyStyle>
    <p:otherStyle>
      <a:lvl1pPr marL="0" marR="0" indent="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1pPr>
      <a:lvl2pPr marL="0" marR="0" indent="22860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2pPr>
      <a:lvl3pPr marL="0" marR="0" indent="45720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3pPr>
      <a:lvl4pPr marL="0" marR="0" indent="68580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4pPr>
      <a:lvl5pPr marL="0" marR="0" indent="91440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5pPr>
      <a:lvl6pPr marL="0" marR="0" indent="114300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6pPr>
      <a:lvl7pPr marL="0" marR="0" indent="137160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7pPr>
      <a:lvl8pPr marL="0" marR="0" indent="160020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8pPr>
      <a:lvl9pPr marL="0" marR="0" indent="182880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robot-programming.jp/" TargetMode="External"/><Relationship Id="rId3" Type="http://schemas.openxmlformats.org/officeDocument/2006/relationships/hyperlink" Target="mailto:support@robot-programming.jp" TargetMode="External"/><Relationship Id="rId4" Type="http://schemas.openxmlformats.org/officeDocument/2006/relationships/image" Target="../media/image1.tif"/><Relationship Id="rId5" Type="http://schemas.openxmlformats.org/officeDocument/2006/relationships/image" Target="../media/image2.tif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Relationship Id="rId3" Type="http://schemas.openxmlformats.org/officeDocument/2006/relationships/image" Target="../media/image4.png"/><Relationship Id="rId4" Type="http://schemas.openxmlformats.org/officeDocument/2006/relationships/image" Target="../media/image3.tif"/><Relationship Id="rId5" Type="http://schemas.openxmlformats.org/officeDocument/2006/relationships/image" Target="../media/image4.tif"/><Relationship Id="rId6" Type="http://schemas.openxmlformats.org/officeDocument/2006/relationships/hyperlink" Target="https://ja.wikipedia.org/wiki/%E3%83%91%E3%82%B1%E3%83%83%E3%83%88" TargetMode="Externa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Relationship Id="rId3" Type="http://schemas.openxmlformats.org/officeDocument/2006/relationships/image" Target="../media/image5.tif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Relationship Id="rId3" Type="http://schemas.openxmlformats.org/officeDocument/2006/relationships/image" Target="../media/image6.tif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Relationship Id="rId3" Type="http://schemas.openxmlformats.org/officeDocument/2006/relationships/image" Target="../media/image7.tif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四角形"/>
          <p:cNvSpPr/>
          <p:nvPr/>
        </p:nvSpPr>
        <p:spPr>
          <a:xfrm>
            <a:off x="6667500" y="-57150"/>
            <a:ext cx="2533006" cy="68947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8" name="実践ロボットプログラミング LEGO Mindstorms EV3 で目指せロボコン！…"/>
          <p:cNvSpPr txBox="1"/>
          <p:nvPr>
            <p:ph type="title"/>
          </p:nvPr>
        </p:nvSpPr>
        <p:spPr>
          <a:xfrm>
            <a:off x="482599" y="1082774"/>
            <a:ext cx="8178801" cy="5499101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60000"/>
              </a:lnSpc>
              <a:defRPr sz="3500"/>
            </a:pPr>
            <a:r>
              <a:rPr sz="3000">
                <a:solidFill>
                  <a:srgbClr val="E10201"/>
                </a:solidFill>
              </a:rPr>
              <a:t>実践ロボットプログラミング</a:t>
            </a:r>
            <a:br>
              <a:rPr sz="3000">
                <a:solidFill>
                  <a:srgbClr val="E10201"/>
                </a:solidFill>
              </a:rPr>
            </a:br>
            <a:r>
              <a: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LEGO</a:t>
            </a:r>
            <a:r>
              <a:rPr sz="1600"/>
              <a:t> Mindstorms EV3</a:t>
            </a:r>
            <a:r>
              <a: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 で目指せロボコン！</a:t>
            </a:r>
            <a:endParaRPr>
              <a:solidFill>
                <a:srgbClr val="000000"/>
              </a:solidFill>
            </a:endParaRPr>
          </a:p>
          <a:p>
            <a:pPr>
              <a:defRPr sz="1600">
                <a:latin typeface="+mn-lt"/>
                <a:ea typeface="+mn-ea"/>
                <a:cs typeface="+mn-cs"/>
                <a:sym typeface="ヒラギノ角ゴ Pro W3"/>
              </a:defRPr>
            </a:pPr>
            <a:endParaRPr>
              <a:solidFill>
                <a:srgbClr val="000000"/>
              </a:solidFill>
            </a:endParaRPr>
          </a:p>
          <a:p>
            <a:pPr>
              <a:defRPr sz="1600">
                <a:latin typeface="+mn-lt"/>
                <a:ea typeface="+mn-ea"/>
                <a:cs typeface="+mn-cs"/>
                <a:sym typeface="ヒラギノ角ゴ Pro W3"/>
              </a:defRPr>
            </a:pPr>
            <a:endParaRPr>
              <a:solidFill>
                <a:srgbClr val="000000"/>
              </a:solidFill>
            </a:endParaRPr>
          </a:p>
          <a:p>
            <a:pPr>
              <a:defRPr sz="1600">
                <a:latin typeface="+mn-lt"/>
                <a:ea typeface="+mn-ea"/>
                <a:cs typeface="+mn-cs"/>
                <a:sym typeface="ヒラギノ角ゴ Pro W3"/>
              </a:defRPr>
            </a:pPr>
            <a:endParaRPr>
              <a:solidFill>
                <a:srgbClr val="000000"/>
              </a:solidFill>
            </a:endParaRPr>
          </a:p>
          <a:p>
            <a:pPr>
              <a:defRPr sz="1600">
                <a:latin typeface="+mn-lt"/>
                <a:ea typeface="+mn-ea"/>
                <a:cs typeface="+mn-cs"/>
                <a:sym typeface="ヒラギノ角ゴ Pro W3"/>
              </a:defRPr>
            </a:pPr>
            <a:r>
              <a:rPr>
                <a:solidFill>
                  <a:srgbClr val="000000"/>
                </a:solidFill>
              </a:rPr>
              <a:t>WEB：</a:t>
            </a:r>
            <a:r>
              <a:rPr u="sng">
                <a:hlinkClick r:id="rId2" invalidUrl="" action="" tgtFrame="" tooltip="" history="1" highlightClick="0" endSnd="0"/>
              </a:rPr>
              <a:t>http://www.robot-programming.jp/</a:t>
            </a:r>
            <a:endParaRPr>
              <a:solidFill>
                <a:srgbClr val="000000"/>
              </a:solidFill>
            </a:endParaRPr>
          </a:p>
          <a:p>
            <a:pPr>
              <a:defRPr sz="1600">
                <a:latin typeface="+mn-lt"/>
                <a:ea typeface="+mn-ea"/>
                <a:cs typeface="+mn-cs"/>
                <a:sym typeface="ヒラギノ角ゴ Pro W3"/>
              </a:defRPr>
            </a:pPr>
            <a:r>
              <a:rPr>
                <a:solidFill>
                  <a:srgbClr val="000000"/>
                </a:solidFill>
              </a:rPr>
              <a:t>著者：</a:t>
            </a:r>
            <a:r>
              <a:rPr>
                <a:solidFill>
                  <a:srgbClr val="000000"/>
                </a:solidFill>
              </a:rPr>
              <a:t>藤吉弘亘, 藤井隆司, 鈴木裕利, </a:t>
            </a:r>
            <a:r>
              <a:rPr>
                <a:solidFill>
                  <a:srgbClr val="000000"/>
                </a:solidFill>
              </a:rPr>
              <a:t>石井成郎</a:t>
            </a:r>
            <a:endParaRPr>
              <a:solidFill>
                <a:srgbClr val="000000"/>
              </a:solidFill>
            </a:endParaRPr>
          </a:p>
          <a:p>
            <a:pPr>
              <a:defRPr sz="1600">
                <a:latin typeface="+mn-lt"/>
                <a:ea typeface="+mn-ea"/>
                <a:cs typeface="+mn-cs"/>
                <a:sym typeface="ヒラギノ角ゴ Pro W3"/>
              </a:defRPr>
            </a:pPr>
            <a:r>
              <a:rPr>
                <a:solidFill>
                  <a:srgbClr val="000000"/>
                </a:solidFill>
              </a:rPr>
              <a:t>E-mail：</a:t>
            </a:r>
            <a:r>
              <a:rPr u="sng">
                <a:hlinkClick r:id="rId3" invalidUrl="" action="" tgtFrame="" tooltip="" history="1" highlightClick="0" endSnd="0"/>
              </a:rPr>
              <a:t>support@robot-programming.jp</a:t>
            </a:r>
          </a:p>
        </p:txBody>
      </p:sp>
      <p:pic>
        <p:nvPicPr>
          <p:cNvPr id="89" name="イメージ" descr="イメージ"/>
          <p:cNvPicPr>
            <a:picLocks noChangeAspect="1"/>
          </p:cNvPicPr>
          <p:nvPr/>
        </p:nvPicPr>
        <p:blipFill>
          <a:blip r:embed="rId4">
            <a:extLst/>
          </a:blip>
          <a:srcRect l="28399" t="17808" r="41134" b="64253"/>
          <a:stretch>
            <a:fillRect/>
          </a:stretch>
        </p:blipFill>
        <p:spPr>
          <a:xfrm>
            <a:off x="8129091" y="402828"/>
            <a:ext cx="843663" cy="331162"/>
          </a:xfrm>
          <a:prstGeom prst="rect">
            <a:avLst/>
          </a:prstGeom>
          <a:ln w="12700"/>
        </p:spPr>
      </p:pic>
      <p:sp>
        <p:nvSpPr>
          <p:cNvPr id="90" name="線"/>
          <p:cNvSpPr/>
          <p:nvPr/>
        </p:nvSpPr>
        <p:spPr>
          <a:xfrm>
            <a:off x="-1" y="908298"/>
            <a:ext cx="9144002" cy="1"/>
          </a:xfrm>
          <a:prstGeom prst="line">
            <a:avLst/>
          </a:prstGeom>
          <a:ln w="38100">
            <a:solidFill>
              <a:srgbClr val="F30001"/>
            </a:solidFill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91" name="線"/>
          <p:cNvSpPr/>
          <p:nvPr/>
        </p:nvSpPr>
        <p:spPr>
          <a:xfrm>
            <a:off x="-1" y="908298"/>
            <a:ext cx="9144002" cy="1"/>
          </a:xfrm>
          <a:prstGeom prst="line">
            <a:avLst/>
          </a:prstGeom>
          <a:ln w="38100">
            <a:solidFill>
              <a:srgbClr val="F30001"/>
            </a:solidFill>
          </a:ln>
        </p:spPr>
        <p:txBody>
          <a:bodyPr lIns="0" tIns="0" rIns="0" bIns="0"/>
          <a:lstStyle/>
          <a:p>
            <a:pPr/>
          </a:p>
        </p:txBody>
      </p:sp>
      <p:pic>
        <p:nvPicPr>
          <p:cNvPr id="92" name="イメージ" descr="イメージ"/>
          <p:cNvPicPr>
            <a:picLocks noChangeAspect="1"/>
          </p:cNvPicPr>
          <p:nvPr/>
        </p:nvPicPr>
        <p:blipFill>
          <a:blip r:embed="rId5">
            <a:extLst/>
          </a:blip>
          <a:srcRect l="0" t="0" r="0" b="17414"/>
          <a:stretch>
            <a:fillRect/>
          </a:stretch>
        </p:blipFill>
        <p:spPr>
          <a:xfrm flipH="1">
            <a:off x="6245550" y="4087066"/>
            <a:ext cx="1969860" cy="1875894"/>
          </a:xfrm>
          <a:prstGeom prst="rect">
            <a:avLst/>
          </a:prstGeom>
          <a:ln w="254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</p:pic>
      <p:sp>
        <p:nvSpPr>
          <p:cNvPr id="93" name="スライド番号"/>
          <p:cNvSpPr txBox="1"/>
          <p:nvPr>
            <p:ph type="sldNum" sz="quarter" idx="2"/>
          </p:nvPr>
        </p:nvSpPr>
        <p:spPr>
          <a:xfrm>
            <a:off x="8575786" y="6464300"/>
            <a:ext cx="377404" cy="254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/>
          <a:lstStyle>
            <a:lvl1pPr>
              <a:defRPr sz="1200">
                <a:uFillTx/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EV3「  」メニュー「WiFi」を選択…"/>
          <p:cNvSpPr txBox="1"/>
          <p:nvPr/>
        </p:nvSpPr>
        <p:spPr>
          <a:xfrm>
            <a:off x="317500" y="1209675"/>
            <a:ext cx="8509000" cy="5003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marL="269240" indent="-228600">
              <a:lnSpc>
                <a:spcPct val="60000"/>
              </a:lnSpc>
              <a:spcBef>
                <a:spcPts val="700"/>
              </a:spcBef>
              <a:buSzPct val="100000"/>
              <a:buAutoNum type="arabicPeriod" startAt="1"/>
              <a:defRPr sz="2200">
                <a:latin typeface="+mn-lt"/>
                <a:ea typeface="+mn-ea"/>
                <a:cs typeface="+mn-cs"/>
                <a:sym typeface="ヒラギノ角ゴ Pro W3"/>
              </a:defRPr>
            </a:pPr>
            <a:r>
              <a:t> EV3「　 」メニュー「WiFi」を選択</a:t>
            </a:r>
          </a:p>
          <a:p>
            <a:pPr marL="269240" indent="-228600">
              <a:lnSpc>
                <a:spcPct val="60000"/>
              </a:lnSpc>
              <a:spcBef>
                <a:spcPts val="700"/>
              </a:spcBef>
              <a:buSzPct val="100000"/>
              <a:buAutoNum type="arabicPeriod" startAt="1"/>
              <a:defRPr sz="2200">
                <a:latin typeface="+mn-lt"/>
                <a:ea typeface="+mn-ea"/>
                <a:cs typeface="+mn-cs"/>
                <a:sym typeface="ヒラギノ角ゴ Pro W3"/>
              </a:defRPr>
            </a:pPr>
            <a:r>
              <a:t> デジタルラボ内の無線LAN環境「○○○○」へ接続(Connection)</a:t>
            </a:r>
          </a:p>
          <a:p>
            <a:pPr marL="269240" indent="-228600">
              <a:lnSpc>
                <a:spcPct val="60000"/>
              </a:lnSpc>
              <a:spcBef>
                <a:spcPts val="700"/>
              </a:spcBef>
              <a:buSzPct val="100000"/>
              <a:buAutoNum type="arabicPeriod" startAt="1"/>
              <a:defRPr sz="2200">
                <a:latin typeface="+mn-lt"/>
                <a:ea typeface="+mn-ea"/>
                <a:cs typeface="+mn-cs"/>
                <a:sym typeface="ヒラギノ角ゴ Pro W3"/>
              </a:defRPr>
            </a:pPr>
            <a:r>
              <a:t> EV3「 　」「Brick Info」からIPアドレスを確認</a:t>
            </a:r>
          </a:p>
          <a:p>
            <a:pPr marL="269240" indent="-228600">
              <a:lnSpc>
                <a:spcPct val="60000"/>
              </a:lnSpc>
              <a:spcBef>
                <a:spcPts val="700"/>
              </a:spcBef>
              <a:buSzPct val="100000"/>
              <a:buAutoNum type="arabicPeriod" startAt="1"/>
              <a:defRPr sz="2200">
                <a:latin typeface="+mn-lt"/>
                <a:ea typeface="+mn-ea"/>
                <a:cs typeface="+mn-cs"/>
                <a:sym typeface="ヒラギノ角ゴ Pro W3"/>
              </a:defRPr>
            </a:pPr>
          </a:p>
          <a:p>
            <a:pPr marL="269240" indent="-228600">
              <a:lnSpc>
                <a:spcPct val="60000"/>
              </a:lnSpc>
              <a:spcBef>
                <a:spcPts val="700"/>
              </a:spcBef>
              <a:buSzPct val="100000"/>
              <a:buAutoNum type="arabicPeriod" startAt="5"/>
              <a:defRPr sz="2200">
                <a:latin typeface="+mn-lt"/>
                <a:ea typeface="+mn-ea"/>
                <a:cs typeface="+mn-cs"/>
                <a:sym typeface="ヒラギノ角ゴ Pro W3"/>
              </a:defRPr>
            </a:pPr>
          </a:p>
        </p:txBody>
      </p:sp>
      <p:sp>
        <p:nvSpPr>
          <p:cNvPr id="215" name="四角形"/>
          <p:cNvSpPr/>
          <p:nvPr/>
        </p:nvSpPr>
        <p:spPr>
          <a:xfrm>
            <a:off x="6667500" y="-57150"/>
            <a:ext cx="2533006" cy="68947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16" name="EV3の設定（Wi-Fi設定）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EV3の設定（Wi-Fi設定）</a:t>
            </a:r>
          </a:p>
        </p:txBody>
      </p:sp>
      <p:pic>
        <p:nvPicPr>
          <p:cNvPr id="217" name="イメージ" descr="イメージ"/>
          <p:cNvPicPr>
            <a:picLocks noChangeAspect="1"/>
          </p:cNvPicPr>
          <p:nvPr/>
        </p:nvPicPr>
        <p:blipFill>
          <a:blip r:embed="rId2">
            <a:extLst/>
          </a:blip>
          <a:srcRect l="28399" t="17808" r="41134" b="64253"/>
          <a:stretch>
            <a:fillRect/>
          </a:stretch>
        </p:blipFill>
        <p:spPr>
          <a:xfrm>
            <a:off x="8129091" y="402828"/>
            <a:ext cx="843663" cy="331162"/>
          </a:xfrm>
          <a:prstGeom prst="rect">
            <a:avLst/>
          </a:prstGeom>
          <a:ln w="12700"/>
        </p:spPr>
      </p:pic>
      <p:sp>
        <p:nvSpPr>
          <p:cNvPr id="218" name="線"/>
          <p:cNvSpPr/>
          <p:nvPr/>
        </p:nvSpPr>
        <p:spPr>
          <a:xfrm>
            <a:off x="-1" y="908298"/>
            <a:ext cx="9144002" cy="1"/>
          </a:xfrm>
          <a:prstGeom prst="line">
            <a:avLst/>
          </a:prstGeom>
          <a:ln w="38100">
            <a:solidFill>
              <a:srgbClr val="F30001"/>
            </a:solidFill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219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220" name="スクリーンショット 2016-08-22 17.15.11.png" descr="スクリーンショット 2016-08-22 17.15.11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619101" y="1295102"/>
            <a:ext cx="317501" cy="241301"/>
          </a:xfrm>
          <a:prstGeom prst="rect">
            <a:avLst/>
          </a:prstGeom>
          <a:ln w="12700"/>
        </p:spPr>
      </p:pic>
      <p:pic>
        <p:nvPicPr>
          <p:cNvPr id="221" name="スクリーンショット 2016-08-22 17.15.11.png" descr="スクリーンショット 2016-08-22 17.15.11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619101" y="2387302"/>
            <a:ext cx="317501" cy="241301"/>
          </a:xfrm>
          <a:prstGeom prst="rect">
            <a:avLst/>
          </a:prstGeom>
          <a:ln w="12700"/>
        </p:spPr>
      </p:pic>
      <p:pic>
        <p:nvPicPr>
          <p:cNvPr id="222" name="イメージ" descr="イメージ"/>
          <p:cNvPicPr>
            <a:picLocks noChangeAspect="1"/>
          </p:cNvPicPr>
          <p:nvPr/>
        </p:nvPicPr>
        <p:blipFill>
          <a:blip r:embed="rId4">
            <a:extLst/>
          </a:blip>
          <a:srcRect l="6364" t="0" r="6364" b="29194"/>
          <a:stretch>
            <a:fillRect/>
          </a:stretch>
        </p:blipFill>
        <p:spPr>
          <a:xfrm>
            <a:off x="4888780" y="3072804"/>
            <a:ext cx="3302001" cy="2523953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127000" dist="76200" dir="2700000">
              <a:srgbClr val="000000">
                <a:alpha val="75000"/>
              </a:srgbClr>
            </a:outerShdw>
          </a:effectLst>
        </p:spPr>
      </p:pic>
      <p:pic>
        <p:nvPicPr>
          <p:cNvPr id="223" name="イメージ" descr="イメージ"/>
          <p:cNvPicPr>
            <a:picLocks noChangeAspect="1"/>
          </p:cNvPicPr>
          <p:nvPr/>
        </p:nvPicPr>
        <p:blipFill>
          <a:blip r:embed="rId5">
            <a:extLst/>
          </a:blip>
          <a:srcRect l="6223" t="0" r="6223" b="29194"/>
          <a:stretch>
            <a:fillRect/>
          </a:stretch>
        </p:blipFill>
        <p:spPr>
          <a:xfrm>
            <a:off x="953219" y="3066454"/>
            <a:ext cx="3302001" cy="2516330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127000" dist="76200" dir="2700000">
              <a:srgbClr val="000000">
                <a:alpha val="75000"/>
              </a:srgbClr>
            </a:outerShdw>
          </a:effectLst>
        </p:spPr>
      </p:pic>
      <p:sp>
        <p:nvSpPr>
          <p:cNvPr id="224" name="IPアドレスとは：パケットを送受信する機器を判別するための番号"/>
          <p:cNvSpPr txBox="1"/>
          <p:nvPr/>
        </p:nvSpPr>
        <p:spPr>
          <a:xfrm>
            <a:off x="1652586" y="6034781"/>
            <a:ext cx="5838828" cy="2978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0" marR="0" defTabSz="457200">
              <a:defRPr sz="1510">
                <a:uFillTx/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pPr>
            <a:r>
              <a:t>IPアドレスとは：</a:t>
            </a:r>
            <a:r>
              <a:rPr>
                <a:hlinkClick r:id="rId6" invalidUrl="" action="" tgtFrame="" tooltip="" history="1" highlightClick="0" endSnd="0"/>
              </a:rPr>
              <a:t>パケット</a:t>
            </a:r>
            <a:r>
              <a:t>を送受信する機器を判別するための番号</a:t>
            </a:r>
          </a:p>
        </p:txBody>
      </p:sp>
      <p:sp>
        <p:nvSpPr>
          <p:cNvPr id="225" name="角丸四角形"/>
          <p:cNvSpPr/>
          <p:nvPr/>
        </p:nvSpPr>
        <p:spPr>
          <a:xfrm>
            <a:off x="5549900" y="4339034"/>
            <a:ext cx="1928962" cy="398662"/>
          </a:xfrm>
          <a:prstGeom prst="roundRect">
            <a:avLst>
              <a:gd name="adj" fmla="val 47785"/>
            </a:avLst>
          </a:prstGeom>
          <a:ln w="38100">
            <a:solidFill>
              <a:srgbClr val="FF2600"/>
            </a:solidFill>
          </a:ln>
          <a:effectLst>
            <a:outerShdw sx="100000" sy="100000" kx="0" ky="0" algn="b" rotWithShape="0" blurRad="127000" dist="76200" dir="2700000">
              <a:srgbClr val="000000">
                <a:alpha val="75000"/>
              </a:srgbClr>
            </a:outerShdw>
          </a:effectLst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26" name="PW: lego2017"/>
          <p:cNvSpPr txBox="1"/>
          <p:nvPr/>
        </p:nvSpPr>
        <p:spPr>
          <a:xfrm>
            <a:off x="7384288" y="1095474"/>
            <a:ext cx="1612216" cy="386222"/>
          </a:xfrm>
          <a:prstGeom prst="rect">
            <a:avLst/>
          </a:prstGeom>
          <a:ln w="25400">
            <a:solidFill>
              <a:srgbClr val="FF2600"/>
            </a:solidFill>
            <a:prstDash val="sysDot"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PW: lego2017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ubuntuメニューから「Term」と入力してターミナルを起動…"/>
          <p:cNvSpPr txBox="1"/>
          <p:nvPr/>
        </p:nvSpPr>
        <p:spPr>
          <a:xfrm>
            <a:off x="317500" y="1036761"/>
            <a:ext cx="8509000" cy="53998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marL="383540" indent="-342900">
              <a:lnSpc>
                <a:spcPct val="60000"/>
              </a:lnSpc>
              <a:spcBef>
                <a:spcPts val="700"/>
              </a:spcBef>
              <a:buSzPct val="100000"/>
              <a:buChar char="•"/>
              <a:defRPr sz="2200">
                <a:latin typeface="+mn-lt"/>
                <a:ea typeface="+mn-ea"/>
                <a:cs typeface="+mn-cs"/>
                <a:sym typeface="ヒラギノ角ゴ Pro W3"/>
              </a:defRPr>
            </a:pPr>
            <a:r>
              <a:t>ubuntuメニューから「Term」と入力してターミナルを起動</a:t>
            </a:r>
          </a:p>
          <a:p>
            <a:pPr marL="383540" indent="-342900">
              <a:lnSpc>
                <a:spcPct val="60000"/>
              </a:lnSpc>
              <a:spcBef>
                <a:spcPts val="700"/>
              </a:spcBef>
              <a:buSzPct val="100000"/>
              <a:buChar char="•"/>
              <a:defRPr sz="2200">
                <a:latin typeface="+mn-lt"/>
                <a:ea typeface="+mn-ea"/>
                <a:cs typeface="+mn-cs"/>
                <a:sym typeface="ヒラギノ角ゴ Pro W3"/>
              </a:defRPr>
            </a:pPr>
            <a:r>
              <a:t>telnetコマンドを使用してEV3へ接続</a:t>
            </a:r>
          </a:p>
          <a:p>
            <a:pPr marL="0">
              <a:lnSpc>
                <a:spcPct val="60000"/>
              </a:lnSpc>
              <a:spcBef>
                <a:spcPts val="700"/>
              </a:spcBef>
              <a:defRPr sz="2200">
                <a:latin typeface="+mn-lt"/>
                <a:ea typeface="+mn-ea"/>
                <a:cs typeface="+mn-cs"/>
                <a:sym typeface="ヒラギノ角ゴ Pro W3"/>
              </a:defRPr>
            </a:pPr>
          </a:p>
          <a:p>
            <a:pPr marL="0">
              <a:lnSpc>
                <a:spcPct val="60000"/>
              </a:lnSpc>
              <a:spcBef>
                <a:spcPts val="700"/>
              </a:spcBef>
              <a:defRPr sz="2200">
                <a:latin typeface="+mn-lt"/>
                <a:ea typeface="+mn-ea"/>
                <a:cs typeface="+mn-cs"/>
                <a:sym typeface="ヒラギノ角ゴ Pro W3"/>
              </a:defRPr>
            </a:pPr>
          </a:p>
          <a:p>
            <a:pPr marL="0">
              <a:lnSpc>
                <a:spcPct val="60000"/>
              </a:lnSpc>
              <a:spcBef>
                <a:spcPts val="700"/>
              </a:spcBef>
              <a:defRPr sz="2200">
                <a:latin typeface="+mn-lt"/>
                <a:ea typeface="+mn-ea"/>
                <a:cs typeface="+mn-cs"/>
                <a:sym typeface="ヒラギノ角ゴ Pro W3"/>
              </a:defRPr>
            </a:pPr>
          </a:p>
          <a:p>
            <a:pPr marL="383540" indent="-342900">
              <a:lnSpc>
                <a:spcPct val="60000"/>
              </a:lnSpc>
              <a:spcBef>
                <a:spcPts val="700"/>
              </a:spcBef>
              <a:buSzPct val="100000"/>
              <a:buChar char="•"/>
              <a:defRPr sz="2200">
                <a:latin typeface="+mn-lt"/>
                <a:ea typeface="+mn-ea"/>
                <a:cs typeface="+mn-cs"/>
                <a:sym typeface="ヒラギノ角ゴ Pro W3"/>
              </a:defRPr>
            </a:pPr>
          </a:p>
          <a:p>
            <a:pPr marL="383540" indent="-342900">
              <a:lnSpc>
                <a:spcPct val="60000"/>
              </a:lnSpc>
              <a:spcBef>
                <a:spcPts val="700"/>
              </a:spcBef>
              <a:buSzPct val="100000"/>
              <a:buChar char="•"/>
              <a:defRPr sz="2200">
                <a:latin typeface="+mn-lt"/>
                <a:ea typeface="+mn-ea"/>
                <a:cs typeface="+mn-cs"/>
                <a:sym typeface="ヒラギノ角ゴ Pro W3"/>
              </a:defRPr>
            </a:pPr>
          </a:p>
          <a:p>
            <a:pPr marL="0">
              <a:lnSpc>
                <a:spcPct val="60000"/>
              </a:lnSpc>
              <a:spcBef>
                <a:spcPts val="700"/>
              </a:spcBef>
              <a:defRPr sz="2200">
                <a:latin typeface="+mn-lt"/>
                <a:ea typeface="+mn-ea"/>
                <a:cs typeface="+mn-cs"/>
                <a:sym typeface="ヒラギノ角ゴ Pro W3"/>
              </a:defRPr>
            </a:pPr>
          </a:p>
          <a:p>
            <a:pPr marL="0">
              <a:lnSpc>
                <a:spcPct val="60000"/>
              </a:lnSpc>
              <a:spcBef>
                <a:spcPts val="700"/>
              </a:spcBef>
              <a:defRPr sz="2200">
                <a:latin typeface="+mn-lt"/>
                <a:ea typeface="+mn-ea"/>
                <a:cs typeface="+mn-cs"/>
                <a:sym typeface="ヒラギノ角ゴ Pro W3"/>
              </a:defRPr>
            </a:pPr>
          </a:p>
          <a:p>
            <a:pPr marL="0">
              <a:lnSpc>
                <a:spcPct val="60000"/>
              </a:lnSpc>
              <a:spcBef>
                <a:spcPts val="700"/>
              </a:spcBef>
              <a:defRPr sz="2200">
                <a:latin typeface="+mn-lt"/>
                <a:ea typeface="+mn-ea"/>
                <a:cs typeface="+mn-cs"/>
                <a:sym typeface="ヒラギノ角ゴ Pro W3"/>
              </a:defRPr>
            </a:pPr>
          </a:p>
          <a:p>
            <a:pPr marL="383540" indent="-342900">
              <a:lnSpc>
                <a:spcPct val="60000"/>
              </a:lnSpc>
              <a:spcBef>
                <a:spcPts val="700"/>
              </a:spcBef>
              <a:buSzPct val="100000"/>
              <a:buChar char="•"/>
              <a:defRPr sz="2200">
                <a:latin typeface="+mn-lt"/>
                <a:ea typeface="+mn-ea"/>
                <a:cs typeface="+mn-cs"/>
                <a:sym typeface="ヒラギノ角ゴ Pro W3"/>
              </a:defRPr>
            </a:pPr>
            <a:r>
              <a:t>login：ログイン名「root」でログイン（パスワードは不要）</a:t>
            </a:r>
          </a:p>
          <a:p>
            <a:pPr marL="383540" indent="-342900">
              <a:lnSpc>
                <a:spcPct val="60000"/>
              </a:lnSpc>
              <a:spcBef>
                <a:spcPts val="700"/>
              </a:spcBef>
              <a:buSzPct val="100000"/>
              <a:buChar char="•"/>
              <a:defRPr sz="2200">
                <a:latin typeface="+mn-lt"/>
                <a:ea typeface="+mn-ea"/>
                <a:cs typeface="+mn-cs"/>
                <a:sym typeface="ヒラギノ角ゴ Pro W3"/>
              </a:defRPr>
            </a:pPr>
            <a:r>
              <a:t>ログイン後、”dropbear”と入力 (ファイル転送を可能にする)</a:t>
            </a:r>
          </a:p>
        </p:txBody>
      </p:sp>
      <p:sp>
        <p:nvSpPr>
          <p:cNvPr id="229" name="四角形"/>
          <p:cNvSpPr/>
          <p:nvPr/>
        </p:nvSpPr>
        <p:spPr>
          <a:xfrm>
            <a:off x="6667500" y="-57150"/>
            <a:ext cx="2533006" cy="68947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30" name="EV3へのリモートログインと設定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EV3へのリモートログインと設定</a:t>
            </a:r>
          </a:p>
        </p:txBody>
      </p:sp>
      <p:pic>
        <p:nvPicPr>
          <p:cNvPr id="231" name="イメージ" descr="イメージ"/>
          <p:cNvPicPr>
            <a:picLocks noChangeAspect="1"/>
          </p:cNvPicPr>
          <p:nvPr/>
        </p:nvPicPr>
        <p:blipFill>
          <a:blip r:embed="rId2">
            <a:extLst/>
          </a:blip>
          <a:srcRect l="28399" t="17808" r="41134" b="64253"/>
          <a:stretch>
            <a:fillRect/>
          </a:stretch>
        </p:blipFill>
        <p:spPr>
          <a:xfrm>
            <a:off x="8129091" y="402828"/>
            <a:ext cx="843663" cy="331162"/>
          </a:xfrm>
          <a:prstGeom prst="rect">
            <a:avLst/>
          </a:prstGeom>
          <a:ln w="12700"/>
        </p:spPr>
      </p:pic>
      <p:sp>
        <p:nvSpPr>
          <p:cNvPr id="232" name="線"/>
          <p:cNvSpPr/>
          <p:nvPr/>
        </p:nvSpPr>
        <p:spPr>
          <a:xfrm>
            <a:off x="-1" y="908298"/>
            <a:ext cx="9144002" cy="1"/>
          </a:xfrm>
          <a:prstGeom prst="line">
            <a:avLst/>
          </a:prstGeom>
          <a:ln w="38100">
            <a:solidFill>
              <a:srgbClr val="F30001"/>
            </a:solidFill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233" name="スライド番号"/>
          <p:cNvSpPr txBox="1"/>
          <p:nvPr>
            <p:ph type="sldNum" sz="quarter" idx="2"/>
          </p:nvPr>
        </p:nvSpPr>
        <p:spPr>
          <a:xfrm>
            <a:off x="8687142" y="6445001"/>
            <a:ext cx="325240" cy="32355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234" name="イメージ" descr="イメージ"/>
          <p:cNvPicPr>
            <a:picLocks noChangeAspect="1"/>
          </p:cNvPicPr>
          <p:nvPr/>
        </p:nvPicPr>
        <p:blipFill>
          <a:blip r:embed="rId3">
            <a:extLst/>
          </a:blip>
          <a:srcRect l="0" t="0" r="0" b="31418"/>
          <a:stretch>
            <a:fillRect/>
          </a:stretch>
        </p:blipFill>
        <p:spPr>
          <a:xfrm>
            <a:off x="2082800" y="2538114"/>
            <a:ext cx="5408052" cy="2219272"/>
          </a:xfrm>
          <a:prstGeom prst="rect">
            <a:avLst/>
          </a:prstGeom>
          <a:ln w="12700"/>
          <a:effectLst>
            <a:outerShdw sx="100000" sy="100000" kx="0" ky="0" algn="b" rotWithShape="0" blurRad="127000" dist="76200" dir="2700000">
              <a:srgbClr val="000000">
                <a:alpha val="75000"/>
              </a:srgbClr>
            </a:outerShdw>
          </a:effectLst>
        </p:spPr>
      </p:pic>
      <p:sp>
        <p:nvSpPr>
          <p:cNvPr id="235" name="pc &gt; telnet 192.168.11.17 (先ほど調べたEV3のIPアドレス)"/>
          <p:cNvSpPr txBox="1"/>
          <p:nvPr/>
        </p:nvSpPr>
        <p:spPr>
          <a:xfrm>
            <a:off x="316309" y="1974850"/>
            <a:ext cx="8496301" cy="406394"/>
          </a:xfrm>
          <a:prstGeom prst="rect">
            <a:avLst/>
          </a:prstGeom>
          <a:ln w="12700">
            <a:solidFill>
              <a:srgbClr val="000000">
                <a:alpha val="50000"/>
              </a:srgbClr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>
              <a:buClr>
                <a:srgbClr val="000000"/>
              </a:buClr>
              <a:buFont typeface="Heiti TC Light"/>
              <a:defRPr sz="21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rPr>
                <a:solidFill>
                  <a:srgbClr val="FF9300"/>
                </a:solidFill>
              </a:rPr>
              <a:t>pc </a:t>
            </a:r>
            <a:r>
              <a:rPr>
                <a:solidFill>
                  <a:srgbClr val="FF9300"/>
                </a:solidFill>
                <a:uFill>
                  <a:solidFill>
                    <a:srgbClr val="FF9300"/>
                  </a:solidFill>
                </a:uFill>
              </a:rPr>
              <a:t>&gt;</a:t>
            </a:r>
            <a:r>
              <a:t> telnet 192.168.11.17 (</a:t>
            </a:r>
            <a:r>
              <a:rPr>
                <a:latin typeface="ヒラギノ角ゴ ProN W3"/>
                <a:ea typeface="ヒラギノ角ゴ ProN W3"/>
                <a:cs typeface="ヒラギノ角ゴ ProN W3"/>
                <a:sym typeface="ヒラギノ角ゴ ProN W3"/>
              </a:rPr>
              <a:t>先ほど調べたEV3のIPアドレス</a:t>
            </a:r>
            <a:r>
              <a:t>)</a:t>
            </a:r>
          </a:p>
        </p:txBody>
      </p:sp>
      <p:sp>
        <p:nvSpPr>
          <p:cNvPr id="236" name="EV3# &gt; dropbear"/>
          <p:cNvSpPr txBox="1"/>
          <p:nvPr/>
        </p:nvSpPr>
        <p:spPr>
          <a:xfrm>
            <a:off x="316309" y="5949950"/>
            <a:ext cx="8496301" cy="393700"/>
          </a:xfrm>
          <a:prstGeom prst="rect">
            <a:avLst/>
          </a:prstGeom>
          <a:ln w="12700">
            <a:solidFill>
              <a:srgbClr val="000000">
                <a:alpha val="50000"/>
              </a:srgbClr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>
              <a:buClr>
                <a:srgbClr val="000000"/>
              </a:buClr>
              <a:buFont typeface="Heiti TC Light"/>
              <a:defRPr sz="21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rPr>
                <a:solidFill>
                  <a:srgbClr val="FF9300"/>
                </a:solidFill>
              </a:rPr>
              <a:t>EV3# </a:t>
            </a:r>
            <a:r>
              <a:rPr>
                <a:solidFill>
                  <a:srgbClr val="FF9300"/>
                </a:solidFill>
                <a:uFill>
                  <a:solidFill>
                    <a:srgbClr val="FF9300"/>
                  </a:solidFill>
                </a:uFill>
              </a:rPr>
              <a:t>&gt;</a:t>
            </a:r>
            <a:r>
              <a:t> dropbear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EV３のOS：Linux…"/>
          <p:cNvSpPr txBox="1"/>
          <p:nvPr/>
        </p:nvSpPr>
        <p:spPr>
          <a:xfrm>
            <a:off x="317500" y="1184275"/>
            <a:ext cx="8509000" cy="5003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marL="383540" indent="-342900">
              <a:lnSpc>
                <a:spcPct val="60000"/>
              </a:lnSpc>
              <a:spcBef>
                <a:spcPts val="700"/>
              </a:spcBef>
              <a:buSzPct val="100000"/>
              <a:buChar char="•"/>
              <a:defRPr sz="2200">
                <a:latin typeface="+mn-lt"/>
                <a:ea typeface="+mn-ea"/>
                <a:cs typeface="+mn-cs"/>
                <a:sym typeface="ヒラギノ角ゴ Pro W3"/>
              </a:defRPr>
            </a:pPr>
            <a:r>
              <a:t>EV３のOS：Linux</a:t>
            </a:r>
          </a:p>
          <a:p>
            <a:pPr lvl="1" marL="781050" indent="-285750">
              <a:lnSpc>
                <a:spcPct val="50000"/>
              </a:lnSpc>
              <a:spcBef>
                <a:spcPts val="600"/>
              </a:spcBef>
              <a:buSzPct val="100000"/>
              <a:buChar char="–"/>
              <a:defRPr sz="2200">
                <a:latin typeface="+mn-lt"/>
                <a:ea typeface="+mn-ea"/>
                <a:cs typeface="+mn-cs"/>
                <a:sym typeface="ヒラギノ角ゴ Pro W3"/>
              </a:defRPr>
            </a:pPr>
            <a:r>
              <a:t>ワーキングディレクトリ：/home/root/lms2012/prjs </a:t>
            </a:r>
          </a:p>
          <a:p>
            <a:pPr marL="383540" indent="-342900">
              <a:lnSpc>
                <a:spcPct val="60000"/>
              </a:lnSpc>
              <a:spcBef>
                <a:spcPts val="700"/>
              </a:spcBef>
              <a:buSzPct val="100000"/>
              <a:buChar char="•"/>
              <a:defRPr sz="2200">
                <a:latin typeface="+mn-lt"/>
                <a:ea typeface="+mn-ea"/>
                <a:cs typeface="+mn-cs"/>
                <a:sym typeface="ヒラギノ角ゴ Pro W3"/>
              </a:defRPr>
            </a:pPr>
          </a:p>
        </p:txBody>
      </p:sp>
      <p:sp>
        <p:nvSpPr>
          <p:cNvPr id="239" name="テキスト"/>
          <p:cNvSpPr txBox="1"/>
          <p:nvPr/>
        </p:nvSpPr>
        <p:spPr>
          <a:xfrm>
            <a:off x="8575786" y="6464300"/>
            <a:ext cx="377404" cy="254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marL="0" marR="0" algn="r" defTabSz="457200">
              <a:defRPr sz="1200">
                <a:uFillTx/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pPr>
            <a:fld id="{86CB4B4D-7CA3-9044-876B-883B54F8677D}" type="slidenum"/>
            <a:r>
              <a:t>￼</a:t>
            </a:r>
          </a:p>
        </p:txBody>
      </p:sp>
      <p:sp>
        <p:nvSpPr>
          <p:cNvPr id="240" name="四角形"/>
          <p:cNvSpPr/>
          <p:nvPr/>
        </p:nvSpPr>
        <p:spPr>
          <a:xfrm>
            <a:off x="6667500" y="-57150"/>
            <a:ext cx="2533006" cy="68947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41" name="EV3のデイレクトリ構造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EV3のデイレクトリ構造</a:t>
            </a:r>
          </a:p>
        </p:txBody>
      </p:sp>
      <p:pic>
        <p:nvPicPr>
          <p:cNvPr id="242" name="イメージ" descr="イメージ"/>
          <p:cNvPicPr>
            <a:picLocks noChangeAspect="1"/>
          </p:cNvPicPr>
          <p:nvPr/>
        </p:nvPicPr>
        <p:blipFill>
          <a:blip r:embed="rId2">
            <a:extLst/>
          </a:blip>
          <a:srcRect l="28399" t="17808" r="41134" b="64253"/>
          <a:stretch>
            <a:fillRect/>
          </a:stretch>
        </p:blipFill>
        <p:spPr>
          <a:xfrm>
            <a:off x="8129091" y="402828"/>
            <a:ext cx="843663" cy="331162"/>
          </a:xfrm>
          <a:prstGeom prst="rect">
            <a:avLst/>
          </a:prstGeom>
          <a:ln w="12700"/>
        </p:spPr>
      </p:pic>
      <p:sp>
        <p:nvSpPr>
          <p:cNvPr id="243" name="線"/>
          <p:cNvSpPr/>
          <p:nvPr/>
        </p:nvSpPr>
        <p:spPr>
          <a:xfrm>
            <a:off x="-1" y="908298"/>
            <a:ext cx="9144002" cy="1"/>
          </a:xfrm>
          <a:prstGeom prst="line">
            <a:avLst/>
          </a:prstGeom>
          <a:ln w="38100">
            <a:solidFill>
              <a:srgbClr val="F30001"/>
            </a:solidFill>
          </a:ln>
        </p:spPr>
        <p:txBody>
          <a:bodyPr lIns="0" tIns="0" rIns="0" bIns="0"/>
          <a:lstStyle/>
          <a:p>
            <a:pPr/>
          </a:p>
        </p:txBody>
      </p:sp>
      <p:grpSp>
        <p:nvGrpSpPr>
          <p:cNvPr id="272" name="グループ"/>
          <p:cNvGrpSpPr/>
          <p:nvPr/>
        </p:nvGrpSpPr>
        <p:grpSpPr>
          <a:xfrm>
            <a:off x="1399717" y="3175090"/>
            <a:ext cx="6545912" cy="2981238"/>
            <a:chOff x="0" y="0"/>
            <a:chExt cx="6545910" cy="2981237"/>
          </a:xfrm>
        </p:grpSpPr>
        <p:sp>
          <p:nvSpPr>
            <p:cNvPr id="244" name="/"/>
            <p:cNvSpPr txBox="1"/>
            <p:nvPr/>
          </p:nvSpPr>
          <p:spPr>
            <a:xfrm>
              <a:off x="2804067" y="-1"/>
              <a:ext cx="232567" cy="42266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200"/>
              </a:lvl1pPr>
            </a:lstStyle>
            <a:p>
              <a:pPr/>
              <a:r>
                <a:t>/</a:t>
              </a:r>
            </a:p>
          </p:txBody>
        </p:sp>
        <p:sp>
          <p:nvSpPr>
            <p:cNvPr id="245" name="home"/>
            <p:cNvSpPr txBox="1"/>
            <p:nvPr/>
          </p:nvSpPr>
          <p:spPr>
            <a:xfrm>
              <a:off x="1531111" y="865579"/>
              <a:ext cx="726776" cy="3608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home</a:t>
              </a:r>
            </a:p>
          </p:txBody>
        </p:sp>
        <p:sp>
          <p:nvSpPr>
            <p:cNvPr id="246" name="bin"/>
            <p:cNvSpPr txBox="1"/>
            <p:nvPr/>
          </p:nvSpPr>
          <p:spPr>
            <a:xfrm>
              <a:off x="0" y="865579"/>
              <a:ext cx="460001" cy="3608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bin</a:t>
              </a:r>
            </a:p>
          </p:txBody>
        </p:sp>
        <p:sp>
          <p:nvSpPr>
            <p:cNvPr id="247" name="dev"/>
            <p:cNvSpPr txBox="1"/>
            <p:nvPr/>
          </p:nvSpPr>
          <p:spPr>
            <a:xfrm>
              <a:off x="707058" y="865579"/>
              <a:ext cx="523513" cy="3608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dev</a:t>
              </a:r>
            </a:p>
          </p:txBody>
        </p:sp>
        <p:sp>
          <p:nvSpPr>
            <p:cNvPr id="248" name="boot"/>
            <p:cNvSpPr txBox="1"/>
            <p:nvPr/>
          </p:nvSpPr>
          <p:spPr>
            <a:xfrm>
              <a:off x="2613362" y="865579"/>
              <a:ext cx="599863" cy="3608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boot</a:t>
              </a:r>
            </a:p>
          </p:txBody>
        </p:sp>
        <p:sp>
          <p:nvSpPr>
            <p:cNvPr id="249" name="etc"/>
            <p:cNvSpPr txBox="1"/>
            <p:nvPr/>
          </p:nvSpPr>
          <p:spPr>
            <a:xfrm>
              <a:off x="3568700" y="865579"/>
              <a:ext cx="459889" cy="3608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etc</a:t>
              </a:r>
            </a:p>
          </p:txBody>
        </p:sp>
        <p:sp>
          <p:nvSpPr>
            <p:cNvPr id="250" name="user"/>
            <p:cNvSpPr txBox="1"/>
            <p:nvPr/>
          </p:nvSpPr>
          <p:spPr>
            <a:xfrm>
              <a:off x="4313931" y="865579"/>
              <a:ext cx="599639" cy="3608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user</a:t>
              </a:r>
            </a:p>
          </p:txBody>
        </p:sp>
        <p:sp>
          <p:nvSpPr>
            <p:cNvPr id="251" name="lib"/>
            <p:cNvSpPr txBox="1"/>
            <p:nvPr/>
          </p:nvSpPr>
          <p:spPr>
            <a:xfrm>
              <a:off x="5198912" y="865579"/>
              <a:ext cx="383653" cy="3608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lib</a:t>
              </a:r>
            </a:p>
          </p:txBody>
        </p:sp>
        <p:sp>
          <p:nvSpPr>
            <p:cNvPr id="252" name="・・・"/>
            <p:cNvSpPr txBox="1"/>
            <p:nvPr/>
          </p:nvSpPr>
          <p:spPr>
            <a:xfrm>
              <a:off x="5705170" y="896201"/>
              <a:ext cx="840741" cy="3302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・・・</a:t>
              </a:r>
            </a:p>
          </p:txBody>
        </p:sp>
        <p:sp>
          <p:nvSpPr>
            <p:cNvPr id="253" name="線"/>
            <p:cNvSpPr/>
            <p:nvPr/>
          </p:nvSpPr>
          <p:spPr>
            <a:xfrm>
              <a:off x="242650" y="643970"/>
              <a:ext cx="5884665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/>
            </a:p>
          </p:txBody>
        </p:sp>
        <p:sp>
          <p:nvSpPr>
            <p:cNvPr id="254" name="線"/>
            <p:cNvSpPr/>
            <p:nvPr/>
          </p:nvSpPr>
          <p:spPr>
            <a:xfrm flipV="1">
              <a:off x="239822" y="643684"/>
              <a:ext cx="1" cy="25400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/>
            </a:p>
          </p:txBody>
        </p:sp>
        <p:sp>
          <p:nvSpPr>
            <p:cNvPr id="255" name="線"/>
            <p:cNvSpPr/>
            <p:nvPr/>
          </p:nvSpPr>
          <p:spPr>
            <a:xfrm flipV="1">
              <a:off x="995556" y="643684"/>
              <a:ext cx="1" cy="25400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/>
            </a:p>
          </p:txBody>
        </p:sp>
        <p:sp>
          <p:nvSpPr>
            <p:cNvPr id="256" name="線"/>
            <p:cNvSpPr/>
            <p:nvPr/>
          </p:nvSpPr>
          <p:spPr>
            <a:xfrm flipV="1">
              <a:off x="1888149" y="643684"/>
              <a:ext cx="1" cy="25400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/>
            </a:p>
          </p:txBody>
        </p:sp>
        <p:sp>
          <p:nvSpPr>
            <p:cNvPr id="257" name="線"/>
            <p:cNvSpPr/>
            <p:nvPr/>
          </p:nvSpPr>
          <p:spPr>
            <a:xfrm flipV="1">
              <a:off x="2913293" y="643684"/>
              <a:ext cx="1" cy="25400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/>
            </a:p>
          </p:txBody>
        </p:sp>
        <p:sp>
          <p:nvSpPr>
            <p:cNvPr id="258" name="線"/>
            <p:cNvSpPr/>
            <p:nvPr/>
          </p:nvSpPr>
          <p:spPr>
            <a:xfrm flipV="1">
              <a:off x="3798644" y="643684"/>
              <a:ext cx="1" cy="25400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/>
            </a:p>
          </p:txBody>
        </p:sp>
        <p:sp>
          <p:nvSpPr>
            <p:cNvPr id="259" name="線"/>
            <p:cNvSpPr/>
            <p:nvPr/>
          </p:nvSpPr>
          <p:spPr>
            <a:xfrm flipV="1">
              <a:off x="4637296" y="643684"/>
              <a:ext cx="1" cy="25400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/>
            </a:p>
          </p:txBody>
        </p:sp>
        <p:sp>
          <p:nvSpPr>
            <p:cNvPr id="260" name="線"/>
            <p:cNvSpPr/>
            <p:nvPr/>
          </p:nvSpPr>
          <p:spPr>
            <a:xfrm flipV="1">
              <a:off x="5372936" y="643684"/>
              <a:ext cx="1" cy="25400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/>
            </a:p>
          </p:txBody>
        </p:sp>
        <p:sp>
          <p:nvSpPr>
            <p:cNvPr id="261" name="線"/>
            <p:cNvSpPr/>
            <p:nvPr/>
          </p:nvSpPr>
          <p:spPr>
            <a:xfrm flipV="1">
              <a:off x="2913293" y="407715"/>
              <a:ext cx="1" cy="25400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/>
            </a:p>
          </p:txBody>
        </p:sp>
        <p:sp>
          <p:nvSpPr>
            <p:cNvPr id="262" name="線"/>
            <p:cNvSpPr/>
            <p:nvPr/>
          </p:nvSpPr>
          <p:spPr>
            <a:xfrm flipV="1">
              <a:off x="1888149" y="1202484"/>
              <a:ext cx="1" cy="25400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/>
            </a:p>
          </p:txBody>
        </p:sp>
        <p:sp>
          <p:nvSpPr>
            <p:cNvPr id="263" name="root"/>
            <p:cNvSpPr txBox="1"/>
            <p:nvPr/>
          </p:nvSpPr>
          <p:spPr>
            <a:xfrm>
              <a:off x="1620073" y="1441659"/>
              <a:ext cx="548852" cy="3608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root</a:t>
              </a:r>
            </a:p>
          </p:txBody>
        </p:sp>
        <p:sp>
          <p:nvSpPr>
            <p:cNvPr id="264" name="線"/>
            <p:cNvSpPr/>
            <p:nvPr/>
          </p:nvSpPr>
          <p:spPr>
            <a:xfrm flipV="1">
              <a:off x="1894499" y="1786684"/>
              <a:ext cx="1" cy="25400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/>
            </a:p>
          </p:txBody>
        </p:sp>
        <p:sp>
          <p:nvSpPr>
            <p:cNvPr id="265" name="lms2012"/>
            <p:cNvSpPr txBox="1"/>
            <p:nvPr/>
          </p:nvSpPr>
          <p:spPr>
            <a:xfrm>
              <a:off x="1384999" y="2025151"/>
              <a:ext cx="1019000" cy="36082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lms2012</a:t>
              </a:r>
            </a:p>
          </p:txBody>
        </p:sp>
        <p:sp>
          <p:nvSpPr>
            <p:cNvPr id="266" name="prjs"/>
            <p:cNvSpPr txBox="1"/>
            <p:nvPr/>
          </p:nvSpPr>
          <p:spPr>
            <a:xfrm>
              <a:off x="1632854" y="2593819"/>
              <a:ext cx="523291" cy="3608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prjs</a:t>
              </a:r>
            </a:p>
          </p:txBody>
        </p:sp>
        <p:sp>
          <p:nvSpPr>
            <p:cNvPr id="267" name="線"/>
            <p:cNvSpPr/>
            <p:nvPr/>
          </p:nvSpPr>
          <p:spPr>
            <a:xfrm flipV="1">
              <a:off x="1894499" y="2443749"/>
              <a:ext cx="1" cy="25400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/>
            </a:p>
          </p:txBody>
        </p:sp>
        <p:sp>
          <p:nvSpPr>
            <p:cNvPr id="268" name="線"/>
            <p:cNvSpPr/>
            <p:nvPr/>
          </p:nvSpPr>
          <p:spPr>
            <a:xfrm flipH="1">
              <a:off x="2255678" y="1644920"/>
              <a:ext cx="692295" cy="1"/>
            </a:xfrm>
            <a:prstGeom prst="line">
              <a:avLst/>
            </a:prstGeom>
            <a:noFill/>
            <a:ln w="25400" cap="flat">
              <a:solidFill>
                <a:srgbClr val="0096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269" name="ホームディレクトリ"/>
            <p:cNvSpPr txBox="1"/>
            <p:nvPr/>
          </p:nvSpPr>
          <p:spPr>
            <a:xfrm>
              <a:off x="3076444" y="1480071"/>
              <a:ext cx="2182623" cy="3302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ホームディレクトリ</a:t>
              </a:r>
            </a:p>
          </p:txBody>
        </p:sp>
        <p:sp>
          <p:nvSpPr>
            <p:cNvPr id="270" name="線"/>
            <p:cNvSpPr/>
            <p:nvPr/>
          </p:nvSpPr>
          <p:spPr>
            <a:xfrm flipH="1">
              <a:off x="2255678" y="2815887"/>
              <a:ext cx="692295" cy="1"/>
            </a:xfrm>
            <a:prstGeom prst="line">
              <a:avLst/>
            </a:prstGeom>
            <a:noFill/>
            <a:ln w="25400" cap="flat">
              <a:solidFill>
                <a:srgbClr val="0096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271" name="ワークスペース"/>
            <p:cNvSpPr txBox="1"/>
            <p:nvPr/>
          </p:nvSpPr>
          <p:spPr>
            <a:xfrm>
              <a:off x="3076444" y="2651038"/>
              <a:ext cx="1711707" cy="3302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ワークスペース</a:t>
              </a:r>
            </a:p>
          </p:txBody>
        </p:sp>
      </p:grpSp>
      <p:sp>
        <p:nvSpPr>
          <p:cNvPr id="273" name="角丸四角形"/>
          <p:cNvSpPr/>
          <p:nvPr/>
        </p:nvSpPr>
        <p:spPr>
          <a:xfrm>
            <a:off x="1258252" y="2370379"/>
            <a:ext cx="6986936" cy="3944102"/>
          </a:xfrm>
          <a:prstGeom prst="roundRect">
            <a:avLst>
              <a:gd name="adj" fmla="val 12880"/>
            </a:avLst>
          </a:prstGeom>
          <a:ln w="127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74" name="EV3のディレクトリ構造"/>
          <p:cNvSpPr/>
          <p:nvPr/>
        </p:nvSpPr>
        <p:spPr>
          <a:xfrm>
            <a:off x="3160985" y="2125762"/>
            <a:ext cx="2822030" cy="458937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/>
          </a:lstStyle>
          <a:p>
            <a:pPr/>
            <a:r>
              <a:t>EV3のディレクトリ構造</a:t>
            </a:r>
          </a:p>
        </p:txBody>
      </p:sp>
      <p:pic>
        <p:nvPicPr>
          <p:cNvPr id="275" name="イメージ" descr="イメージ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924300" y="2499918"/>
            <a:ext cx="919295" cy="689472"/>
          </a:xfrm>
          <a:prstGeom prst="rect">
            <a:avLst/>
          </a:prstGeom>
          <a:ln w="12700"/>
        </p:spPr>
      </p:pic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四角形"/>
          <p:cNvSpPr/>
          <p:nvPr/>
        </p:nvSpPr>
        <p:spPr>
          <a:xfrm>
            <a:off x="6667500" y="-57150"/>
            <a:ext cx="2533006" cy="68947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78" name="EV3へファイルの転送と実行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EV3へファイルの転送と実行</a:t>
            </a:r>
          </a:p>
        </p:txBody>
      </p:sp>
      <p:pic>
        <p:nvPicPr>
          <p:cNvPr id="279" name="イメージ" descr="イメージ"/>
          <p:cNvPicPr>
            <a:picLocks noChangeAspect="1"/>
          </p:cNvPicPr>
          <p:nvPr/>
        </p:nvPicPr>
        <p:blipFill>
          <a:blip r:embed="rId2">
            <a:extLst/>
          </a:blip>
          <a:srcRect l="28399" t="17808" r="41134" b="64253"/>
          <a:stretch>
            <a:fillRect/>
          </a:stretch>
        </p:blipFill>
        <p:spPr>
          <a:xfrm>
            <a:off x="8129091" y="402828"/>
            <a:ext cx="843663" cy="331162"/>
          </a:xfrm>
          <a:prstGeom prst="rect">
            <a:avLst/>
          </a:prstGeom>
          <a:ln w="12700"/>
        </p:spPr>
      </p:pic>
      <p:sp>
        <p:nvSpPr>
          <p:cNvPr id="280" name="線"/>
          <p:cNvSpPr/>
          <p:nvPr/>
        </p:nvSpPr>
        <p:spPr>
          <a:xfrm>
            <a:off x="-1" y="908298"/>
            <a:ext cx="9144002" cy="1"/>
          </a:xfrm>
          <a:prstGeom prst="line">
            <a:avLst/>
          </a:prstGeom>
          <a:ln w="38100">
            <a:solidFill>
              <a:srgbClr val="F30001"/>
            </a:solidFill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281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82" name="EV3へファイルを転送（PC上で実行）…"/>
          <p:cNvSpPr txBox="1"/>
          <p:nvPr/>
        </p:nvSpPr>
        <p:spPr>
          <a:xfrm>
            <a:off x="317500" y="1184275"/>
            <a:ext cx="8509000" cy="5003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marL="383540" indent="-342900">
              <a:lnSpc>
                <a:spcPct val="60000"/>
              </a:lnSpc>
              <a:spcBef>
                <a:spcPts val="700"/>
              </a:spcBef>
              <a:buSzPct val="100000"/>
              <a:buChar char="•"/>
              <a:defRPr sz="2200">
                <a:latin typeface="+mn-lt"/>
                <a:ea typeface="+mn-ea"/>
                <a:cs typeface="+mn-cs"/>
                <a:sym typeface="ヒラギノ角ゴ Pro W3"/>
              </a:defRPr>
            </a:pPr>
            <a:r>
              <a:t>EV3へファイルを転送（PC上で実行）</a:t>
            </a:r>
          </a:p>
          <a:p>
            <a:pPr lvl="1" marL="781050" indent="-285750">
              <a:lnSpc>
                <a:spcPct val="50000"/>
              </a:lnSpc>
              <a:spcBef>
                <a:spcPts val="600"/>
              </a:spcBef>
              <a:buSzPct val="100000"/>
              <a:buChar char="–"/>
              <a:defRPr sz="2200">
                <a:latin typeface="+mn-lt"/>
                <a:ea typeface="+mn-ea"/>
                <a:cs typeface="+mn-cs"/>
                <a:sym typeface="ヒラギノ角ゴ Pro W3"/>
              </a:defRPr>
            </a:pPr>
            <a:r>
              <a:t>実行ファイル”sound”とサウンドファイル”Bravo.rsf”をコピーする</a:t>
            </a:r>
          </a:p>
          <a:p>
            <a:pPr marL="0">
              <a:lnSpc>
                <a:spcPct val="60000"/>
              </a:lnSpc>
              <a:spcBef>
                <a:spcPts val="700"/>
              </a:spcBef>
              <a:defRPr sz="2200">
                <a:latin typeface="+mn-lt"/>
                <a:ea typeface="+mn-ea"/>
                <a:cs typeface="+mn-cs"/>
                <a:sym typeface="ヒラギノ角ゴ Pro W3"/>
              </a:defRPr>
            </a:pPr>
          </a:p>
          <a:p>
            <a:pPr marL="0">
              <a:lnSpc>
                <a:spcPct val="60000"/>
              </a:lnSpc>
              <a:spcBef>
                <a:spcPts val="700"/>
              </a:spcBef>
              <a:defRPr sz="2200">
                <a:latin typeface="+mn-lt"/>
                <a:ea typeface="+mn-ea"/>
                <a:cs typeface="+mn-cs"/>
                <a:sym typeface="ヒラギノ角ゴ Pro W3"/>
              </a:defRPr>
            </a:pPr>
          </a:p>
          <a:p>
            <a:pPr marL="0">
              <a:lnSpc>
                <a:spcPct val="60000"/>
              </a:lnSpc>
              <a:spcBef>
                <a:spcPts val="700"/>
              </a:spcBef>
              <a:defRPr sz="2200">
                <a:latin typeface="+mn-lt"/>
                <a:ea typeface="+mn-ea"/>
                <a:cs typeface="+mn-cs"/>
                <a:sym typeface="ヒラギノ角ゴ Pro W3"/>
              </a:defRPr>
            </a:pPr>
          </a:p>
          <a:p>
            <a:pPr marL="0">
              <a:lnSpc>
                <a:spcPct val="60000"/>
              </a:lnSpc>
              <a:spcBef>
                <a:spcPts val="700"/>
              </a:spcBef>
              <a:defRPr sz="2200">
                <a:latin typeface="+mn-lt"/>
                <a:ea typeface="+mn-ea"/>
                <a:cs typeface="+mn-cs"/>
                <a:sym typeface="ヒラギノ角ゴ Pro W3"/>
              </a:defRPr>
            </a:pPr>
          </a:p>
          <a:p>
            <a:pPr marL="383540" indent="-342900">
              <a:lnSpc>
                <a:spcPct val="60000"/>
              </a:lnSpc>
              <a:spcBef>
                <a:spcPts val="700"/>
              </a:spcBef>
              <a:buSzPct val="100000"/>
              <a:buChar char="•"/>
              <a:defRPr sz="2200">
                <a:latin typeface="+mn-lt"/>
                <a:ea typeface="+mn-ea"/>
                <a:cs typeface="+mn-cs"/>
                <a:sym typeface="ヒラギノ角ゴ Pro W3"/>
              </a:defRPr>
            </a:pPr>
            <a:r>
              <a:t>EV3上で実行ファイルsoundを実行</a:t>
            </a:r>
          </a:p>
          <a:p>
            <a:pPr lvl="1" marL="781050" indent="-285750">
              <a:lnSpc>
                <a:spcPct val="50000"/>
              </a:lnSpc>
              <a:spcBef>
                <a:spcPts val="600"/>
              </a:spcBef>
              <a:buSzPct val="100000"/>
              <a:buChar char="–"/>
              <a:defRPr sz="2200">
                <a:latin typeface="+mn-lt"/>
                <a:ea typeface="+mn-ea"/>
                <a:cs typeface="+mn-cs"/>
                <a:sym typeface="ヒラギノ角ゴ Pro W3"/>
              </a:defRPr>
            </a:pPr>
            <a:r>
              <a:t>ワーキングディレクトリに移動してから実行</a:t>
            </a:r>
          </a:p>
          <a:p>
            <a:pPr marL="383540" indent="-342900">
              <a:lnSpc>
                <a:spcPct val="60000"/>
              </a:lnSpc>
              <a:spcBef>
                <a:spcPts val="700"/>
              </a:spcBef>
              <a:buSzPct val="100000"/>
              <a:buChar char="•"/>
              <a:defRPr sz="2200">
                <a:latin typeface="+mn-lt"/>
                <a:ea typeface="+mn-ea"/>
                <a:cs typeface="+mn-cs"/>
                <a:sym typeface="ヒラギノ角ゴ Pro W3"/>
              </a:defRPr>
            </a:pPr>
          </a:p>
          <a:p>
            <a:pPr marL="0">
              <a:lnSpc>
                <a:spcPct val="60000"/>
              </a:lnSpc>
              <a:spcBef>
                <a:spcPts val="700"/>
              </a:spcBef>
              <a:defRPr sz="2200">
                <a:latin typeface="+mn-lt"/>
                <a:ea typeface="+mn-ea"/>
                <a:cs typeface="+mn-cs"/>
                <a:sym typeface="ヒラギノ角ゴ Pro W3"/>
              </a:defRPr>
            </a:pPr>
          </a:p>
        </p:txBody>
      </p:sp>
      <p:sp>
        <p:nvSpPr>
          <p:cNvPr id="283" name="pc &gt; scp sound root@(EV3のIP):/home/root/lms2012/prjs/…"/>
          <p:cNvSpPr txBox="1"/>
          <p:nvPr/>
        </p:nvSpPr>
        <p:spPr>
          <a:xfrm>
            <a:off x="323849" y="2362324"/>
            <a:ext cx="8496301" cy="673101"/>
          </a:xfrm>
          <a:prstGeom prst="rect">
            <a:avLst/>
          </a:prstGeom>
          <a:ln w="12700">
            <a:solidFill>
              <a:srgbClr val="000000">
                <a:alpha val="50000"/>
              </a:srgbClr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>
              <a:buClr>
                <a:srgbClr val="000000"/>
              </a:buClr>
              <a:buFont typeface="Heiti TC Light"/>
              <a:defRPr sz="21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rPr>
                <a:solidFill>
                  <a:srgbClr val="FF9300"/>
                </a:solidFill>
              </a:rPr>
              <a:t>pc &gt; </a:t>
            </a:r>
            <a:r>
              <a:t>scp sound root@</a:t>
            </a:r>
            <a:r>
              <a:rPr>
                <a:solidFill>
                  <a:srgbClr val="FF2600"/>
                </a:solidFill>
              </a:rPr>
              <a:t>(EV3のIP)</a:t>
            </a:r>
            <a:r>
              <a:t>:/home/root/lms2012/prjs/</a:t>
            </a:r>
            <a:endParaRPr>
              <a:solidFill>
                <a:srgbClr val="FF9300"/>
              </a:solidFill>
            </a:endParaRPr>
          </a:p>
          <a:p>
            <a:pPr>
              <a:buClr>
                <a:srgbClr val="000000"/>
              </a:buClr>
              <a:buFont typeface="Heiti TC Light"/>
              <a:defRPr sz="21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rPr>
                <a:solidFill>
                  <a:srgbClr val="FF9300"/>
                </a:solidFill>
              </a:rPr>
              <a:t>pc &gt; </a:t>
            </a:r>
            <a:r>
              <a:t>scp Bravo.rsf root@</a:t>
            </a:r>
            <a:r>
              <a:rPr>
                <a:solidFill>
                  <a:srgbClr val="FF2600"/>
                </a:solidFill>
              </a:rPr>
              <a:t>(EV3のIP)</a:t>
            </a:r>
            <a:r>
              <a:t>:/home/root/lms2012/prjs/</a:t>
            </a:r>
          </a:p>
        </p:txBody>
      </p:sp>
      <p:sp>
        <p:nvSpPr>
          <p:cNvPr id="284" name="EV3# &gt; cd /home/root/lms2012/prjs/…"/>
          <p:cNvSpPr txBox="1"/>
          <p:nvPr/>
        </p:nvSpPr>
        <p:spPr>
          <a:xfrm>
            <a:off x="323849" y="4822576"/>
            <a:ext cx="8496301" cy="673101"/>
          </a:xfrm>
          <a:prstGeom prst="rect">
            <a:avLst/>
          </a:prstGeom>
          <a:ln w="12700">
            <a:solidFill>
              <a:srgbClr val="000000">
                <a:alpha val="50000"/>
              </a:srgbClr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>
              <a:buClr>
                <a:srgbClr val="000000"/>
              </a:buClr>
              <a:buFont typeface="Heiti TC Light"/>
              <a:defRPr sz="21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rPr>
                <a:solidFill>
                  <a:srgbClr val="FF9300"/>
                </a:solidFill>
              </a:rPr>
              <a:t>EV3# &gt; </a:t>
            </a:r>
            <a:r>
              <a:t>cd /home/root/lms2012/prjs/</a:t>
            </a:r>
            <a:endParaRPr>
              <a:solidFill>
                <a:srgbClr val="FF9300"/>
              </a:solidFill>
            </a:endParaRPr>
          </a:p>
          <a:p>
            <a:pPr>
              <a:buClr>
                <a:srgbClr val="000000"/>
              </a:buClr>
              <a:buFont typeface="Heiti TC Light"/>
              <a:defRPr sz="21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rPr>
                <a:solidFill>
                  <a:srgbClr val="FF9300"/>
                </a:solidFill>
              </a:rPr>
              <a:t>EV3# &gt; </a:t>
            </a:r>
            <a:r>
              <a:t>./sound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四角形"/>
          <p:cNvSpPr/>
          <p:nvPr/>
        </p:nvSpPr>
        <p:spPr>
          <a:xfrm>
            <a:off x="6667500" y="-57150"/>
            <a:ext cx="2533006" cy="68947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87" name="EV3へ実行スクリプトのコピー（初回１回のみ）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EV3へ実行スクリプトのコピー（初回１回のみ）</a:t>
            </a:r>
          </a:p>
        </p:txBody>
      </p:sp>
      <p:pic>
        <p:nvPicPr>
          <p:cNvPr id="288" name="イメージ" descr="イメージ"/>
          <p:cNvPicPr>
            <a:picLocks noChangeAspect="1"/>
          </p:cNvPicPr>
          <p:nvPr/>
        </p:nvPicPr>
        <p:blipFill>
          <a:blip r:embed="rId2">
            <a:extLst/>
          </a:blip>
          <a:srcRect l="28399" t="17808" r="41134" b="64253"/>
          <a:stretch>
            <a:fillRect/>
          </a:stretch>
        </p:blipFill>
        <p:spPr>
          <a:xfrm>
            <a:off x="8129091" y="402828"/>
            <a:ext cx="843663" cy="331162"/>
          </a:xfrm>
          <a:prstGeom prst="rect">
            <a:avLst/>
          </a:prstGeom>
          <a:ln w="12700"/>
        </p:spPr>
      </p:pic>
      <p:sp>
        <p:nvSpPr>
          <p:cNvPr id="289" name="線"/>
          <p:cNvSpPr/>
          <p:nvPr/>
        </p:nvSpPr>
        <p:spPr>
          <a:xfrm>
            <a:off x="-1" y="908298"/>
            <a:ext cx="9144002" cy="1"/>
          </a:xfrm>
          <a:prstGeom prst="line">
            <a:avLst/>
          </a:prstGeom>
          <a:ln w="38100">
            <a:solidFill>
              <a:srgbClr val="F30001"/>
            </a:solidFill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290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91" name="EV3上でディレクトリ「Run」の作成…"/>
          <p:cNvSpPr txBox="1"/>
          <p:nvPr/>
        </p:nvSpPr>
        <p:spPr>
          <a:xfrm>
            <a:off x="317500" y="1184275"/>
            <a:ext cx="8509000" cy="5003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marL="383540" indent="-342900">
              <a:lnSpc>
                <a:spcPct val="60000"/>
              </a:lnSpc>
              <a:spcBef>
                <a:spcPts val="700"/>
              </a:spcBef>
              <a:buSzPct val="100000"/>
              <a:buChar char="•"/>
              <a:defRPr sz="2200">
                <a:latin typeface="+mn-lt"/>
                <a:ea typeface="+mn-ea"/>
                <a:cs typeface="+mn-cs"/>
                <a:sym typeface="ヒラギノ角ゴ Pro W3"/>
              </a:defRPr>
            </a:pPr>
            <a:r>
              <a:t>EV3上でディレクトリ「Run」の作成</a:t>
            </a:r>
          </a:p>
          <a:p>
            <a:pPr marL="0">
              <a:lnSpc>
                <a:spcPct val="50000"/>
              </a:lnSpc>
              <a:spcBef>
                <a:spcPts val="600"/>
              </a:spcBef>
              <a:defRPr sz="2200">
                <a:latin typeface="+mn-lt"/>
                <a:ea typeface="+mn-ea"/>
                <a:cs typeface="+mn-cs"/>
                <a:sym typeface="ヒラギノ角ゴ Pro W3"/>
              </a:defRPr>
            </a:pPr>
          </a:p>
          <a:p>
            <a:pPr marL="0">
              <a:lnSpc>
                <a:spcPct val="60000"/>
              </a:lnSpc>
              <a:spcBef>
                <a:spcPts val="700"/>
              </a:spcBef>
              <a:defRPr sz="2200">
                <a:latin typeface="+mn-lt"/>
                <a:ea typeface="+mn-ea"/>
                <a:cs typeface="+mn-cs"/>
                <a:sym typeface="ヒラギノ角ゴ Pro W3"/>
              </a:defRPr>
            </a:pPr>
          </a:p>
          <a:p>
            <a:pPr marL="0">
              <a:lnSpc>
                <a:spcPct val="60000"/>
              </a:lnSpc>
              <a:spcBef>
                <a:spcPts val="700"/>
              </a:spcBef>
              <a:defRPr sz="2200">
                <a:latin typeface="+mn-lt"/>
                <a:ea typeface="+mn-ea"/>
                <a:cs typeface="+mn-cs"/>
                <a:sym typeface="ヒラギノ角ゴ Pro W3"/>
              </a:defRPr>
            </a:pPr>
          </a:p>
          <a:p>
            <a:pPr marL="0">
              <a:lnSpc>
                <a:spcPct val="60000"/>
              </a:lnSpc>
              <a:spcBef>
                <a:spcPts val="700"/>
              </a:spcBef>
              <a:defRPr sz="2200">
                <a:latin typeface="+mn-lt"/>
                <a:ea typeface="+mn-ea"/>
                <a:cs typeface="+mn-cs"/>
                <a:sym typeface="ヒラギノ角ゴ Pro W3"/>
              </a:defRPr>
            </a:pPr>
          </a:p>
          <a:p>
            <a:pPr marL="0">
              <a:lnSpc>
                <a:spcPct val="60000"/>
              </a:lnSpc>
              <a:spcBef>
                <a:spcPts val="700"/>
              </a:spcBef>
              <a:defRPr sz="2200">
                <a:latin typeface="+mn-lt"/>
                <a:ea typeface="+mn-ea"/>
                <a:cs typeface="+mn-cs"/>
                <a:sym typeface="ヒラギノ角ゴ Pro W3"/>
              </a:defRPr>
            </a:pPr>
          </a:p>
          <a:p>
            <a:pPr marL="383540" indent="-342900">
              <a:lnSpc>
                <a:spcPct val="60000"/>
              </a:lnSpc>
              <a:spcBef>
                <a:spcPts val="700"/>
              </a:spcBef>
              <a:buSzPct val="100000"/>
              <a:buChar char="•"/>
              <a:defRPr sz="2200">
                <a:latin typeface="+mn-lt"/>
                <a:ea typeface="+mn-ea"/>
                <a:cs typeface="+mn-cs"/>
                <a:sym typeface="ヒラギノ角ゴ Pro W3"/>
              </a:defRPr>
            </a:pPr>
            <a:r>
              <a:t>EV3へファイルを転送(PCから実行)</a:t>
            </a:r>
          </a:p>
          <a:p>
            <a:pPr marL="383540" indent="-342900">
              <a:lnSpc>
                <a:spcPct val="60000"/>
              </a:lnSpc>
              <a:spcBef>
                <a:spcPts val="700"/>
              </a:spcBef>
              <a:buSzPct val="100000"/>
              <a:buChar char="•"/>
              <a:defRPr sz="2200">
                <a:latin typeface="+mn-lt"/>
                <a:ea typeface="+mn-ea"/>
                <a:cs typeface="+mn-cs"/>
                <a:sym typeface="ヒラギノ角ゴ Pro W3"/>
              </a:defRPr>
            </a:pPr>
          </a:p>
          <a:p>
            <a:pPr marL="0">
              <a:lnSpc>
                <a:spcPct val="60000"/>
              </a:lnSpc>
              <a:spcBef>
                <a:spcPts val="700"/>
              </a:spcBef>
              <a:defRPr sz="2200">
                <a:latin typeface="+mn-lt"/>
                <a:ea typeface="+mn-ea"/>
                <a:cs typeface="+mn-cs"/>
                <a:sym typeface="ヒラギノ角ゴ Pro W3"/>
              </a:defRPr>
            </a:pPr>
          </a:p>
        </p:txBody>
      </p:sp>
      <p:sp>
        <p:nvSpPr>
          <p:cNvPr id="292" name="EV3# &gt; cd /home/root/lms2012/prjs/…"/>
          <p:cNvSpPr txBox="1"/>
          <p:nvPr/>
        </p:nvSpPr>
        <p:spPr>
          <a:xfrm>
            <a:off x="323849" y="1761876"/>
            <a:ext cx="8496301" cy="673101"/>
          </a:xfrm>
          <a:prstGeom prst="rect">
            <a:avLst/>
          </a:prstGeom>
          <a:ln w="12700">
            <a:solidFill>
              <a:srgbClr val="000000">
                <a:alpha val="50000"/>
              </a:srgbClr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>
              <a:buClr>
                <a:srgbClr val="000000"/>
              </a:buClr>
              <a:buFont typeface="Heiti TC Light"/>
              <a:defRPr sz="21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rPr>
                <a:solidFill>
                  <a:srgbClr val="FF9300"/>
                </a:solidFill>
              </a:rPr>
              <a:t>EV3# &gt; </a:t>
            </a:r>
            <a:r>
              <a:t>cd /home/root/lms2012/prjs/</a:t>
            </a:r>
            <a:endParaRPr>
              <a:solidFill>
                <a:srgbClr val="FF9300"/>
              </a:solidFill>
            </a:endParaRPr>
          </a:p>
          <a:p>
            <a:pPr>
              <a:buClr>
                <a:srgbClr val="000000"/>
              </a:buClr>
              <a:buFont typeface="Heiti TC Light"/>
              <a:defRPr sz="21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rPr>
                <a:solidFill>
                  <a:srgbClr val="FF9300"/>
                </a:solidFill>
              </a:rPr>
              <a:t>EV3# &gt; </a:t>
            </a:r>
            <a:r>
              <a:t>mkdir Run</a:t>
            </a:r>
          </a:p>
        </p:txBody>
      </p:sp>
      <p:sp>
        <p:nvSpPr>
          <p:cNvPr id="293" name="pc &gt; scp run.rbf root@(EV3のIP):/home/root/lms2012/prjs/Run/"/>
          <p:cNvSpPr txBox="1"/>
          <p:nvPr/>
        </p:nvSpPr>
        <p:spPr>
          <a:xfrm>
            <a:off x="323849" y="4106614"/>
            <a:ext cx="8496301" cy="393701"/>
          </a:xfrm>
          <a:prstGeom prst="rect">
            <a:avLst/>
          </a:prstGeom>
          <a:ln w="12700">
            <a:solidFill>
              <a:srgbClr val="000000">
                <a:alpha val="50000"/>
              </a:srgbClr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>
              <a:buClr>
                <a:srgbClr val="000000"/>
              </a:buClr>
              <a:buFont typeface="Heiti TC Light"/>
              <a:defRPr sz="21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rPr>
                <a:solidFill>
                  <a:srgbClr val="FF9300"/>
                </a:solidFill>
              </a:rPr>
              <a:t>pc &gt; </a:t>
            </a:r>
            <a:r>
              <a:t>scp run.rbf root@</a:t>
            </a:r>
            <a:r>
              <a:rPr>
                <a:solidFill>
                  <a:srgbClr val="FF2600"/>
                </a:solidFill>
              </a:rPr>
              <a:t>(EV3のIP)</a:t>
            </a:r>
            <a:r>
              <a:t>:/home/root/lms2012/prjs/Run/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四角形"/>
          <p:cNvSpPr/>
          <p:nvPr/>
        </p:nvSpPr>
        <p:spPr>
          <a:xfrm>
            <a:off x="6667500" y="-57150"/>
            <a:ext cx="2533006" cy="68947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96" name="EV3メニューからプログラムの実行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EV3メニューからプログラムの実行</a:t>
            </a:r>
          </a:p>
        </p:txBody>
      </p:sp>
      <p:pic>
        <p:nvPicPr>
          <p:cNvPr id="297" name="イメージ" descr="イメージ"/>
          <p:cNvPicPr>
            <a:picLocks noChangeAspect="1"/>
          </p:cNvPicPr>
          <p:nvPr/>
        </p:nvPicPr>
        <p:blipFill>
          <a:blip r:embed="rId2">
            <a:extLst/>
          </a:blip>
          <a:srcRect l="28399" t="17808" r="41134" b="64253"/>
          <a:stretch>
            <a:fillRect/>
          </a:stretch>
        </p:blipFill>
        <p:spPr>
          <a:xfrm>
            <a:off x="8129091" y="402828"/>
            <a:ext cx="843663" cy="331162"/>
          </a:xfrm>
          <a:prstGeom prst="rect">
            <a:avLst/>
          </a:prstGeom>
          <a:ln w="12700"/>
        </p:spPr>
      </p:pic>
      <p:sp>
        <p:nvSpPr>
          <p:cNvPr id="298" name="線"/>
          <p:cNvSpPr/>
          <p:nvPr/>
        </p:nvSpPr>
        <p:spPr>
          <a:xfrm>
            <a:off x="-1" y="908298"/>
            <a:ext cx="9144002" cy="1"/>
          </a:xfrm>
          <a:prstGeom prst="line">
            <a:avLst/>
          </a:prstGeom>
          <a:ln w="38100">
            <a:solidFill>
              <a:srgbClr val="F30001"/>
            </a:solidFill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299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300" name="EV3上で実行ファイルの名前をAppに変更…"/>
          <p:cNvSpPr txBox="1"/>
          <p:nvPr/>
        </p:nvSpPr>
        <p:spPr>
          <a:xfrm>
            <a:off x="317500" y="1184275"/>
            <a:ext cx="8509000" cy="5003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marL="383540" indent="-342900">
              <a:lnSpc>
                <a:spcPct val="60000"/>
              </a:lnSpc>
              <a:spcBef>
                <a:spcPts val="700"/>
              </a:spcBef>
              <a:buSzPct val="100000"/>
              <a:buChar char="•"/>
              <a:defRPr sz="2200">
                <a:latin typeface="+mn-lt"/>
                <a:ea typeface="+mn-ea"/>
                <a:cs typeface="+mn-cs"/>
                <a:sym typeface="ヒラギノ角ゴ Pro W3"/>
              </a:defRPr>
            </a:pPr>
            <a:r>
              <a:t>EV3上で実行ファイルの名前をAppに変更</a:t>
            </a:r>
          </a:p>
          <a:p>
            <a:pPr marL="0">
              <a:lnSpc>
                <a:spcPct val="50000"/>
              </a:lnSpc>
              <a:spcBef>
                <a:spcPts val="600"/>
              </a:spcBef>
              <a:defRPr sz="2200">
                <a:latin typeface="+mn-lt"/>
                <a:ea typeface="+mn-ea"/>
                <a:cs typeface="+mn-cs"/>
                <a:sym typeface="ヒラギノ角ゴ Pro W3"/>
              </a:defRPr>
            </a:pPr>
          </a:p>
          <a:p>
            <a:pPr marL="0">
              <a:lnSpc>
                <a:spcPct val="60000"/>
              </a:lnSpc>
              <a:spcBef>
                <a:spcPts val="700"/>
              </a:spcBef>
              <a:defRPr sz="2200">
                <a:latin typeface="+mn-lt"/>
                <a:ea typeface="+mn-ea"/>
                <a:cs typeface="+mn-cs"/>
                <a:sym typeface="ヒラギノ角ゴ Pro W3"/>
              </a:defRPr>
            </a:pPr>
          </a:p>
          <a:p>
            <a:pPr marL="0">
              <a:lnSpc>
                <a:spcPct val="60000"/>
              </a:lnSpc>
              <a:spcBef>
                <a:spcPts val="700"/>
              </a:spcBef>
              <a:defRPr sz="2200">
                <a:latin typeface="+mn-lt"/>
                <a:ea typeface="+mn-ea"/>
                <a:cs typeface="+mn-cs"/>
                <a:sym typeface="ヒラギノ角ゴ Pro W3"/>
              </a:defRPr>
            </a:pPr>
          </a:p>
          <a:p>
            <a:pPr marL="0">
              <a:lnSpc>
                <a:spcPct val="60000"/>
              </a:lnSpc>
              <a:spcBef>
                <a:spcPts val="700"/>
              </a:spcBef>
              <a:defRPr sz="2200">
                <a:latin typeface="+mn-lt"/>
                <a:ea typeface="+mn-ea"/>
                <a:cs typeface="+mn-cs"/>
                <a:sym typeface="ヒラギノ角ゴ Pro W3"/>
              </a:defRPr>
            </a:pPr>
          </a:p>
          <a:p>
            <a:pPr marL="383540" indent="-342900">
              <a:lnSpc>
                <a:spcPct val="60000"/>
              </a:lnSpc>
              <a:spcBef>
                <a:spcPts val="700"/>
              </a:spcBef>
              <a:buSzPct val="100000"/>
              <a:buChar char="•"/>
              <a:defRPr sz="2200">
                <a:latin typeface="+mn-lt"/>
                <a:ea typeface="+mn-ea"/>
                <a:cs typeface="+mn-cs"/>
                <a:sym typeface="ヒラギノ角ゴ Pro W3"/>
              </a:defRPr>
            </a:pPr>
            <a:r>
              <a:t>EV3メニューのRun内のrunを実行</a:t>
            </a:r>
          </a:p>
          <a:p>
            <a:pPr marL="383540" indent="-342900">
              <a:lnSpc>
                <a:spcPct val="60000"/>
              </a:lnSpc>
              <a:spcBef>
                <a:spcPts val="700"/>
              </a:spcBef>
              <a:buSzPct val="100000"/>
              <a:buChar char="•"/>
              <a:defRPr sz="2200">
                <a:latin typeface="+mn-lt"/>
                <a:ea typeface="+mn-ea"/>
                <a:cs typeface="+mn-cs"/>
                <a:sym typeface="ヒラギノ角ゴ Pro W3"/>
              </a:defRPr>
            </a:pPr>
          </a:p>
          <a:p>
            <a:pPr marL="0">
              <a:lnSpc>
                <a:spcPct val="60000"/>
              </a:lnSpc>
              <a:spcBef>
                <a:spcPts val="700"/>
              </a:spcBef>
              <a:defRPr sz="2200">
                <a:latin typeface="+mn-lt"/>
                <a:ea typeface="+mn-ea"/>
                <a:cs typeface="+mn-cs"/>
                <a:sym typeface="ヒラギノ角ゴ Pro W3"/>
              </a:defRPr>
            </a:pPr>
          </a:p>
        </p:txBody>
      </p:sp>
      <p:sp>
        <p:nvSpPr>
          <p:cNvPr id="301" name="EV3# &gt; cd /home/root/lms2012/prjs/…"/>
          <p:cNvSpPr txBox="1"/>
          <p:nvPr/>
        </p:nvSpPr>
        <p:spPr>
          <a:xfrm>
            <a:off x="323849" y="1761876"/>
            <a:ext cx="8496301" cy="673101"/>
          </a:xfrm>
          <a:prstGeom prst="rect">
            <a:avLst/>
          </a:prstGeom>
          <a:ln w="12700">
            <a:solidFill>
              <a:srgbClr val="000000">
                <a:alpha val="50000"/>
              </a:srgbClr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>
              <a:buClr>
                <a:srgbClr val="000000"/>
              </a:buClr>
              <a:buFont typeface="Heiti TC Light"/>
              <a:defRPr sz="21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rPr>
                <a:solidFill>
                  <a:srgbClr val="FF9300"/>
                </a:solidFill>
              </a:rPr>
              <a:t>EV3# &gt; </a:t>
            </a:r>
            <a:r>
              <a:t>cd /home/root/lms2012/prjs/</a:t>
            </a:r>
            <a:endParaRPr>
              <a:solidFill>
                <a:srgbClr val="FF9300"/>
              </a:solidFill>
            </a:endParaRPr>
          </a:p>
          <a:p>
            <a:pPr>
              <a:buClr>
                <a:srgbClr val="000000"/>
              </a:buClr>
              <a:buFont typeface="Heiti TC Light"/>
              <a:defRPr sz="21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rPr>
                <a:solidFill>
                  <a:srgbClr val="FF9300"/>
                </a:solidFill>
              </a:rPr>
              <a:t>EV3# &gt; </a:t>
            </a:r>
            <a:r>
              <a:t>mv sound App</a:t>
            </a:r>
          </a:p>
        </p:txBody>
      </p:sp>
      <p:pic>
        <p:nvPicPr>
          <p:cNvPr id="302" name="イメージ" descr="イメージ"/>
          <p:cNvPicPr>
            <a:picLocks noChangeAspect="1"/>
          </p:cNvPicPr>
          <p:nvPr/>
        </p:nvPicPr>
        <p:blipFill>
          <a:blip r:embed="rId3">
            <a:extLst/>
          </a:blip>
          <a:srcRect l="5859" t="0" r="5859" b="29809"/>
          <a:stretch>
            <a:fillRect/>
          </a:stretch>
        </p:blipFill>
        <p:spPr>
          <a:xfrm>
            <a:off x="2921000" y="3739901"/>
            <a:ext cx="3302000" cy="2482308"/>
          </a:xfrm>
          <a:prstGeom prst="rect">
            <a:avLst/>
          </a:prstGeom>
          <a:ln w="12700"/>
          <a:effectLst>
            <a:outerShdw sx="100000" sy="100000" kx="0" ky="0" algn="b" rotWithShape="0" blurRad="127000" dist="76200" dir="2700000">
              <a:srgbClr val="000000">
                <a:alpha val="75000"/>
              </a:srgbClr>
            </a:outerShdw>
          </a:effectLst>
        </p:spPr>
      </p:pic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四角形"/>
          <p:cNvSpPr/>
          <p:nvPr/>
        </p:nvSpPr>
        <p:spPr>
          <a:xfrm>
            <a:off x="6667500" y="-57150"/>
            <a:ext cx="2533006" cy="68947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05" name="プログラムの実行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プログラムの実行</a:t>
            </a:r>
          </a:p>
        </p:txBody>
      </p:sp>
      <p:sp>
        <p:nvSpPr>
          <p:cNvPr id="306" name="実行前にすべきこと…"/>
          <p:cNvSpPr txBox="1"/>
          <p:nvPr>
            <p:ph type="body" idx="1"/>
          </p:nvPr>
        </p:nvSpPr>
        <p:spPr>
          <a:xfrm>
            <a:off x="317500" y="1184275"/>
            <a:ext cx="8378468" cy="5003800"/>
          </a:xfrm>
          <a:prstGeom prst="rect">
            <a:avLst/>
          </a:prstGeom>
        </p:spPr>
        <p:txBody>
          <a:bodyPr/>
          <a:lstStyle/>
          <a:p>
            <a:pPr/>
            <a:r>
              <a:t>実行前にすべきこと</a:t>
            </a:r>
          </a:p>
          <a:p>
            <a:pPr lvl="1">
              <a:defRPr sz="2000"/>
            </a:pPr>
            <a:r>
              <a:t>安全確認</a:t>
            </a:r>
          </a:p>
          <a:p>
            <a:pPr lvl="1">
              <a:defRPr sz="2000"/>
            </a:pPr>
            <a:r>
              <a:t>プログラムのアルゴリズムを頭の中で実行</a:t>
            </a:r>
          </a:p>
          <a:p>
            <a:pPr lvl="1"/>
          </a:p>
          <a:p>
            <a:pPr/>
            <a:r>
              <a:t>実行時の注意</a:t>
            </a:r>
          </a:p>
          <a:p>
            <a:pPr lvl="1">
              <a:defRPr sz="2000"/>
            </a:pPr>
            <a:r>
              <a:t>ロボットの動作をよく観察し、設計図(PAD)通りにアルゴリズムが実現できているかを確認</a:t>
            </a:r>
          </a:p>
          <a:p>
            <a:pPr lvl="1">
              <a:defRPr sz="2000"/>
            </a:pPr>
            <a:r>
              <a:t>ロボットが思い通りに動かないときは、ロボットがどこまで設計図通りに動いたかを調べ、プログラムを修正（デバッグ）する</a:t>
            </a:r>
          </a:p>
        </p:txBody>
      </p:sp>
      <p:pic>
        <p:nvPicPr>
          <p:cNvPr id="307" name="イメージ" descr="イメージ"/>
          <p:cNvPicPr>
            <a:picLocks noChangeAspect="1"/>
          </p:cNvPicPr>
          <p:nvPr/>
        </p:nvPicPr>
        <p:blipFill>
          <a:blip r:embed="rId2">
            <a:extLst/>
          </a:blip>
          <a:srcRect l="28399" t="17808" r="41134" b="64253"/>
          <a:stretch>
            <a:fillRect/>
          </a:stretch>
        </p:blipFill>
        <p:spPr>
          <a:xfrm>
            <a:off x="8129091" y="402828"/>
            <a:ext cx="843663" cy="331162"/>
          </a:xfrm>
          <a:prstGeom prst="rect">
            <a:avLst/>
          </a:prstGeom>
          <a:ln w="12700"/>
        </p:spPr>
      </p:pic>
      <p:sp>
        <p:nvSpPr>
          <p:cNvPr id="308" name="線"/>
          <p:cNvSpPr/>
          <p:nvPr/>
        </p:nvSpPr>
        <p:spPr>
          <a:xfrm>
            <a:off x="-1" y="908298"/>
            <a:ext cx="9144002" cy="1"/>
          </a:xfrm>
          <a:prstGeom prst="line">
            <a:avLst/>
          </a:prstGeom>
          <a:ln w="38100">
            <a:solidFill>
              <a:srgbClr val="F30001"/>
            </a:solidFill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309" name="テキスト"/>
          <p:cNvSpPr txBox="1"/>
          <p:nvPr/>
        </p:nvSpPr>
        <p:spPr>
          <a:xfrm>
            <a:off x="8575786" y="6464300"/>
            <a:ext cx="377404" cy="254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marL="0" marR="0" algn="r" defTabSz="457200">
              <a:defRPr sz="1200">
                <a:uFillTx/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pPr>
            <a:fld id="{86CB4B4D-7CA3-9044-876B-883B54F8677D}" type="slidenum"/>
            <a:r>
              <a:t>￼</a:t>
            </a:r>
          </a:p>
        </p:txBody>
      </p:sp>
      <p:pic>
        <p:nvPicPr>
          <p:cNvPr id="310" name="イメージ" descr="イメージ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140450" y="1184275"/>
            <a:ext cx="1795480" cy="1873545"/>
          </a:xfrm>
          <a:prstGeom prst="rect">
            <a:avLst/>
          </a:prstGeom>
          <a:ln w="12700"/>
        </p:spPr>
      </p:pic>
      <p:pic>
        <p:nvPicPr>
          <p:cNvPr id="311" name="イメージ" descr="イメージ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690745" y="5164962"/>
            <a:ext cx="2458771" cy="1630273"/>
          </a:xfrm>
          <a:prstGeom prst="rect">
            <a:avLst/>
          </a:prstGeom>
          <a:ln w="12700"/>
        </p:spPr>
      </p:pic>
      <p:pic>
        <p:nvPicPr>
          <p:cNvPr id="312" name="スクリーンショット 2014-08-30 15.59.07.png" descr="スクリーンショット 2014-08-30 15.59.07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825892" y="1580128"/>
            <a:ext cx="843757" cy="492192"/>
          </a:xfrm>
          <a:prstGeom prst="rect">
            <a:avLst/>
          </a:prstGeom>
          <a:ln w="12700"/>
        </p:spPr>
      </p:pic>
      <p:pic>
        <p:nvPicPr>
          <p:cNvPr id="313" name="スクリーンショット 2014-08-30 15.59.07.png" descr="スクリーンショット 2014-08-30 15.59.07.png"/>
          <p:cNvPicPr>
            <a:picLocks noChangeAspect="1"/>
          </p:cNvPicPr>
          <p:nvPr/>
        </p:nvPicPr>
        <p:blipFill>
          <a:blip r:embed="rId5">
            <a:extLst/>
          </a:blip>
          <a:srcRect l="4252" t="0" r="4252" b="0"/>
          <a:stretch>
            <a:fillRect/>
          </a:stretch>
        </p:blipFill>
        <p:spPr>
          <a:xfrm>
            <a:off x="6283602" y="5242807"/>
            <a:ext cx="1215806" cy="775155"/>
          </a:xfrm>
          <a:prstGeom prst="rect">
            <a:avLst/>
          </a:prstGeom>
          <a:ln w="12700"/>
        </p:spPr>
      </p:pic>
      <p:sp>
        <p:nvSpPr>
          <p:cNvPr id="314" name="線"/>
          <p:cNvSpPr/>
          <p:nvPr/>
        </p:nvSpPr>
        <p:spPr>
          <a:xfrm>
            <a:off x="7078844" y="1875229"/>
            <a:ext cx="534632" cy="1665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3230"/>
                </a:moveTo>
                <a:lnTo>
                  <a:pt x="9814" y="21600"/>
                </a:lnTo>
                <a:lnTo>
                  <a:pt x="21600" y="0"/>
                </a:lnTo>
              </a:path>
            </a:pathLst>
          </a:custGeom>
          <a:ln w="12700">
            <a:solidFill>
              <a:schemeClr val="accent5">
                <a:hueOff val="-444211"/>
                <a:satOff val="-14915"/>
                <a:lumOff val="22857"/>
              </a:schemeClr>
            </a:solidFill>
            <a:tailEnd type="triangle"/>
          </a:ln>
        </p:spPr>
        <p:txBody>
          <a:bodyPr lIns="0" tIns="0" rIns="0" bIns="0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四角形"/>
          <p:cNvSpPr/>
          <p:nvPr/>
        </p:nvSpPr>
        <p:spPr>
          <a:xfrm>
            <a:off x="6667500" y="-57150"/>
            <a:ext cx="2533006" cy="68947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17" name="トライ＆エラーによる問題解決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トライ＆エラーによる問題解決</a:t>
            </a:r>
          </a:p>
        </p:txBody>
      </p:sp>
      <p:pic>
        <p:nvPicPr>
          <p:cNvPr id="318" name="イメージ" descr="イメージ"/>
          <p:cNvPicPr>
            <a:picLocks noChangeAspect="1"/>
          </p:cNvPicPr>
          <p:nvPr/>
        </p:nvPicPr>
        <p:blipFill>
          <a:blip r:embed="rId2">
            <a:extLst/>
          </a:blip>
          <a:srcRect l="28399" t="17808" r="41134" b="64253"/>
          <a:stretch>
            <a:fillRect/>
          </a:stretch>
        </p:blipFill>
        <p:spPr>
          <a:xfrm>
            <a:off x="8129091" y="402828"/>
            <a:ext cx="843663" cy="331162"/>
          </a:xfrm>
          <a:prstGeom prst="rect">
            <a:avLst/>
          </a:prstGeom>
          <a:ln w="12700"/>
        </p:spPr>
      </p:pic>
      <p:sp>
        <p:nvSpPr>
          <p:cNvPr id="319" name="線"/>
          <p:cNvSpPr/>
          <p:nvPr/>
        </p:nvSpPr>
        <p:spPr>
          <a:xfrm>
            <a:off x="-1" y="908298"/>
            <a:ext cx="9144002" cy="1"/>
          </a:xfrm>
          <a:prstGeom prst="line">
            <a:avLst/>
          </a:prstGeom>
          <a:ln w="38100">
            <a:solidFill>
              <a:srgbClr val="F30001"/>
            </a:solidFill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320" name="テキスト"/>
          <p:cNvSpPr txBox="1"/>
          <p:nvPr/>
        </p:nvSpPr>
        <p:spPr>
          <a:xfrm>
            <a:off x="8575786" y="6464300"/>
            <a:ext cx="377404" cy="254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marL="0" marR="0" algn="r" defTabSz="457200">
              <a:defRPr sz="1200">
                <a:uFillTx/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pPr>
            <a:fld id="{86CB4B4D-7CA3-9044-876B-883B54F8677D}" type="slidenum"/>
            <a:r>
              <a:t>￼</a:t>
            </a:r>
          </a:p>
        </p:txBody>
      </p:sp>
      <p:grpSp>
        <p:nvGrpSpPr>
          <p:cNvPr id="353" name="グループ"/>
          <p:cNvGrpSpPr/>
          <p:nvPr/>
        </p:nvGrpSpPr>
        <p:grpSpPr>
          <a:xfrm>
            <a:off x="948689" y="1930534"/>
            <a:ext cx="6944044" cy="3627120"/>
            <a:chOff x="0" y="0"/>
            <a:chExt cx="6944042" cy="3627119"/>
          </a:xfrm>
        </p:grpSpPr>
        <p:grpSp>
          <p:nvGrpSpPr>
            <p:cNvPr id="350" name="グループ"/>
            <p:cNvGrpSpPr/>
            <p:nvPr/>
          </p:nvGrpSpPr>
          <p:grpSpPr>
            <a:xfrm>
              <a:off x="0" y="0"/>
              <a:ext cx="6944043" cy="3607689"/>
              <a:chOff x="0" y="0"/>
              <a:chExt cx="6944042" cy="3607688"/>
            </a:xfrm>
          </p:grpSpPr>
          <p:sp>
            <p:nvSpPr>
              <p:cNvPr id="321" name="四角形"/>
              <p:cNvSpPr/>
              <p:nvPr/>
            </p:nvSpPr>
            <p:spPr>
              <a:xfrm>
                <a:off x="41320" y="0"/>
                <a:ext cx="1382941" cy="457200"/>
              </a:xfrm>
              <a:prstGeom prst="rect">
                <a:avLst/>
              </a:prstGeom>
              <a:noFill/>
              <a:ln w="1778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/>
              </a:p>
            </p:txBody>
          </p:sp>
          <p:sp>
            <p:nvSpPr>
              <p:cNvPr id="322" name="実現したいロボット"/>
              <p:cNvSpPr txBox="1"/>
              <p:nvPr/>
            </p:nvSpPr>
            <p:spPr>
              <a:xfrm>
                <a:off x="0" y="76314"/>
                <a:ext cx="1465581" cy="3048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>
                <a:lvl1pPr algn="ctr">
                  <a:buClr>
                    <a:srgbClr val="000000"/>
                  </a:buClr>
                  <a:buFont typeface="Times New Roman"/>
                  <a:defRPr sz="1100">
                    <a:latin typeface="ヒラギノ角ゴ ProN W3"/>
                    <a:ea typeface="ヒラギノ角ゴ ProN W3"/>
                    <a:cs typeface="ヒラギノ角ゴ ProN W3"/>
                    <a:sym typeface="ヒラギノ角ゴ ProN W3"/>
                  </a:defRPr>
                </a:lvl1pPr>
              </a:lstStyle>
              <a:p>
                <a:pPr/>
                <a:r>
                  <a:t>実現したいロボット</a:t>
                </a:r>
              </a:p>
            </p:txBody>
          </p:sp>
          <p:grpSp>
            <p:nvGrpSpPr>
              <p:cNvPr id="325" name="グループ"/>
              <p:cNvGrpSpPr/>
              <p:nvPr/>
            </p:nvGrpSpPr>
            <p:grpSpPr>
              <a:xfrm>
                <a:off x="1880870" y="0"/>
                <a:ext cx="2086720" cy="457201"/>
                <a:chOff x="0" y="0"/>
                <a:chExt cx="2086719" cy="457200"/>
              </a:xfrm>
            </p:grpSpPr>
            <p:sp>
              <p:nvSpPr>
                <p:cNvPr id="323" name="四角形"/>
                <p:cNvSpPr/>
                <p:nvPr/>
              </p:nvSpPr>
              <p:spPr>
                <a:xfrm>
                  <a:off x="0" y="0"/>
                  <a:ext cx="2086720" cy="457200"/>
                </a:xfrm>
                <a:prstGeom prst="rect">
                  <a:avLst/>
                </a:prstGeom>
                <a:noFill/>
                <a:ln w="1778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324" name="アルゴリズムを考える"/>
                <p:cNvSpPr txBox="1"/>
                <p:nvPr/>
              </p:nvSpPr>
              <p:spPr>
                <a:xfrm>
                  <a:off x="113030" y="88900"/>
                  <a:ext cx="1911605" cy="279400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50800" tIns="50800" rIns="50800" bIns="50800" numCol="1" anchor="ctr">
                  <a:spAutoFit/>
                </a:bodyPr>
                <a:lstStyle>
                  <a:lvl1pPr>
                    <a:buClr>
                      <a:srgbClr val="000000"/>
                    </a:buClr>
                    <a:buFont typeface="Times New Roman"/>
                    <a:defRPr sz="1400">
                      <a:latin typeface="ヒラギノ角ゴ ProN W3"/>
                      <a:ea typeface="ヒラギノ角ゴ ProN W3"/>
                      <a:cs typeface="ヒラギノ角ゴ ProN W3"/>
                      <a:sym typeface="ヒラギノ角ゴ ProN W3"/>
                    </a:defRPr>
                  </a:lvl1pPr>
                </a:lstStyle>
                <a:p>
                  <a:pPr/>
                  <a:r>
                    <a:t>アルゴリズムを考える</a:t>
                  </a:r>
                </a:p>
              </p:txBody>
            </p:sp>
          </p:grpSp>
          <p:sp>
            <p:nvSpPr>
              <p:cNvPr id="326" name="四角形"/>
              <p:cNvSpPr/>
              <p:nvPr/>
            </p:nvSpPr>
            <p:spPr>
              <a:xfrm>
                <a:off x="1423670" y="190500"/>
                <a:ext cx="457201" cy="76200"/>
              </a:xfrm>
              <a:prstGeom prst="rect">
                <a:avLst/>
              </a:prstGeom>
              <a:noFill/>
              <a:ln w="1778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/>
              </a:p>
            </p:txBody>
          </p:sp>
          <p:sp>
            <p:nvSpPr>
              <p:cNvPr id="327" name="線"/>
              <p:cNvSpPr/>
              <p:nvPr/>
            </p:nvSpPr>
            <p:spPr>
              <a:xfrm flipH="1">
                <a:off x="1880870" y="6193"/>
                <a:ext cx="1" cy="2375877"/>
              </a:xfrm>
              <a:prstGeom prst="line">
                <a:avLst/>
              </a:prstGeom>
              <a:noFill/>
              <a:ln w="1778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marL="0" marR="0" defTabSz="457200">
                  <a:defRPr sz="1200">
                    <a:uFillTx/>
                    <a:latin typeface="ヒラギノ角ゴ ProN W3"/>
                    <a:ea typeface="ヒラギノ角ゴ ProN W3"/>
                    <a:cs typeface="ヒラギノ角ゴ ProN W3"/>
                    <a:sym typeface="ヒラギノ角ゴ ProN W3"/>
                  </a:defRPr>
                </a:pPr>
              </a:p>
            </p:txBody>
          </p:sp>
          <p:grpSp>
            <p:nvGrpSpPr>
              <p:cNvPr id="330" name="グループ"/>
              <p:cNvGrpSpPr/>
              <p:nvPr/>
            </p:nvGrpSpPr>
            <p:grpSpPr>
              <a:xfrm>
                <a:off x="1880870" y="673100"/>
                <a:ext cx="1447801" cy="457200"/>
                <a:chOff x="0" y="0"/>
                <a:chExt cx="1447800" cy="457200"/>
              </a:xfrm>
            </p:grpSpPr>
            <p:sp>
              <p:nvSpPr>
                <p:cNvPr id="328" name="四角形"/>
                <p:cNvSpPr/>
                <p:nvPr/>
              </p:nvSpPr>
              <p:spPr>
                <a:xfrm>
                  <a:off x="0" y="0"/>
                  <a:ext cx="1447800" cy="457200"/>
                </a:xfrm>
                <a:prstGeom prst="rect">
                  <a:avLst/>
                </a:prstGeom>
                <a:noFill/>
                <a:ln w="1778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329" name="設計図の作成"/>
                <p:cNvSpPr txBox="1"/>
                <p:nvPr/>
              </p:nvSpPr>
              <p:spPr>
                <a:xfrm>
                  <a:off x="113030" y="97790"/>
                  <a:ext cx="1221741" cy="279400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50800" tIns="50800" rIns="50800" bIns="50800" numCol="1" anchor="ctr">
                  <a:spAutoFit/>
                </a:bodyPr>
                <a:lstStyle>
                  <a:lvl1pPr algn="ctr">
                    <a:buClr>
                      <a:srgbClr val="000000"/>
                    </a:buClr>
                    <a:buFont typeface="Times New Roman"/>
                    <a:defRPr sz="1400">
                      <a:latin typeface="ヒラギノ角ゴ ProN W3"/>
                      <a:ea typeface="ヒラギノ角ゴ ProN W3"/>
                      <a:cs typeface="ヒラギノ角ゴ ProN W3"/>
                      <a:sym typeface="ヒラギノ角ゴ ProN W3"/>
                    </a:defRPr>
                  </a:lvl1pPr>
                </a:lstStyle>
                <a:p>
                  <a:pPr/>
                  <a:r>
                    <a:t>設計図の作成</a:t>
                  </a:r>
                </a:p>
              </p:txBody>
            </p:sp>
          </p:grpSp>
          <p:grpSp>
            <p:nvGrpSpPr>
              <p:cNvPr id="334" name="グループ"/>
              <p:cNvGrpSpPr/>
              <p:nvPr/>
            </p:nvGrpSpPr>
            <p:grpSpPr>
              <a:xfrm>
                <a:off x="1880870" y="1990517"/>
                <a:ext cx="1447801" cy="457201"/>
                <a:chOff x="0" y="0"/>
                <a:chExt cx="1447800" cy="457200"/>
              </a:xfrm>
            </p:grpSpPr>
            <p:sp>
              <p:nvSpPr>
                <p:cNvPr id="331" name="四角形"/>
                <p:cNvSpPr/>
                <p:nvPr/>
              </p:nvSpPr>
              <p:spPr>
                <a:xfrm>
                  <a:off x="0" y="0"/>
                  <a:ext cx="1447800" cy="457200"/>
                </a:xfrm>
                <a:prstGeom prst="rect">
                  <a:avLst/>
                </a:prstGeom>
                <a:noFill/>
                <a:ln w="1778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332" name="無限ループ"/>
                <p:cNvSpPr txBox="1"/>
                <p:nvPr/>
              </p:nvSpPr>
              <p:spPr>
                <a:xfrm>
                  <a:off x="300482" y="89014"/>
                  <a:ext cx="1020827" cy="279401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50800" tIns="50800" rIns="50800" bIns="50800" numCol="1" anchor="ctr">
                  <a:spAutoFit/>
                </a:bodyPr>
                <a:lstStyle>
                  <a:lvl1pPr algn="ctr">
                    <a:buClr>
                      <a:srgbClr val="000000"/>
                    </a:buClr>
                    <a:buFont typeface="Times New Roman"/>
                    <a:defRPr sz="1400">
                      <a:latin typeface="ヒラギノ角ゴ ProN W3"/>
                      <a:ea typeface="ヒラギノ角ゴ ProN W3"/>
                      <a:cs typeface="ヒラギノ角ゴ ProN W3"/>
                      <a:sym typeface="ヒラギノ角ゴ ProN W3"/>
                    </a:defRPr>
                  </a:lvl1pPr>
                </a:lstStyle>
                <a:p>
                  <a:pPr/>
                  <a:r>
                    <a:t>無限ループ</a:t>
                  </a:r>
                </a:p>
              </p:txBody>
            </p:sp>
            <p:sp>
              <p:nvSpPr>
                <p:cNvPr id="333" name="線"/>
                <p:cNvSpPr/>
                <p:nvPr/>
              </p:nvSpPr>
              <p:spPr>
                <a:xfrm flipH="1">
                  <a:off x="165099" y="2"/>
                  <a:ext cx="1" cy="454493"/>
                </a:xfrm>
                <a:prstGeom prst="line">
                  <a:avLst/>
                </a:prstGeom>
                <a:noFill/>
                <a:ln w="1778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marL="0" marR="0" defTabSz="457200">
                    <a:defRPr sz="1200">
                      <a:uFillTx/>
                      <a:latin typeface="ヒラギノ角ゴ ProN W3"/>
                      <a:ea typeface="ヒラギノ角ゴ ProN W3"/>
                      <a:cs typeface="ヒラギノ角ゴ ProN W3"/>
                      <a:sym typeface="ヒラギノ角ゴ ProN W3"/>
                    </a:defRPr>
                  </a:pPr>
                </a:p>
              </p:txBody>
            </p:sp>
          </p:grpSp>
          <p:sp>
            <p:nvSpPr>
              <p:cNvPr id="335" name="四角形"/>
              <p:cNvSpPr/>
              <p:nvPr/>
            </p:nvSpPr>
            <p:spPr>
              <a:xfrm>
                <a:off x="3724909" y="1990517"/>
                <a:ext cx="1447801" cy="457201"/>
              </a:xfrm>
              <a:prstGeom prst="rect">
                <a:avLst/>
              </a:prstGeom>
              <a:noFill/>
              <a:ln w="1778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/>
              </a:p>
            </p:txBody>
          </p:sp>
          <p:sp>
            <p:nvSpPr>
              <p:cNvPr id="336" name="実行"/>
              <p:cNvSpPr txBox="1"/>
              <p:nvPr/>
            </p:nvSpPr>
            <p:spPr>
              <a:xfrm>
                <a:off x="4205604" y="2092117"/>
                <a:ext cx="459741" cy="2540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algn="ctr">
                  <a:buClr>
                    <a:srgbClr val="000000"/>
                  </a:buClr>
                  <a:buFont typeface="Times New Roman"/>
                  <a:defRPr sz="1200">
                    <a:latin typeface="ヒラギノ角ゴ ProN W3"/>
                    <a:ea typeface="ヒラギノ角ゴ ProN W3"/>
                    <a:cs typeface="ヒラギノ角ゴ ProN W3"/>
                    <a:sym typeface="ヒラギノ角ゴ ProN W3"/>
                  </a:defRPr>
                </a:lvl1pPr>
              </a:lstStyle>
              <a:p>
                <a:pPr/>
                <a:r>
                  <a:t>実行</a:t>
                </a:r>
              </a:p>
            </p:txBody>
          </p:sp>
          <p:sp>
            <p:nvSpPr>
              <p:cNvPr id="337" name="ロボットは設計図…"/>
              <p:cNvSpPr txBox="1"/>
              <p:nvPr/>
            </p:nvSpPr>
            <p:spPr>
              <a:xfrm>
                <a:off x="3727894" y="2817748"/>
                <a:ext cx="1213232" cy="4191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/>
              <a:p>
                <a:pPr algn="ctr">
                  <a:buClr>
                    <a:srgbClr val="000000"/>
                  </a:buClr>
                  <a:buFont typeface="Times New Roman"/>
                  <a:defRPr sz="1000">
                    <a:latin typeface="ヒラギノ角ゴ ProN W3"/>
                    <a:ea typeface="ヒラギノ角ゴ ProN W3"/>
                    <a:cs typeface="ヒラギノ角ゴ ProN W3"/>
                    <a:sym typeface="ヒラギノ角ゴ ProN W3"/>
                  </a:defRPr>
                </a:pPr>
                <a:r>
                  <a:t>ロボットは設計図</a:t>
                </a:r>
              </a:p>
              <a:p>
                <a:pPr algn="ctr">
                  <a:buClr>
                    <a:srgbClr val="000000"/>
                  </a:buClr>
                  <a:buFont typeface="Times New Roman"/>
                  <a:defRPr sz="1000">
                    <a:latin typeface="ヒラギノ角ゴ ProN W3"/>
                    <a:ea typeface="ヒラギノ角ゴ ProN W3"/>
                    <a:cs typeface="ヒラギノ角ゴ ProN W3"/>
                    <a:sym typeface="ヒラギノ角ゴ ProN W3"/>
                  </a:defRPr>
                </a:pPr>
                <a:r>
                  <a:t>通りに動いた？</a:t>
                </a:r>
              </a:p>
            </p:txBody>
          </p:sp>
          <p:sp>
            <p:nvSpPr>
              <p:cNvPr id="338" name="線"/>
              <p:cNvSpPr/>
              <p:nvPr/>
            </p:nvSpPr>
            <p:spPr>
              <a:xfrm>
                <a:off x="3724274" y="1993652"/>
                <a:ext cx="1" cy="1130284"/>
              </a:xfrm>
              <a:prstGeom prst="line">
                <a:avLst/>
              </a:prstGeom>
              <a:noFill/>
              <a:ln w="1778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marL="0" marR="0" defTabSz="457200">
                  <a:defRPr sz="1200">
                    <a:uFillTx/>
                    <a:latin typeface="ヒラギノ角ゴ ProN W3"/>
                    <a:ea typeface="ヒラギノ角ゴ ProN W3"/>
                    <a:cs typeface="ヒラギノ角ゴ ProN W3"/>
                    <a:sym typeface="ヒラギノ角ゴ ProN W3"/>
                  </a:defRPr>
                </a:pPr>
              </a:p>
            </p:txBody>
          </p:sp>
          <p:sp>
            <p:nvSpPr>
              <p:cNvPr id="339" name="線"/>
              <p:cNvSpPr/>
              <p:nvPr/>
            </p:nvSpPr>
            <p:spPr>
              <a:xfrm flipV="1">
                <a:off x="3317875" y="2201414"/>
                <a:ext cx="395540" cy="3"/>
              </a:xfrm>
              <a:prstGeom prst="line">
                <a:avLst/>
              </a:prstGeom>
              <a:noFill/>
              <a:ln w="1778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marL="0" marR="0" defTabSz="457200">
                  <a:defRPr sz="1200">
                    <a:uFillTx/>
                    <a:latin typeface="ヒラギノ角ゴ ProN W3"/>
                    <a:ea typeface="ヒラギノ角ゴ ProN W3"/>
                    <a:cs typeface="ヒラギノ角ゴ ProN W3"/>
                    <a:sym typeface="ヒラギノ角ゴ ProN W3"/>
                  </a:defRPr>
                </a:pPr>
              </a:p>
            </p:txBody>
          </p:sp>
          <p:sp>
            <p:nvSpPr>
              <p:cNvPr id="340" name="図形"/>
              <p:cNvSpPr/>
              <p:nvPr/>
            </p:nvSpPr>
            <p:spPr>
              <a:xfrm>
                <a:off x="3724738" y="2689524"/>
                <a:ext cx="1414418" cy="6716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9" y="0"/>
                    </a:moveTo>
                    <a:lnTo>
                      <a:pt x="21515" y="0"/>
                    </a:lnTo>
                    <a:lnTo>
                      <a:pt x="17843" y="10696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29" y="0"/>
                    </a:lnTo>
                    <a:close/>
                  </a:path>
                </a:pathLst>
              </a:custGeom>
              <a:noFill/>
              <a:ln w="1778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/>
              </a:p>
            </p:txBody>
          </p:sp>
          <p:grpSp>
            <p:nvGrpSpPr>
              <p:cNvPr id="343" name="グループ"/>
              <p:cNvGrpSpPr/>
              <p:nvPr/>
            </p:nvGrpSpPr>
            <p:grpSpPr>
              <a:xfrm>
                <a:off x="1857375" y="1346200"/>
                <a:ext cx="1470343" cy="457200"/>
                <a:chOff x="-22542" y="0"/>
                <a:chExt cx="1470342" cy="457200"/>
              </a:xfrm>
            </p:grpSpPr>
            <p:sp>
              <p:nvSpPr>
                <p:cNvPr id="341" name="四角形"/>
                <p:cNvSpPr/>
                <p:nvPr/>
              </p:nvSpPr>
              <p:spPr>
                <a:xfrm>
                  <a:off x="0" y="0"/>
                  <a:ext cx="1447800" cy="457200"/>
                </a:xfrm>
                <a:prstGeom prst="rect">
                  <a:avLst/>
                </a:prstGeom>
                <a:noFill/>
                <a:ln w="1778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342" name="プログラムの作成"/>
                <p:cNvSpPr txBox="1"/>
                <p:nvPr/>
              </p:nvSpPr>
              <p:spPr>
                <a:xfrm>
                  <a:off x="-22543" y="100965"/>
                  <a:ext cx="1467486" cy="273050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50800" tIns="50800" rIns="50800" bIns="50800" numCol="1" anchor="ctr">
                  <a:spAutoFit/>
                </a:bodyPr>
                <a:lstStyle>
                  <a:lvl1pPr algn="ctr">
                    <a:buClr>
                      <a:srgbClr val="000000"/>
                    </a:buClr>
                    <a:buFont typeface="Times New Roman"/>
                    <a:defRPr sz="1300">
                      <a:latin typeface="ヒラギノ角ゴ ProN W3"/>
                      <a:ea typeface="ヒラギノ角ゴ ProN W3"/>
                      <a:cs typeface="ヒラギノ角ゴ ProN W3"/>
                      <a:sym typeface="ヒラギノ角ゴ ProN W3"/>
                    </a:defRPr>
                  </a:lvl1pPr>
                </a:lstStyle>
                <a:p>
                  <a:pPr/>
                  <a:r>
                    <a:t>プログラムの作成</a:t>
                  </a:r>
                </a:p>
              </p:txBody>
            </p:sp>
          </p:grpSp>
          <p:sp>
            <p:nvSpPr>
              <p:cNvPr id="344" name="四角形"/>
              <p:cNvSpPr/>
              <p:nvPr/>
            </p:nvSpPr>
            <p:spPr>
              <a:xfrm>
                <a:off x="5496242" y="2483277"/>
                <a:ext cx="1447801" cy="457201"/>
              </a:xfrm>
              <a:prstGeom prst="rect">
                <a:avLst/>
              </a:prstGeom>
              <a:noFill/>
              <a:ln w="1778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/>
              </a:p>
            </p:txBody>
          </p:sp>
          <p:sp>
            <p:nvSpPr>
              <p:cNvPr id="345" name="終了"/>
              <p:cNvSpPr txBox="1"/>
              <p:nvPr/>
            </p:nvSpPr>
            <p:spPr>
              <a:xfrm>
                <a:off x="5976937" y="2584877"/>
                <a:ext cx="459741" cy="2540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algn="ctr">
                  <a:buClr>
                    <a:srgbClr val="000000"/>
                  </a:buClr>
                  <a:buFont typeface="Times New Roman"/>
                  <a:defRPr sz="1200">
                    <a:latin typeface="ヒラギノ角ゴ ProN W3"/>
                    <a:ea typeface="ヒラギノ角ゴ ProN W3"/>
                    <a:cs typeface="ヒラギノ角ゴ ProN W3"/>
                    <a:sym typeface="ヒラギノ角ゴ ProN W3"/>
                  </a:defRPr>
                </a:lvl1pPr>
              </a:lstStyle>
              <a:p>
                <a:pPr/>
                <a:r>
                  <a:t>終了</a:t>
                </a:r>
              </a:p>
            </p:txBody>
          </p:sp>
          <p:sp>
            <p:nvSpPr>
              <p:cNvPr id="346" name="線"/>
              <p:cNvSpPr/>
              <p:nvPr/>
            </p:nvSpPr>
            <p:spPr>
              <a:xfrm flipV="1">
                <a:off x="5101907" y="2694174"/>
                <a:ext cx="395541" cy="3"/>
              </a:xfrm>
              <a:prstGeom prst="line">
                <a:avLst/>
              </a:prstGeom>
              <a:noFill/>
              <a:ln w="1778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marL="0" marR="0" defTabSz="457200">
                  <a:defRPr sz="1200">
                    <a:uFillTx/>
                    <a:latin typeface="ヒラギノ角ゴ ProN W3"/>
                    <a:ea typeface="ヒラギノ角ゴ ProN W3"/>
                    <a:cs typeface="ヒラギノ角ゴ ProN W3"/>
                    <a:sym typeface="ヒラギノ角ゴ ProN W3"/>
                  </a:defRPr>
                </a:pPr>
              </a:p>
            </p:txBody>
          </p:sp>
          <p:sp>
            <p:nvSpPr>
              <p:cNvPr id="347" name="四角形"/>
              <p:cNvSpPr/>
              <p:nvPr/>
            </p:nvSpPr>
            <p:spPr>
              <a:xfrm>
                <a:off x="5496242" y="3150488"/>
                <a:ext cx="1447801" cy="457201"/>
              </a:xfrm>
              <a:prstGeom prst="rect">
                <a:avLst/>
              </a:prstGeom>
              <a:noFill/>
              <a:ln w="1778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/>
              </a:p>
            </p:txBody>
          </p:sp>
          <p:sp>
            <p:nvSpPr>
              <p:cNvPr id="348" name="プログラムの修正"/>
              <p:cNvSpPr txBox="1"/>
              <p:nvPr/>
            </p:nvSpPr>
            <p:spPr>
              <a:xfrm>
                <a:off x="5523547" y="3252088"/>
                <a:ext cx="1366521" cy="2540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algn="ctr">
                  <a:buClr>
                    <a:srgbClr val="000000"/>
                  </a:buClr>
                  <a:buFont typeface="Times New Roman"/>
                  <a:defRPr sz="1200">
                    <a:latin typeface="ヒラギノ角ゴ ProN W3"/>
                    <a:ea typeface="ヒラギノ角ゴ ProN W3"/>
                    <a:cs typeface="ヒラギノ角ゴ ProN W3"/>
                    <a:sym typeface="ヒラギノ角ゴ ProN W3"/>
                  </a:defRPr>
                </a:lvl1pPr>
              </a:lstStyle>
              <a:p>
                <a:pPr/>
                <a:r>
                  <a:t>プログラムの修正</a:t>
                </a:r>
              </a:p>
            </p:txBody>
          </p:sp>
          <p:sp>
            <p:nvSpPr>
              <p:cNvPr id="349" name="線"/>
              <p:cNvSpPr/>
              <p:nvPr/>
            </p:nvSpPr>
            <p:spPr>
              <a:xfrm flipV="1">
                <a:off x="5101907" y="3361385"/>
                <a:ext cx="395541" cy="3"/>
              </a:xfrm>
              <a:prstGeom prst="line">
                <a:avLst/>
              </a:prstGeom>
              <a:noFill/>
              <a:ln w="1778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marL="0" marR="0" defTabSz="457200">
                  <a:defRPr sz="1200">
                    <a:uFillTx/>
                    <a:latin typeface="ヒラギノ角ゴ ProN W3"/>
                    <a:ea typeface="ヒラギノ角ゴ ProN W3"/>
                    <a:cs typeface="ヒラギノ角ゴ ProN W3"/>
                    <a:sym typeface="ヒラギノ角ゴ ProN W3"/>
                  </a:defRPr>
                </a:pPr>
              </a:p>
            </p:txBody>
          </p:sp>
        </p:grpSp>
        <p:sp>
          <p:nvSpPr>
            <p:cNvPr id="351" name="True"/>
            <p:cNvSpPr txBox="1"/>
            <p:nvPr/>
          </p:nvSpPr>
          <p:spPr>
            <a:xfrm>
              <a:off x="4995418" y="2448560"/>
              <a:ext cx="489459" cy="254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1200">
                  <a:latin typeface="ヒラギノ角ゴ ProN W3"/>
                  <a:ea typeface="ヒラギノ角ゴ ProN W3"/>
                  <a:cs typeface="ヒラギノ角ゴ ProN W3"/>
                  <a:sym typeface="ヒラギノ角ゴ ProN W3"/>
                </a:defRPr>
              </a:lvl1pPr>
            </a:lstStyle>
            <a:p>
              <a:pPr/>
              <a:r>
                <a:t>True</a:t>
              </a:r>
            </a:p>
          </p:txBody>
        </p:sp>
        <p:sp>
          <p:nvSpPr>
            <p:cNvPr id="352" name="False"/>
            <p:cNvSpPr txBox="1"/>
            <p:nvPr/>
          </p:nvSpPr>
          <p:spPr>
            <a:xfrm>
              <a:off x="4969586" y="3373119"/>
              <a:ext cx="541123" cy="254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1200">
                  <a:latin typeface="ヒラギノ角ゴ ProN W3"/>
                  <a:ea typeface="ヒラギノ角ゴ ProN W3"/>
                  <a:cs typeface="ヒラギノ角ゴ ProN W3"/>
                  <a:sym typeface="ヒラギノ角ゴ ProN W3"/>
                </a:defRPr>
              </a:lvl1pPr>
            </a:lstStyle>
            <a:p>
              <a:pPr/>
              <a:r>
                <a:t>False</a:t>
              </a:r>
            </a:p>
          </p:txBody>
        </p:sp>
      </p:grpSp>
      <p:grpSp>
        <p:nvGrpSpPr>
          <p:cNvPr id="356" name="グループ"/>
          <p:cNvGrpSpPr/>
          <p:nvPr/>
        </p:nvGrpSpPr>
        <p:grpSpPr>
          <a:xfrm>
            <a:off x="4445343" y="3568834"/>
            <a:ext cx="3695332" cy="2178527"/>
            <a:chOff x="0" y="307385"/>
            <a:chExt cx="3695331" cy="2178525"/>
          </a:xfrm>
        </p:grpSpPr>
        <p:sp>
          <p:nvSpPr>
            <p:cNvPr id="354" name="角丸四角形"/>
            <p:cNvSpPr/>
            <p:nvPr/>
          </p:nvSpPr>
          <p:spPr>
            <a:xfrm>
              <a:off x="0" y="459725"/>
              <a:ext cx="3695332" cy="2026187"/>
            </a:xfrm>
            <a:prstGeom prst="roundRect">
              <a:avLst>
                <a:gd name="adj" fmla="val 15000"/>
              </a:avLst>
            </a:prstGeom>
            <a:noFill/>
            <a:ln w="25400" cap="flat">
              <a:solidFill>
                <a:srgbClr val="FF2600"/>
              </a:solidFill>
              <a:prstDash val="sysDot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355" name="トライ&amp;エラーを繰り返す"/>
            <p:cNvSpPr txBox="1"/>
            <p:nvPr/>
          </p:nvSpPr>
          <p:spPr>
            <a:xfrm>
              <a:off x="575617" y="307385"/>
              <a:ext cx="2604224" cy="304744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ctr">
                <a:defRPr sz="1600">
                  <a:solidFill>
                    <a:srgbClr val="FF2600"/>
                  </a:solidFill>
                  <a:latin typeface="ヒラギノ角ゴ ProN W6"/>
                  <a:ea typeface="ヒラギノ角ゴ ProN W6"/>
                  <a:cs typeface="ヒラギノ角ゴ ProN W6"/>
                  <a:sym typeface="ヒラギノ角ゴ ProN W6"/>
                </a:defRPr>
              </a:lvl1pPr>
            </a:lstStyle>
            <a:p>
              <a:pPr/>
              <a:r>
                <a:t>トライ&amp;エラーを繰り返す</a:t>
              </a:r>
            </a:p>
          </p:txBody>
        </p:sp>
      </p:grpSp>
      <p:sp>
        <p:nvSpPr>
          <p:cNvPr id="357" name="ロボットを思い通りに動かすには"/>
          <p:cNvSpPr txBox="1"/>
          <p:nvPr>
            <p:ph type="body" sz="quarter" idx="1"/>
          </p:nvPr>
        </p:nvSpPr>
        <p:spPr>
          <a:xfrm>
            <a:off x="317500" y="1184275"/>
            <a:ext cx="8509000" cy="407532"/>
          </a:xfrm>
          <a:prstGeom prst="rect">
            <a:avLst/>
          </a:prstGeom>
        </p:spPr>
        <p:txBody>
          <a:bodyPr/>
          <a:lstStyle/>
          <a:p>
            <a:pPr/>
            <a:r>
              <a:t>ロボットを思い通りに動かすには</a:t>
            </a:r>
          </a:p>
        </p:txBody>
      </p:sp>
      <p:sp>
        <p:nvSpPr>
          <p:cNvPr id="358" name="→設計図通りにロボットが動くまでトライ&amp;エラーを繰り返して問題解決"/>
          <p:cNvSpPr txBox="1"/>
          <p:nvPr/>
        </p:nvSpPr>
        <p:spPr>
          <a:xfrm>
            <a:off x="604830" y="6050614"/>
            <a:ext cx="7631761" cy="3302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>
              <a:defRPr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1pPr>
          </a:lstStyle>
          <a:p>
            <a:pPr/>
            <a:r>
              <a:t>→設計図通りにロボットが動くまでトライ&amp;エラーを繰り返して問題解決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四角形"/>
          <p:cNvSpPr/>
          <p:nvPr/>
        </p:nvSpPr>
        <p:spPr>
          <a:xfrm>
            <a:off x="6667500" y="-57150"/>
            <a:ext cx="2533006" cy="68947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96" name="イメージ" descr="イメージ"/>
          <p:cNvPicPr>
            <a:picLocks noChangeAspect="1"/>
          </p:cNvPicPr>
          <p:nvPr/>
        </p:nvPicPr>
        <p:blipFill>
          <a:blip r:embed="rId2">
            <a:extLst/>
          </a:blip>
          <a:srcRect l="28399" t="17808" r="41134" b="64253"/>
          <a:stretch>
            <a:fillRect/>
          </a:stretch>
        </p:blipFill>
        <p:spPr>
          <a:xfrm>
            <a:off x="8129091" y="402828"/>
            <a:ext cx="843663" cy="331162"/>
          </a:xfrm>
          <a:prstGeom prst="rect">
            <a:avLst/>
          </a:prstGeom>
          <a:ln w="12700"/>
        </p:spPr>
      </p:pic>
      <p:sp>
        <p:nvSpPr>
          <p:cNvPr id="97" name="線"/>
          <p:cNvSpPr/>
          <p:nvPr/>
        </p:nvSpPr>
        <p:spPr>
          <a:xfrm>
            <a:off x="-1" y="908298"/>
            <a:ext cx="9144002" cy="1"/>
          </a:xfrm>
          <a:prstGeom prst="line">
            <a:avLst/>
          </a:prstGeom>
          <a:ln w="38100">
            <a:solidFill>
              <a:srgbClr val="F30001"/>
            </a:solidFill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98" name="■音をならしてみる (p.35〜)"/>
          <p:cNvSpPr txBox="1"/>
          <p:nvPr/>
        </p:nvSpPr>
        <p:spPr>
          <a:xfrm>
            <a:off x="478631" y="1031875"/>
            <a:ext cx="8178801" cy="5499100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127000" dist="76200" dir="2700000">
              <a:srgbClr val="FFFFFF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2600"/>
                </a:solidFill>
                <a:uFill>
                  <a:solidFill>
                    <a:srgbClr val="FF6A00"/>
                  </a:solidFill>
                </a:uFill>
                <a:latin typeface="+mj-lt"/>
                <a:ea typeface="+mj-ea"/>
                <a:cs typeface="+mj-cs"/>
                <a:sym typeface="ヒラギノ角ゴ Pro W6"/>
              </a:defRPr>
            </a:pPr>
          </a:p>
          <a:p>
            <a:pPr lvl="2" indent="497840">
              <a:defRPr sz="2800">
                <a:solidFill>
                  <a:srgbClr val="FF2600"/>
                </a:solidFill>
                <a:uFill>
                  <a:solidFill>
                    <a:srgbClr val="FF6A00"/>
                  </a:solidFill>
                </a:uFill>
                <a:latin typeface="+mj-lt"/>
                <a:ea typeface="+mj-ea"/>
                <a:cs typeface="+mj-cs"/>
                <a:sym typeface="ヒラギノ角ゴ Pro W6"/>
              </a:defRPr>
            </a:pPr>
            <a:r>
              <a:t>■音をならしてみる </a:t>
            </a:r>
            <a:r>
              <a:rPr sz="2000"/>
              <a:t>(p.35〜)</a:t>
            </a:r>
          </a:p>
          <a:p>
            <a:pPr>
              <a:defRPr sz="2400">
                <a:solidFill>
                  <a:srgbClr val="FF6A00"/>
                </a:solidFill>
                <a:uFill>
                  <a:solidFill>
                    <a:srgbClr val="FF6A00"/>
                  </a:solidFill>
                </a:uFill>
                <a:latin typeface="+mj-lt"/>
                <a:ea typeface="+mj-ea"/>
                <a:cs typeface="+mj-cs"/>
                <a:sym typeface="ヒラギノ角ゴ Pro W6"/>
              </a:defRPr>
            </a:pPr>
          </a:p>
        </p:txBody>
      </p:sp>
      <p:sp>
        <p:nvSpPr>
          <p:cNvPr id="99" name="スライド番号"/>
          <p:cNvSpPr txBox="1"/>
          <p:nvPr>
            <p:ph type="sldNum" sz="quarter" idx="2"/>
          </p:nvPr>
        </p:nvSpPr>
        <p:spPr>
          <a:xfrm>
            <a:off x="8575786" y="6464300"/>
            <a:ext cx="377404" cy="254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/>
          <a:lstStyle>
            <a:lvl1pPr algn="r">
              <a:defRPr sz="1200">
                <a:uFillTx/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四角形"/>
          <p:cNvSpPr/>
          <p:nvPr/>
        </p:nvSpPr>
        <p:spPr>
          <a:xfrm>
            <a:off x="6667500" y="-57150"/>
            <a:ext cx="2533006" cy="68947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2" name="音を鳴らすプログラムの設計図(PAD)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音を鳴らすプログラムの設計図(PAD)</a:t>
            </a:r>
          </a:p>
        </p:txBody>
      </p:sp>
      <p:pic>
        <p:nvPicPr>
          <p:cNvPr id="103" name="イメージ" descr="イメージ"/>
          <p:cNvPicPr>
            <a:picLocks noChangeAspect="1"/>
          </p:cNvPicPr>
          <p:nvPr/>
        </p:nvPicPr>
        <p:blipFill>
          <a:blip r:embed="rId2">
            <a:extLst/>
          </a:blip>
          <a:srcRect l="28399" t="17808" r="41134" b="64253"/>
          <a:stretch>
            <a:fillRect/>
          </a:stretch>
        </p:blipFill>
        <p:spPr>
          <a:xfrm>
            <a:off x="8129091" y="402828"/>
            <a:ext cx="843663" cy="331162"/>
          </a:xfrm>
          <a:prstGeom prst="rect">
            <a:avLst/>
          </a:prstGeom>
          <a:ln w="12700"/>
        </p:spPr>
      </p:pic>
      <p:sp>
        <p:nvSpPr>
          <p:cNvPr id="104" name="線"/>
          <p:cNvSpPr/>
          <p:nvPr/>
        </p:nvSpPr>
        <p:spPr>
          <a:xfrm>
            <a:off x="-1" y="908298"/>
            <a:ext cx="9144002" cy="1"/>
          </a:xfrm>
          <a:prstGeom prst="line">
            <a:avLst/>
          </a:prstGeom>
          <a:ln w="38100">
            <a:solidFill>
              <a:srgbClr val="F30001"/>
            </a:solidFill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105" name="スライド番号"/>
          <p:cNvSpPr txBox="1"/>
          <p:nvPr>
            <p:ph type="sldNum" sz="quarter" idx="2"/>
          </p:nvPr>
        </p:nvSpPr>
        <p:spPr>
          <a:xfrm>
            <a:off x="8575786" y="6464300"/>
            <a:ext cx="377404" cy="254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/>
          <a:lstStyle>
            <a:lvl1pPr algn="r">
              <a:defRPr sz="1200">
                <a:uFillTx/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106" name="線"/>
          <p:cNvSpPr/>
          <p:nvPr/>
        </p:nvSpPr>
        <p:spPr>
          <a:xfrm flipH="1">
            <a:off x="6132968" y="2541321"/>
            <a:ext cx="2" cy="1138419"/>
          </a:xfrm>
          <a:prstGeom prst="line">
            <a:avLst/>
          </a:prstGeom>
          <a:ln w="38100">
            <a:solidFill>
              <a:srgbClr val="FF2600"/>
            </a:solidFill>
            <a:prstDash val="sysDot"/>
            <a:miter lim="400000"/>
            <a:tailEnd type="triangle"/>
          </a:ln>
        </p:spPr>
        <p:txBody>
          <a:bodyPr lIns="0" tIns="0" rIns="0" bIns="0"/>
          <a:lstStyle/>
          <a:p>
            <a:pPr marL="0" marR="0" defTabSz="457200">
              <a:defRPr sz="1200">
                <a:uFillTx/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pPr>
          </a:p>
        </p:txBody>
      </p:sp>
      <p:sp>
        <p:nvSpPr>
          <p:cNvPr id="107" name="処理の流れ"/>
          <p:cNvSpPr txBox="1"/>
          <p:nvPr/>
        </p:nvSpPr>
        <p:spPr>
          <a:xfrm>
            <a:off x="6251391" y="2945430"/>
            <a:ext cx="1473201" cy="330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def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j-lt"/>
                <a:ea typeface="+mj-ea"/>
                <a:cs typeface="+mj-cs"/>
                <a:sym typeface="ヒラギノ角ゴ Pro W6"/>
              </a:defRPr>
            </a:lvl1pPr>
          </a:lstStyle>
          <a:p>
            <a:pPr/>
            <a:r>
              <a:t>処理の流れ</a:t>
            </a:r>
          </a:p>
        </p:txBody>
      </p:sp>
      <p:sp>
        <p:nvSpPr>
          <p:cNvPr id="108" name="四角形"/>
          <p:cNvSpPr/>
          <p:nvPr/>
        </p:nvSpPr>
        <p:spPr>
          <a:xfrm>
            <a:off x="3986669" y="2557831"/>
            <a:ext cx="1447801" cy="457201"/>
          </a:xfrm>
          <a:prstGeom prst="rect">
            <a:avLst/>
          </a:prstGeom>
          <a:ln w="1778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09" name="Bravoと音を鳴らす"/>
          <p:cNvSpPr txBox="1"/>
          <p:nvPr/>
        </p:nvSpPr>
        <p:spPr>
          <a:xfrm>
            <a:off x="3958271" y="2677132"/>
            <a:ext cx="1504596" cy="254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>
              <a:buClr>
                <a:srgbClr val="000000"/>
              </a:buClr>
              <a:buFont typeface="Times New Roman"/>
              <a:defRPr sz="120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1pPr>
          </a:lstStyle>
          <a:p>
            <a:pPr/>
            <a:r>
              <a:t>Bravoと音を鳴らす</a:t>
            </a:r>
          </a:p>
        </p:txBody>
      </p:sp>
      <p:sp>
        <p:nvSpPr>
          <p:cNvPr id="110" name="四角形"/>
          <p:cNvSpPr/>
          <p:nvPr/>
        </p:nvSpPr>
        <p:spPr>
          <a:xfrm>
            <a:off x="3986669" y="3230931"/>
            <a:ext cx="1447801" cy="457201"/>
          </a:xfrm>
          <a:prstGeom prst="rect">
            <a:avLst/>
          </a:prstGeom>
          <a:ln w="1778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11" name="１秒間待機"/>
          <p:cNvSpPr txBox="1"/>
          <p:nvPr/>
        </p:nvSpPr>
        <p:spPr>
          <a:xfrm>
            <a:off x="4188599" y="3328721"/>
            <a:ext cx="1043941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>
              <a:buClr>
                <a:srgbClr val="000000"/>
              </a:buClr>
              <a:buFont typeface="Times New Roman"/>
              <a:defRPr sz="140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1pPr>
          </a:lstStyle>
          <a:p>
            <a:pPr/>
            <a:r>
              <a:t>１秒間待機</a:t>
            </a:r>
          </a:p>
        </p:txBody>
      </p:sp>
      <p:sp>
        <p:nvSpPr>
          <p:cNvPr id="112" name="四角形"/>
          <p:cNvSpPr/>
          <p:nvPr/>
        </p:nvSpPr>
        <p:spPr>
          <a:xfrm>
            <a:off x="2057576" y="2757221"/>
            <a:ext cx="359624" cy="93822"/>
          </a:xfrm>
          <a:prstGeom prst="rect">
            <a:avLst/>
          </a:prstGeom>
          <a:ln w="1778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13" name="線"/>
          <p:cNvSpPr/>
          <p:nvPr/>
        </p:nvSpPr>
        <p:spPr>
          <a:xfrm>
            <a:off x="3986668" y="2557831"/>
            <a:ext cx="1" cy="1138419"/>
          </a:xfrm>
          <a:prstGeom prst="line">
            <a:avLst/>
          </a:prstGeom>
          <a:ln w="1778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marL="0" marR="0" defTabSz="457200">
              <a:defRPr sz="1200">
                <a:uFillTx/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pPr>
          </a:p>
        </p:txBody>
      </p:sp>
      <p:grpSp>
        <p:nvGrpSpPr>
          <p:cNvPr id="116" name="グループ"/>
          <p:cNvGrpSpPr/>
          <p:nvPr/>
        </p:nvGrpSpPr>
        <p:grpSpPr>
          <a:xfrm>
            <a:off x="2406276" y="2170945"/>
            <a:ext cx="325189" cy="360823"/>
            <a:chOff x="0" y="0"/>
            <a:chExt cx="325188" cy="360821"/>
          </a:xfrm>
        </p:grpSpPr>
        <p:sp>
          <p:nvSpPr>
            <p:cNvPr id="114" name="円形"/>
            <p:cNvSpPr/>
            <p:nvPr/>
          </p:nvSpPr>
          <p:spPr>
            <a:xfrm>
              <a:off x="7688" y="21660"/>
              <a:ext cx="317501" cy="31750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127000" dist="76200" dir="2700000">
                <a:srgbClr val="FFFFFF">
                  <a:alpha val="75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15" name="1"/>
            <p:cNvSpPr txBox="1"/>
            <p:nvPr/>
          </p:nvSpPr>
          <p:spPr>
            <a:xfrm>
              <a:off x="0" y="0"/>
              <a:ext cx="282077" cy="3608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>
                  <a:solidFill>
                    <a:srgbClr val="FFFFFF"/>
                  </a:solidFill>
                </a:defRPr>
              </a:lvl1pPr>
            </a:lstStyle>
            <a:p>
              <a:pPr/>
              <a:r>
                <a:t>1</a:t>
              </a:r>
            </a:p>
          </p:txBody>
        </p:sp>
      </p:grpSp>
      <p:grpSp>
        <p:nvGrpSpPr>
          <p:cNvPr id="119" name="グループ"/>
          <p:cNvGrpSpPr/>
          <p:nvPr/>
        </p:nvGrpSpPr>
        <p:grpSpPr>
          <a:xfrm>
            <a:off x="5547247" y="2600564"/>
            <a:ext cx="325190" cy="360822"/>
            <a:chOff x="0" y="0"/>
            <a:chExt cx="325188" cy="360821"/>
          </a:xfrm>
        </p:grpSpPr>
        <p:sp>
          <p:nvSpPr>
            <p:cNvPr id="117" name="円形"/>
            <p:cNvSpPr/>
            <p:nvPr/>
          </p:nvSpPr>
          <p:spPr>
            <a:xfrm>
              <a:off x="7688" y="21660"/>
              <a:ext cx="317501" cy="31750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127000" dist="76200" dir="2700000">
                <a:srgbClr val="FFFFFF">
                  <a:alpha val="75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18" name="2"/>
            <p:cNvSpPr txBox="1"/>
            <p:nvPr/>
          </p:nvSpPr>
          <p:spPr>
            <a:xfrm>
              <a:off x="0" y="0"/>
              <a:ext cx="282077" cy="3608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>
                  <a:solidFill>
                    <a:srgbClr val="FFFFFF"/>
                  </a:solidFill>
                </a:defRPr>
              </a:lvl1pPr>
            </a:lstStyle>
            <a:p>
              <a:pPr/>
              <a:r>
                <a:t>2</a:t>
              </a:r>
            </a:p>
          </p:txBody>
        </p:sp>
      </p:grpSp>
      <p:grpSp>
        <p:nvGrpSpPr>
          <p:cNvPr id="124" name="グループ"/>
          <p:cNvGrpSpPr/>
          <p:nvPr/>
        </p:nvGrpSpPr>
        <p:grpSpPr>
          <a:xfrm>
            <a:off x="6070437" y="5606022"/>
            <a:ext cx="2080864" cy="408864"/>
            <a:chOff x="0" y="0"/>
            <a:chExt cx="2080863" cy="408863"/>
          </a:xfrm>
        </p:grpSpPr>
        <p:grpSp>
          <p:nvGrpSpPr>
            <p:cNvPr id="122" name="グループ"/>
            <p:cNvGrpSpPr/>
            <p:nvPr/>
          </p:nvGrpSpPr>
          <p:grpSpPr>
            <a:xfrm>
              <a:off x="786130" y="0"/>
              <a:ext cx="1294734" cy="408864"/>
              <a:chOff x="0" y="0"/>
              <a:chExt cx="1294733" cy="408863"/>
            </a:xfrm>
          </p:grpSpPr>
          <p:sp>
            <p:nvSpPr>
              <p:cNvPr id="120" name="四角形"/>
              <p:cNvSpPr/>
              <p:nvPr/>
            </p:nvSpPr>
            <p:spPr>
              <a:xfrm>
                <a:off x="0" y="0"/>
                <a:ext cx="1294734" cy="408864"/>
              </a:xfrm>
              <a:prstGeom prst="rect">
                <a:avLst/>
              </a:prstGeom>
              <a:noFill/>
              <a:ln w="1778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/>
              </a:p>
            </p:txBody>
          </p:sp>
          <p:sp>
            <p:nvSpPr>
              <p:cNvPr id="121" name="線"/>
              <p:cNvSpPr/>
              <p:nvPr/>
            </p:nvSpPr>
            <p:spPr>
              <a:xfrm flipH="1">
                <a:off x="147645" y="2"/>
                <a:ext cx="1" cy="406443"/>
              </a:xfrm>
              <a:prstGeom prst="line">
                <a:avLst/>
              </a:prstGeom>
              <a:noFill/>
              <a:ln w="1778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marL="0" marR="0" defTabSz="457200">
                  <a:defRPr sz="1200">
                    <a:uFillTx/>
                    <a:latin typeface="ヒラギノ角ゴ ProN W3"/>
                    <a:ea typeface="ヒラギノ角ゴ ProN W3"/>
                    <a:cs typeface="ヒラギノ角ゴ ProN W3"/>
                    <a:sym typeface="ヒラギノ角ゴ ProN W3"/>
                  </a:defRPr>
                </a:pPr>
              </a:p>
            </p:txBody>
          </p:sp>
        </p:grpSp>
        <p:sp>
          <p:nvSpPr>
            <p:cNvPr id="123" name="反復："/>
            <p:cNvSpPr txBox="1"/>
            <p:nvPr/>
          </p:nvSpPr>
          <p:spPr>
            <a:xfrm>
              <a:off x="0" y="19913"/>
              <a:ext cx="840740" cy="3302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反復：</a:t>
              </a:r>
            </a:p>
          </p:txBody>
        </p:sp>
      </p:grpSp>
      <p:grpSp>
        <p:nvGrpSpPr>
          <p:cNvPr id="127" name="グループ"/>
          <p:cNvGrpSpPr/>
          <p:nvPr/>
        </p:nvGrpSpPr>
        <p:grpSpPr>
          <a:xfrm>
            <a:off x="1237283" y="5606022"/>
            <a:ext cx="2059776" cy="408864"/>
            <a:chOff x="0" y="0"/>
            <a:chExt cx="2059775" cy="408863"/>
          </a:xfrm>
        </p:grpSpPr>
        <p:sp>
          <p:nvSpPr>
            <p:cNvPr id="125" name="四角形"/>
            <p:cNvSpPr/>
            <p:nvPr/>
          </p:nvSpPr>
          <p:spPr>
            <a:xfrm>
              <a:off x="765042" y="0"/>
              <a:ext cx="1294734" cy="408864"/>
            </a:xfrm>
            <a:prstGeom prst="rect">
              <a:avLst/>
            </a:prstGeom>
            <a:noFill/>
            <a:ln w="1778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26" name="処理："/>
            <p:cNvSpPr txBox="1"/>
            <p:nvPr/>
          </p:nvSpPr>
          <p:spPr>
            <a:xfrm>
              <a:off x="0" y="19913"/>
              <a:ext cx="840740" cy="3302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処理：</a:t>
              </a:r>
            </a:p>
          </p:txBody>
        </p:sp>
      </p:grpSp>
      <p:grpSp>
        <p:nvGrpSpPr>
          <p:cNvPr id="130" name="グループ"/>
          <p:cNvGrpSpPr/>
          <p:nvPr/>
        </p:nvGrpSpPr>
        <p:grpSpPr>
          <a:xfrm>
            <a:off x="3661634" y="5612372"/>
            <a:ext cx="2044229" cy="396164"/>
            <a:chOff x="0" y="0"/>
            <a:chExt cx="2044227" cy="396163"/>
          </a:xfrm>
        </p:grpSpPr>
        <p:sp>
          <p:nvSpPr>
            <p:cNvPr id="128" name="図形"/>
            <p:cNvSpPr/>
            <p:nvPr/>
          </p:nvSpPr>
          <p:spPr>
            <a:xfrm>
              <a:off x="756458" y="0"/>
              <a:ext cx="1287770" cy="396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516" y="0"/>
                  </a:lnTo>
                  <a:lnTo>
                    <a:pt x="17863" y="10696"/>
                  </a:lnTo>
                  <a:lnTo>
                    <a:pt x="21600" y="21600"/>
                  </a:lnTo>
                  <a:lnTo>
                    <a:pt x="12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778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/>
            </a:p>
          </p:txBody>
        </p:sp>
        <p:sp>
          <p:nvSpPr>
            <p:cNvPr id="129" name="選択："/>
            <p:cNvSpPr txBox="1"/>
            <p:nvPr/>
          </p:nvSpPr>
          <p:spPr>
            <a:xfrm>
              <a:off x="0" y="32981"/>
              <a:ext cx="840740" cy="330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選択：</a:t>
              </a:r>
            </a:p>
          </p:txBody>
        </p:sp>
      </p:grpSp>
      <p:sp>
        <p:nvSpPr>
          <p:cNvPr id="131" name="角丸四角形"/>
          <p:cNvSpPr/>
          <p:nvPr/>
        </p:nvSpPr>
        <p:spPr>
          <a:xfrm>
            <a:off x="861147" y="5247594"/>
            <a:ext cx="7645202" cy="1125719"/>
          </a:xfrm>
          <a:prstGeom prst="roundRect">
            <a:avLst>
              <a:gd name="adj" fmla="val 16923"/>
            </a:avLst>
          </a:prstGeom>
          <a:ln w="12700">
            <a:solidFill>
              <a:srgbClr val="000000"/>
            </a:solidFill>
            <a:prstDash val="sysDot"/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32" name="PADの構成部品："/>
          <p:cNvSpPr txBox="1"/>
          <p:nvPr/>
        </p:nvSpPr>
        <p:spPr>
          <a:xfrm>
            <a:off x="1277366" y="5077224"/>
            <a:ext cx="1979611" cy="36082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/>
          </a:lstStyle>
          <a:p>
            <a:pPr/>
            <a:r>
              <a:t>PADの構成部品：</a:t>
            </a:r>
          </a:p>
        </p:txBody>
      </p:sp>
      <p:sp>
        <p:nvSpPr>
          <p:cNvPr id="133" name="指定したサウンドファイルを無限ループで再生"/>
          <p:cNvSpPr txBox="1"/>
          <p:nvPr>
            <p:ph type="body" sz="quarter" idx="1"/>
          </p:nvPr>
        </p:nvSpPr>
        <p:spPr>
          <a:xfrm>
            <a:off x="317500" y="1184275"/>
            <a:ext cx="8509000" cy="943760"/>
          </a:xfrm>
          <a:prstGeom prst="rect">
            <a:avLst/>
          </a:prstGeom>
        </p:spPr>
        <p:txBody>
          <a:bodyPr/>
          <a:lstStyle/>
          <a:p>
            <a:pPr/>
            <a:r>
              <a:t>指定したサウンドファイルを無限ループで再生</a:t>
            </a:r>
          </a:p>
        </p:txBody>
      </p:sp>
      <p:sp>
        <p:nvSpPr>
          <p:cNvPr id="134" name="PAD(Problem Analysis Diagram)はプログラムの設計図"/>
          <p:cNvSpPr txBox="1"/>
          <p:nvPr/>
        </p:nvSpPr>
        <p:spPr>
          <a:xfrm>
            <a:off x="1406504" y="4435174"/>
            <a:ext cx="6039334" cy="3302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>
              <a:defRPr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1pPr>
          </a:lstStyle>
          <a:p>
            <a:pPr/>
            <a:r>
              <a:t>PAD(Problem Analysis Diagram)はプログラムの設計図</a:t>
            </a:r>
          </a:p>
        </p:txBody>
      </p:sp>
      <p:sp>
        <p:nvSpPr>
          <p:cNvPr id="135" name="四角形"/>
          <p:cNvSpPr/>
          <p:nvPr/>
        </p:nvSpPr>
        <p:spPr>
          <a:xfrm>
            <a:off x="675225" y="2566721"/>
            <a:ext cx="1382941" cy="457201"/>
          </a:xfrm>
          <a:prstGeom prst="rect">
            <a:avLst/>
          </a:prstGeom>
          <a:solidFill>
            <a:srgbClr val="FFFFFF"/>
          </a:solidFill>
          <a:ln w="1778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36" name="音を鳴らす"/>
          <p:cNvSpPr txBox="1"/>
          <p:nvPr/>
        </p:nvSpPr>
        <p:spPr>
          <a:xfrm>
            <a:off x="716454" y="2642921"/>
            <a:ext cx="1300483" cy="30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buClr>
                <a:srgbClr val="000000"/>
              </a:buClr>
              <a:buFont typeface="Times New Roman"/>
              <a:defRPr sz="140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1pPr>
          </a:lstStyle>
          <a:p>
            <a:pPr/>
            <a:r>
              <a:t>音を鳴らす</a:t>
            </a:r>
          </a:p>
        </p:txBody>
      </p:sp>
      <p:grpSp>
        <p:nvGrpSpPr>
          <p:cNvPr id="139" name="グループ"/>
          <p:cNvGrpSpPr/>
          <p:nvPr/>
        </p:nvGrpSpPr>
        <p:grpSpPr>
          <a:xfrm>
            <a:off x="2426504" y="2574677"/>
            <a:ext cx="1294734" cy="451290"/>
            <a:chOff x="0" y="0"/>
            <a:chExt cx="1294733" cy="451288"/>
          </a:xfrm>
        </p:grpSpPr>
        <p:sp>
          <p:nvSpPr>
            <p:cNvPr id="137" name="四角形"/>
            <p:cNvSpPr/>
            <p:nvPr/>
          </p:nvSpPr>
          <p:spPr>
            <a:xfrm>
              <a:off x="0" y="0"/>
              <a:ext cx="1294734" cy="451289"/>
            </a:xfrm>
            <a:prstGeom prst="rect">
              <a:avLst/>
            </a:prstGeom>
            <a:noFill/>
            <a:ln w="1778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38" name="線"/>
            <p:cNvSpPr/>
            <p:nvPr/>
          </p:nvSpPr>
          <p:spPr>
            <a:xfrm flipH="1">
              <a:off x="147645" y="2"/>
              <a:ext cx="1" cy="448617"/>
            </a:xfrm>
            <a:prstGeom prst="line">
              <a:avLst/>
            </a:prstGeom>
            <a:noFill/>
            <a:ln w="1778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marL="0" marR="0" defTabSz="457200">
                <a:defRPr sz="1200">
                  <a:uFillTx/>
                  <a:latin typeface="ヒラギノ角ゴ ProN W3"/>
                  <a:ea typeface="ヒラギノ角ゴ ProN W3"/>
                  <a:cs typeface="ヒラギノ角ゴ ProN W3"/>
                  <a:sym typeface="ヒラギノ角ゴ ProN W3"/>
                </a:defRPr>
              </a:pPr>
            </a:p>
          </p:txBody>
        </p:sp>
      </p:grpSp>
      <p:sp>
        <p:nvSpPr>
          <p:cNvPr id="140" name="無限ループ"/>
          <p:cNvSpPr txBox="1"/>
          <p:nvPr/>
        </p:nvSpPr>
        <p:spPr>
          <a:xfrm>
            <a:off x="2457839" y="2651732"/>
            <a:ext cx="1300483" cy="30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buClr>
                <a:srgbClr val="000000"/>
              </a:buClr>
              <a:buFont typeface="Times New Roman"/>
              <a:defRPr sz="140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1pPr>
          </a:lstStyle>
          <a:p>
            <a:pPr/>
            <a:r>
              <a:t>無限ループ</a:t>
            </a:r>
          </a:p>
        </p:txBody>
      </p:sp>
      <p:sp>
        <p:nvSpPr>
          <p:cNvPr id="141" name="線"/>
          <p:cNvSpPr/>
          <p:nvPr/>
        </p:nvSpPr>
        <p:spPr>
          <a:xfrm>
            <a:off x="3734191" y="2830160"/>
            <a:ext cx="243335" cy="1"/>
          </a:xfrm>
          <a:prstGeom prst="line">
            <a:avLst/>
          </a:prstGeom>
          <a:ln w="1778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marL="0" marR="0" defTabSz="457200">
              <a:defRPr sz="1200">
                <a:uFillTx/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pPr>
          </a:p>
        </p:txBody>
      </p:sp>
      <p:grpSp>
        <p:nvGrpSpPr>
          <p:cNvPr id="144" name="グループ"/>
          <p:cNvGrpSpPr/>
          <p:nvPr/>
        </p:nvGrpSpPr>
        <p:grpSpPr>
          <a:xfrm>
            <a:off x="5547247" y="3248589"/>
            <a:ext cx="325190" cy="360822"/>
            <a:chOff x="0" y="0"/>
            <a:chExt cx="325188" cy="360821"/>
          </a:xfrm>
        </p:grpSpPr>
        <p:sp>
          <p:nvSpPr>
            <p:cNvPr id="142" name="円形"/>
            <p:cNvSpPr/>
            <p:nvPr/>
          </p:nvSpPr>
          <p:spPr>
            <a:xfrm>
              <a:off x="7688" y="21660"/>
              <a:ext cx="317501" cy="31750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127000" dist="76200" dir="2700000">
                <a:srgbClr val="FFFFFF">
                  <a:alpha val="75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43" name="3"/>
            <p:cNvSpPr txBox="1"/>
            <p:nvPr/>
          </p:nvSpPr>
          <p:spPr>
            <a:xfrm>
              <a:off x="0" y="0"/>
              <a:ext cx="282077" cy="3608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>
                  <a:solidFill>
                    <a:srgbClr val="FFFFFF"/>
                  </a:solidFill>
                </a:defRPr>
              </a:lvl1pPr>
            </a:lstStyle>
            <a:p>
              <a:pPr/>
              <a:r>
                <a:t>3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四角形"/>
          <p:cNvSpPr/>
          <p:nvPr/>
        </p:nvSpPr>
        <p:spPr>
          <a:xfrm>
            <a:off x="6667500" y="-57150"/>
            <a:ext cx="2533006" cy="68947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147" name="イメージ" descr="イメージ"/>
          <p:cNvPicPr>
            <a:picLocks noChangeAspect="1"/>
          </p:cNvPicPr>
          <p:nvPr/>
        </p:nvPicPr>
        <p:blipFill>
          <a:blip r:embed="rId2">
            <a:extLst/>
          </a:blip>
          <a:srcRect l="28399" t="17808" r="41134" b="64253"/>
          <a:stretch>
            <a:fillRect/>
          </a:stretch>
        </p:blipFill>
        <p:spPr>
          <a:xfrm>
            <a:off x="8129091" y="402828"/>
            <a:ext cx="843663" cy="331162"/>
          </a:xfrm>
          <a:prstGeom prst="rect">
            <a:avLst/>
          </a:prstGeom>
          <a:ln w="12700"/>
        </p:spPr>
      </p:pic>
      <p:sp>
        <p:nvSpPr>
          <p:cNvPr id="148" name="線"/>
          <p:cNvSpPr/>
          <p:nvPr/>
        </p:nvSpPr>
        <p:spPr>
          <a:xfrm>
            <a:off x="-1" y="908298"/>
            <a:ext cx="9144002" cy="1"/>
          </a:xfrm>
          <a:prstGeom prst="line">
            <a:avLst/>
          </a:prstGeom>
          <a:ln w="38100">
            <a:solidFill>
              <a:srgbClr val="F30001"/>
            </a:solidFill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149" name="スライド番号"/>
          <p:cNvSpPr txBox="1"/>
          <p:nvPr>
            <p:ph type="sldNum" sz="quarter" idx="2"/>
          </p:nvPr>
        </p:nvSpPr>
        <p:spPr>
          <a:xfrm>
            <a:off x="8736107" y="6445001"/>
            <a:ext cx="227311" cy="32355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50" name="プログラムの準備（今回のみ）"/>
          <p:cNvSpPr txBox="1"/>
          <p:nvPr/>
        </p:nvSpPr>
        <p:spPr>
          <a:xfrm>
            <a:off x="230435" y="291103"/>
            <a:ext cx="7558535" cy="554444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127000" dist="76200" dir="2700000">
              <a:srgbClr val="FFFFFF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2600"/>
                </a:solidFill>
                <a:uFill>
                  <a:solidFill>
                    <a:srgbClr val="FF6A00"/>
                  </a:solidFill>
                </a:uFill>
                <a:latin typeface="ヒラギノ角ゴ ProN W6"/>
                <a:ea typeface="ヒラギノ角ゴ ProN W6"/>
                <a:cs typeface="ヒラギノ角ゴ ProN W6"/>
                <a:sym typeface="ヒラギノ角ゴ ProN W6"/>
              </a:defRPr>
            </a:lvl1pPr>
          </a:lstStyle>
          <a:p>
            <a:pPr/>
            <a:r>
              <a:t>プログラムの準備（今回のみ）</a:t>
            </a:r>
          </a:p>
        </p:txBody>
      </p:sp>
      <p:sp>
        <p:nvSpPr>
          <p:cNvPr id="151" name="ワーキングディレクトリをUSBメモリ上に作成…"/>
          <p:cNvSpPr txBox="1"/>
          <p:nvPr/>
        </p:nvSpPr>
        <p:spPr>
          <a:xfrm>
            <a:off x="317500" y="1184275"/>
            <a:ext cx="8509000" cy="5003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marL="383540" indent="-342900">
              <a:lnSpc>
                <a:spcPct val="60000"/>
              </a:lnSpc>
              <a:spcBef>
                <a:spcPts val="700"/>
              </a:spcBef>
              <a:buSzPct val="100000"/>
              <a:buChar char="•"/>
              <a:defRPr sz="2200">
                <a:latin typeface="+mn-lt"/>
                <a:ea typeface="+mn-ea"/>
                <a:cs typeface="+mn-cs"/>
                <a:sym typeface="ヒラギノ角ゴ Pro W3"/>
              </a:defRPr>
            </a:pPr>
            <a:r>
              <a:t>ワーキングディレクトリをUSBメモリ上に作成</a:t>
            </a:r>
          </a:p>
          <a:p>
            <a:pPr lvl="1" marL="726440" indent="-228600">
              <a:lnSpc>
                <a:spcPct val="60000"/>
              </a:lnSpc>
              <a:spcBef>
                <a:spcPts val="700"/>
              </a:spcBef>
              <a:buSzPct val="100000"/>
              <a:buAutoNum type="arabicPeriod" startAt="1"/>
              <a:defRPr sz="2200">
                <a:latin typeface="+mn-lt"/>
                <a:ea typeface="+mn-ea"/>
                <a:cs typeface="+mn-cs"/>
                <a:sym typeface="ヒラギノ角ゴ Pro W3"/>
              </a:defRPr>
            </a:pPr>
            <a:r>
              <a:t> USBメモリを挿入してオートマウントする</a:t>
            </a:r>
          </a:p>
          <a:p>
            <a:pPr lvl="1" marL="726440" indent="-228600">
              <a:lnSpc>
                <a:spcPct val="60000"/>
              </a:lnSpc>
              <a:spcBef>
                <a:spcPts val="700"/>
              </a:spcBef>
              <a:buSzPct val="100000"/>
              <a:buAutoNum type="arabicPeriod" startAt="1"/>
              <a:defRPr sz="2200">
                <a:latin typeface="+mn-lt"/>
                <a:ea typeface="+mn-ea"/>
                <a:cs typeface="+mn-cs"/>
                <a:sym typeface="ヒラギノ角ゴ Pro W3"/>
              </a:defRPr>
            </a:pPr>
            <a:r>
              <a:t> /media/(ユーザ名)/(USBメモリ名)に移動</a:t>
            </a:r>
          </a:p>
          <a:p>
            <a:pPr marL="0">
              <a:lnSpc>
                <a:spcPct val="60000"/>
              </a:lnSpc>
              <a:spcBef>
                <a:spcPts val="700"/>
              </a:spcBef>
              <a:defRPr sz="2200">
                <a:latin typeface="+mn-lt"/>
                <a:ea typeface="+mn-ea"/>
                <a:cs typeface="+mn-cs"/>
                <a:sym typeface="ヒラギノ角ゴ Pro W3"/>
              </a:defRPr>
            </a:pPr>
          </a:p>
          <a:p>
            <a:pPr marL="0">
              <a:lnSpc>
                <a:spcPct val="60000"/>
              </a:lnSpc>
              <a:spcBef>
                <a:spcPts val="700"/>
              </a:spcBef>
              <a:defRPr sz="2200">
                <a:latin typeface="+mn-lt"/>
                <a:ea typeface="+mn-ea"/>
                <a:cs typeface="+mn-cs"/>
                <a:sym typeface="ヒラギノ角ゴ Pro W3"/>
              </a:defRPr>
            </a:pPr>
          </a:p>
          <a:p>
            <a:pPr lvl="1" marL="726440" indent="-228600">
              <a:lnSpc>
                <a:spcPct val="60000"/>
              </a:lnSpc>
              <a:spcBef>
                <a:spcPts val="700"/>
              </a:spcBef>
              <a:buSzPct val="100000"/>
              <a:buAutoNum type="arabicPeriod" startAt="3"/>
              <a:defRPr sz="2200">
                <a:latin typeface="+mn-lt"/>
                <a:ea typeface="+mn-ea"/>
                <a:cs typeface="+mn-cs"/>
                <a:sym typeface="ヒラギノ角ゴ Pro W3"/>
              </a:defRPr>
            </a:pPr>
            <a:r>
              <a:t> ワーキングディレクトリ”LEGO”を作成</a:t>
            </a:r>
          </a:p>
          <a:p>
            <a:pPr marL="0">
              <a:lnSpc>
                <a:spcPct val="60000"/>
              </a:lnSpc>
              <a:spcBef>
                <a:spcPts val="700"/>
              </a:spcBef>
              <a:defRPr sz="2200">
                <a:latin typeface="+mn-lt"/>
                <a:ea typeface="+mn-ea"/>
                <a:cs typeface="+mn-cs"/>
                <a:sym typeface="ヒラギノ角ゴ Pro W3"/>
              </a:defRPr>
            </a:pPr>
          </a:p>
          <a:p>
            <a:pPr marL="0">
              <a:lnSpc>
                <a:spcPct val="60000"/>
              </a:lnSpc>
              <a:spcBef>
                <a:spcPts val="700"/>
              </a:spcBef>
              <a:defRPr sz="2200">
                <a:latin typeface="+mn-lt"/>
                <a:ea typeface="+mn-ea"/>
                <a:cs typeface="+mn-cs"/>
                <a:sym typeface="ヒラギノ角ゴ Pro W3"/>
              </a:defRPr>
            </a:pPr>
          </a:p>
          <a:p>
            <a:pPr marL="0">
              <a:lnSpc>
                <a:spcPct val="60000"/>
              </a:lnSpc>
              <a:spcBef>
                <a:spcPts val="700"/>
              </a:spcBef>
              <a:defRPr sz="2200">
                <a:latin typeface="+mn-lt"/>
                <a:ea typeface="+mn-ea"/>
                <a:cs typeface="+mn-cs"/>
                <a:sym typeface="ヒラギノ角ゴ Pro W3"/>
              </a:defRPr>
            </a:pPr>
          </a:p>
          <a:p>
            <a:pPr lvl="1" marL="726440" indent="-228600">
              <a:lnSpc>
                <a:spcPct val="60000"/>
              </a:lnSpc>
              <a:spcBef>
                <a:spcPts val="700"/>
              </a:spcBef>
              <a:buSzPct val="100000"/>
              <a:buAutoNum type="arabicPeriod" startAt="4"/>
              <a:defRPr sz="2200">
                <a:latin typeface="+mn-lt"/>
                <a:ea typeface="+mn-ea"/>
                <a:cs typeface="+mn-cs"/>
                <a:sym typeface="ヒラギノ角ゴ Pro W3"/>
              </a:defRPr>
            </a:pPr>
            <a:r>
              <a:t> プログラムをコピーして解凍</a:t>
            </a:r>
          </a:p>
        </p:txBody>
      </p:sp>
      <p:sp>
        <p:nvSpPr>
          <p:cNvPr id="152" name="pc &gt; cd /media/(ユーザ名)/(USBメモリ名)"/>
          <p:cNvSpPr txBox="1"/>
          <p:nvPr/>
        </p:nvSpPr>
        <p:spPr>
          <a:xfrm>
            <a:off x="316309" y="2546350"/>
            <a:ext cx="8496301" cy="406394"/>
          </a:xfrm>
          <a:prstGeom prst="rect">
            <a:avLst/>
          </a:prstGeom>
          <a:ln w="12700">
            <a:solidFill>
              <a:srgbClr val="000000">
                <a:alpha val="50000"/>
              </a:srgbClr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>
              <a:buClr>
                <a:srgbClr val="000000"/>
              </a:buClr>
              <a:buFont typeface="Heiti TC Light"/>
              <a:defRPr sz="21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rPr>
                <a:solidFill>
                  <a:srgbClr val="FF9300"/>
                </a:solidFill>
              </a:rPr>
              <a:t>pc </a:t>
            </a:r>
            <a:r>
              <a:rPr>
                <a:solidFill>
                  <a:srgbClr val="FF9300"/>
                </a:solidFill>
                <a:uFill>
                  <a:solidFill>
                    <a:srgbClr val="FF9300"/>
                  </a:solidFill>
                </a:uFill>
              </a:rPr>
              <a:t>&gt;</a:t>
            </a:r>
            <a:r>
              <a:t> cd /media/(</a:t>
            </a:r>
            <a:r>
              <a:rPr>
                <a:latin typeface="ヒラギノ角ゴ ProN W3"/>
                <a:ea typeface="ヒラギノ角ゴ ProN W3"/>
                <a:cs typeface="ヒラギノ角ゴ ProN W3"/>
                <a:sym typeface="ヒラギノ角ゴ ProN W3"/>
              </a:rPr>
              <a:t>ユーザ名</a:t>
            </a:r>
            <a:r>
              <a:t>)/(</a:t>
            </a:r>
            <a:r>
              <a:rPr>
                <a:latin typeface="ヒラギノ角ゴ ProN W3"/>
                <a:ea typeface="ヒラギノ角ゴ ProN W3"/>
                <a:cs typeface="ヒラギノ角ゴ ProN W3"/>
                <a:sym typeface="ヒラギノ角ゴ ProN W3"/>
              </a:rPr>
              <a:t>USBメモリ名</a:t>
            </a:r>
            <a:r>
              <a:t>)</a:t>
            </a:r>
          </a:p>
        </p:txBody>
      </p:sp>
      <p:sp>
        <p:nvSpPr>
          <p:cNvPr id="153" name="pc &gt; mkdir LEGO…"/>
          <p:cNvSpPr txBox="1"/>
          <p:nvPr/>
        </p:nvSpPr>
        <p:spPr>
          <a:xfrm>
            <a:off x="316309" y="3743200"/>
            <a:ext cx="8496301" cy="673101"/>
          </a:xfrm>
          <a:prstGeom prst="rect">
            <a:avLst/>
          </a:prstGeom>
          <a:ln w="12700">
            <a:solidFill>
              <a:srgbClr val="000000">
                <a:alpha val="50000"/>
              </a:srgbClr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>
              <a:buClr>
                <a:srgbClr val="000000"/>
              </a:buClr>
              <a:buFont typeface="Heiti TC Light"/>
              <a:defRPr sz="21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rPr>
                <a:solidFill>
                  <a:srgbClr val="FF9300"/>
                </a:solidFill>
              </a:rPr>
              <a:t>pc </a:t>
            </a:r>
            <a:r>
              <a:rPr>
                <a:solidFill>
                  <a:srgbClr val="FF9300"/>
                </a:solidFill>
                <a:uFill>
                  <a:solidFill>
                    <a:srgbClr val="FF9300"/>
                  </a:solidFill>
                </a:uFill>
              </a:rPr>
              <a:t>&gt;</a:t>
            </a:r>
            <a:r>
              <a:t> mkdir LEGO</a:t>
            </a:r>
          </a:p>
          <a:p>
            <a:pPr>
              <a:buClr>
                <a:srgbClr val="000000"/>
              </a:buClr>
              <a:buFont typeface="Heiti TC Light"/>
              <a:defRPr sz="21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rPr>
                <a:solidFill>
                  <a:srgbClr val="FF9300"/>
                </a:solidFill>
              </a:rPr>
              <a:t>pc </a:t>
            </a:r>
            <a:r>
              <a:rPr>
                <a:solidFill>
                  <a:srgbClr val="FF9300"/>
                </a:solidFill>
                <a:uFill>
                  <a:solidFill>
                    <a:srgbClr val="FF9300"/>
                  </a:solidFill>
                </a:uFill>
              </a:rPr>
              <a:t>&gt;</a:t>
            </a:r>
            <a:r>
              <a:t> cd LEGO</a:t>
            </a:r>
          </a:p>
        </p:txBody>
      </p:sp>
      <p:sp>
        <p:nvSpPr>
          <p:cNvPr id="154" name="pc &gt; cp /usr/local/dg/LEGO/EV3_Sample/EV3Sample.zip ./…"/>
          <p:cNvSpPr txBox="1"/>
          <p:nvPr/>
        </p:nvSpPr>
        <p:spPr>
          <a:xfrm>
            <a:off x="316309" y="5407025"/>
            <a:ext cx="8496301" cy="673100"/>
          </a:xfrm>
          <a:prstGeom prst="rect">
            <a:avLst/>
          </a:prstGeom>
          <a:ln w="12700">
            <a:solidFill>
              <a:srgbClr val="000000">
                <a:alpha val="50000"/>
              </a:srgbClr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>
              <a:buClr>
                <a:srgbClr val="000000"/>
              </a:buClr>
              <a:buFont typeface="Heiti TC Light"/>
              <a:defRPr sz="21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rPr>
                <a:solidFill>
                  <a:srgbClr val="FF9300"/>
                </a:solidFill>
              </a:rPr>
              <a:t>pc </a:t>
            </a:r>
            <a:r>
              <a:rPr>
                <a:solidFill>
                  <a:srgbClr val="FF9300"/>
                </a:solidFill>
                <a:uFill>
                  <a:solidFill>
                    <a:srgbClr val="FF9300"/>
                  </a:solidFill>
                </a:uFill>
              </a:rPr>
              <a:t>&gt;</a:t>
            </a:r>
            <a:r>
              <a:t> cp /usr/local/dg/LEGO/EV3_Sample/EV3Sample.zip ./</a:t>
            </a:r>
          </a:p>
          <a:p>
            <a:pPr>
              <a:buClr>
                <a:srgbClr val="000000"/>
              </a:buClr>
              <a:buFont typeface="Heiti TC Light"/>
              <a:defRPr sz="21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rPr>
                <a:solidFill>
                  <a:srgbClr val="FF9300"/>
                </a:solidFill>
              </a:rPr>
              <a:t>pc </a:t>
            </a:r>
            <a:r>
              <a:rPr>
                <a:solidFill>
                  <a:srgbClr val="FF9300"/>
                </a:solidFill>
                <a:uFill>
                  <a:solidFill>
                    <a:srgbClr val="FF9300"/>
                  </a:solidFill>
                </a:uFill>
              </a:rPr>
              <a:t>&gt;</a:t>
            </a:r>
            <a:r>
              <a:t> unzip EV3Sample.zip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四角形"/>
          <p:cNvSpPr/>
          <p:nvPr/>
        </p:nvSpPr>
        <p:spPr>
          <a:xfrm>
            <a:off x="6667500" y="-57150"/>
            <a:ext cx="2533006" cy="68947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157" name="イメージ" descr="イメージ"/>
          <p:cNvPicPr>
            <a:picLocks noChangeAspect="1"/>
          </p:cNvPicPr>
          <p:nvPr/>
        </p:nvPicPr>
        <p:blipFill>
          <a:blip r:embed="rId2">
            <a:extLst/>
          </a:blip>
          <a:srcRect l="28399" t="17808" r="41134" b="64253"/>
          <a:stretch>
            <a:fillRect/>
          </a:stretch>
        </p:blipFill>
        <p:spPr>
          <a:xfrm>
            <a:off x="8129091" y="402828"/>
            <a:ext cx="843663" cy="331162"/>
          </a:xfrm>
          <a:prstGeom prst="rect">
            <a:avLst/>
          </a:prstGeom>
          <a:ln w="12700"/>
        </p:spPr>
      </p:pic>
      <p:sp>
        <p:nvSpPr>
          <p:cNvPr id="158" name="線"/>
          <p:cNvSpPr/>
          <p:nvPr/>
        </p:nvSpPr>
        <p:spPr>
          <a:xfrm>
            <a:off x="-1" y="908298"/>
            <a:ext cx="9144002" cy="1"/>
          </a:xfrm>
          <a:prstGeom prst="line">
            <a:avLst/>
          </a:prstGeom>
          <a:ln w="38100">
            <a:solidFill>
              <a:srgbClr val="F30001"/>
            </a:solidFill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159" name="スライド番号"/>
          <p:cNvSpPr txBox="1"/>
          <p:nvPr>
            <p:ph type="sldNum" sz="quarter" idx="2"/>
          </p:nvPr>
        </p:nvSpPr>
        <p:spPr>
          <a:xfrm>
            <a:off x="8736107" y="6445001"/>
            <a:ext cx="227311" cy="32355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60" name="#include “./jissenPBL.h”…"/>
          <p:cNvSpPr txBox="1"/>
          <p:nvPr/>
        </p:nvSpPr>
        <p:spPr>
          <a:xfrm>
            <a:off x="468489" y="1307224"/>
            <a:ext cx="8207022" cy="3924301"/>
          </a:xfrm>
          <a:prstGeom prst="rect">
            <a:avLst/>
          </a:prstGeom>
          <a:solidFill>
            <a:srgbClr val="FFFFFF">
              <a:alpha val="86999"/>
            </a:srgbClr>
          </a:solidFill>
          <a:ln w="25400">
            <a:solidFill>
              <a:srgbClr val="000000">
                <a:alpha val="50000"/>
              </a:srgbClr>
            </a:solidFill>
            <a:prstDash val="sysDot"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>
              <a:buClr>
                <a:srgbClr val="000000"/>
              </a:buClr>
              <a:buFont typeface="Heiti TC Light"/>
              <a:defRPr sz="22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#include “./jissenPBL.h”</a:t>
            </a:r>
          </a:p>
          <a:p>
            <a:pPr>
              <a:buClr>
                <a:srgbClr val="000000"/>
              </a:buClr>
              <a:buFont typeface="Heiti TC Light"/>
              <a:defRPr sz="22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int main()</a:t>
            </a:r>
          </a:p>
          <a:p>
            <a:pPr>
              <a:buClr>
                <a:srgbClr val="000000"/>
              </a:buClr>
              <a:buFont typeface="Heiti TC Light"/>
              <a:defRPr sz="22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{</a:t>
            </a:r>
          </a:p>
          <a:p>
            <a:pPr>
              <a:buClr>
                <a:srgbClr val="000000"/>
              </a:buClr>
              <a:buFont typeface="Heiti TC Light"/>
              <a:defRPr sz="22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  SoundInit();</a:t>
            </a:r>
          </a:p>
          <a:p>
            <a:pPr>
              <a:buClr>
                <a:srgbClr val="000000"/>
              </a:buClr>
              <a:buFont typeface="Heiti TC Light"/>
              <a:defRPr sz="22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  ButtonLedInit();</a:t>
            </a:r>
          </a:p>
          <a:p>
            <a:pPr>
              <a:buClr>
                <a:srgbClr val="000000"/>
              </a:buClr>
              <a:buFont typeface="Heiti TC Light"/>
              <a:defRPr sz="2200">
                <a:latin typeface="Osaka−等幅"/>
                <a:ea typeface="Osaka−等幅"/>
                <a:cs typeface="Osaka−等幅"/>
                <a:sym typeface="Osaka−等幅"/>
              </a:defRPr>
            </a:pPr>
          </a:p>
          <a:p>
            <a:pPr>
              <a:buClr>
                <a:srgbClr val="000000"/>
              </a:buClr>
              <a:buFont typeface="Heiti TC Light"/>
              <a:defRPr sz="22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  while(true){</a:t>
            </a:r>
          </a:p>
          <a:p>
            <a:pPr>
              <a:buClr>
                <a:srgbClr val="000000"/>
              </a:buClr>
              <a:buFont typeface="Heiti TC Light"/>
              <a:defRPr sz="22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    PlayFile("/home/root/lms2012/prjs/Bravo.rsf");</a:t>
            </a:r>
          </a:p>
          <a:p>
            <a:pPr>
              <a:buClr>
                <a:srgbClr val="000000"/>
              </a:buClr>
              <a:buFont typeface="Heiti TC Light"/>
              <a:defRPr sz="22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    Wait(1000);</a:t>
            </a:r>
          </a:p>
          <a:p>
            <a:pPr>
              <a:buClr>
                <a:srgbClr val="000000"/>
              </a:buClr>
              <a:buFont typeface="Heiti TC Light"/>
              <a:defRPr sz="22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    if(ButtonPressed(BTN1)) break;</a:t>
            </a:r>
          </a:p>
          <a:p>
            <a:pPr>
              <a:buClr>
                <a:srgbClr val="000000"/>
              </a:buClr>
              <a:buFont typeface="Heiti TC Light"/>
              <a:defRPr sz="22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  }</a:t>
            </a:r>
          </a:p>
          <a:p>
            <a:pPr>
              <a:buClr>
                <a:srgbClr val="000000"/>
              </a:buClr>
              <a:buFont typeface="Heiti TC Light"/>
              <a:defRPr sz="22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  return 0;</a:t>
            </a:r>
          </a:p>
          <a:p>
            <a:pPr>
              <a:buClr>
                <a:srgbClr val="000000"/>
              </a:buClr>
              <a:buFont typeface="Heiti TC Light"/>
              <a:defRPr sz="22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}</a:t>
            </a:r>
          </a:p>
        </p:txBody>
      </p:sp>
      <p:sp>
        <p:nvSpPr>
          <p:cNvPr id="161" name="注意点：…"/>
          <p:cNvSpPr txBox="1"/>
          <p:nvPr/>
        </p:nvSpPr>
        <p:spPr>
          <a:xfrm>
            <a:off x="482699" y="5240801"/>
            <a:ext cx="8178602" cy="1358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>
              <a:buClr>
                <a:srgbClr val="000000"/>
              </a:buClr>
              <a:buFont typeface="Arial"/>
              <a:defRPr>
                <a:latin typeface="+mn-lt"/>
                <a:ea typeface="+mn-ea"/>
                <a:cs typeface="+mn-cs"/>
                <a:sym typeface="ヒラギノ角ゴ Pro W3"/>
              </a:defRPr>
            </a:pPr>
            <a:r>
              <a:t>注意点：</a:t>
            </a:r>
          </a:p>
          <a:p>
            <a:pPr>
              <a:buClr>
                <a:srgbClr val="000000"/>
              </a:buClr>
              <a:buFont typeface="Arial"/>
              <a:defRPr>
                <a:latin typeface="+mn-lt"/>
                <a:ea typeface="+mn-ea"/>
                <a:cs typeface="+mn-cs"/>
                <a:sym typeface="ヒラギノ角ゴ Pro W3"/>
              </a:defRPr>
            </a:pPr>
            <a:r>
              <a:t>・拡張子は .c</a:t>
            </a:r>
          </a:p>
          <a:p>
            <a:pPr>
              <a:buClr>
                <a:srgbClr val="000000"/>
              </a:buClr>
              <a:buFont typeface="Arial"/>
              <a:defRPr>
                <a:latin typeface="+mn-lt"/>
                <a:ea typeface="+mn-ea"/>
                <a:cs typeface="+mn-cs"/>
                <a:sym typeface="ヒラギノ角ゴ Pro W3"/>
              </a:defRPr>
            </a:pPr>
            <a:r>
              <a:t>・サウンドファイル「Brabo.rsf」もEV3へ転送が必要</a:t>
            </a:r>
          </a:p>
          <a:p>
            <a:pPr>
              <a:buClr>
                <a:srgbClr val="000000"/>
              </a:buClr>
              <a:buFont typeface="Arial"/>
              <a:defRPr>
                <a:latin typeface="+mn-lt"/>
                <a:ea typeface="+mn-ea"/>
                <a:cs typeface="+mn-cs"/>
                <a:sym typeface="ヒラギノ角ゴ Pro W3"/>
              </a:defRPr>
            </a:pPr>
            <a:r>
              <a:t>・ファイル名、プログラムの中では日本語は使用できない (すべて半角英数)</a:t>
            </a:r>
          </a:p>
        </p:txBody>
      </p:sp>
      <p:sp>
        <p:nvSpPr>
          <p:cNvPr id="162" name="NXCプログラム (p.37 sound.c)"/>
          <p:cNvSpPr txBox="1"/>
          <p:nvPr/>
        </p:nvSpPr>
        <p:spPr>
          <a:xfrm>
            <a:off x="230435" y="291103"/>
            <a:ext cx="7558535" cy="554444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127000" dist="76200" dir="2700000">
              <a:srgbClr val="FFFFFF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30001"/>
                </a:solidFill>
                <a:uFill>
                  <a:solidFill>
                    <a:srgbClr val="FF6A00"/>
                  </a:solidFill>
                </a:uFill>
                <a:latin typeface="+mj-lt"/>
                <a:ea typeface="+mj-ea"/>
                <a:cs typeface="+mj-cs"/>
                <a:sym typeface="ヒラギノ角ゴ Pro W6"/>
              </a:defRPr>
            </a:pPr>
            <a:r>
              <a:rPr>
                <a:latin typeface="ヒラギノ角ゴ ProN W6"/>
                <a:ea typeface="ヒラギノ角ゴ ProN W6"/>
                <a:cs typeface="ヒラギノ角ゴ ProN W6"/>
                <a:sym typeface="ヒラギノ角ゴ ProN W6"/>
              </a:rPr>
              <a:t>NXCプログラム</a:t>
            </a:r>
            <a:r>
              <a:rPr>
                <a:latin typeface="Heiti TC Medium"/>
                <a:ea typeface="Heiti TC Medium"/>
                <a:cs typeface="Heiti TC Medium"/>
                <a:sym typeface="Heiti TC Medium"/>
              </a:rPr>
              <a:t> </a:t>
            </a:r>
            <a:r>
              <a:rPr sz="2000"/>
              <a:t>(p.37 sound.c)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四角形"/>
          <p:cNvSpPr/>
          <p:nvPr/>
        </p:nvSpPr>
        <p:spPr>
          <a:xfrm>
            <a:off x="6667500" y="-57150"/>
            <a:ext cx="2533006" cy="68947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165" name="イメージ" descr="イメージ"/>
          <p:cNvPicPr>
            <a:picLocks noChangeAspect="1"/>
          </p:cNvPicPr>
          <p:nvPr/>
        </p:nvPicPr>
        <p:blipFill>
          <a:blip r:embed="rId2">
            <a:extLst/>
          </a:blip>
          <a:srcRect l="28399" t="17808" r="41134" b="64253"/>
          <a:stretch>
            <a:fillRect/>
          </a:stretch>
        </p:blipFill>
        <p:spPr>
          <a:xfrm>
            <a:off x="8129091" y="402828"/>
            <a:ext cx="843663" cy="331162"/>
          </a:xfrm>
          <a:prstGeom prst="rect">
            <a:avLst/>
          </a:prstGeom>
          <a:ln w="12700"/>
        </p:spPr>
      </p:pic>
      <p:sp>
        <p:nvSpPr>
          <p:cNvPr id="166" name="線"/>
          <p:cNvSpPr/>
          <p:nvPr/>
        </p:nvSpPr>
        <p:spPr>
          <a:xfrm>
            <a:off x="-1" y="908298"/>
            <a:ext cx="9144002" cy="1"/>
          </a:xfrm>
          <a:prstGeom prst="line">
            <a:avLst/>
          </a:prstGeom>
          <a:ln w="38100">
            <a:solidFill>
              <a:srgbClr val="F30001"/>
            </a:solidFill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167" name="#include “./jissenPBL.h”…"/>
          <p:cNvSpPr txBox="1"/>
          <p:nvPr/>
        </p:nvSpPr>
        <p:spPr>
          <a:xfrm>
            <a:off x="468489" y="913524"/>
            <a:ext cx="8207022" cy="3924301"/>
          </a:xfrm>
          <a:prstGeom prst="rect">
            <a:avLst/>
          </a:prstGeom>
          <a:solidFill>
            <a:srgbClr val="FFFFFF">
              <a:alpha val="86999"/>
            </a:srgbClr>
          </a:solidFill>
          <a:ln w="25400">
            <a:solidFill>
              <a:srgbClr val="000000">
                <a:alpha val="50000"/>
              </a:srgbClr>
            </a:solidFill>
            <a:prstDash val="sysDot"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>
              <a:buClr>
                <a:srgbClr val="000000"/>
              </a:buClr>
              <a:buFont typeface="Heiti TC Light"/>
              <a:defRPr sz="22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#include “./jissenPBL.h”</a:t>
            </a:r>
          </a:p>
          <a:p>
            <a:pPr>
              <a:buClr>
                <a:srgbClr val="000000"/>
              </a:buClr>
              <a:buFont typeface="Heiti TC Light"/>
              <a:defRPr sz="22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int main()</a:t>
            </a:r>
          </a:p>
          <a:p>
            <a:pPr>
              <a:buClr>
                <a:srgbClr val="000000"/>
              </a:buClr>
              <a:buFont typeface="Heiti TC Light"/>
              <a:defRPr sz="22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{</a:t>
            </a:r>
          </a:p>
          <a:p>
            <a:pPr>
              <a:buClr>
                <a:srgbClr val="000000"/>
              </a:buClr>
              <a:buFont typeface="Heiti TC Light"/>
              <a:defRPr sz="22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  SoundInit();</a:t>
            </a:r>
          </a:p>
          <a:p>
            <a:pPr>
              <a:buClr>
                <a:srgbClr val="000000"/>
              </a:buClr>
              <a:buFont typeface="Heiti TC Light"/>
              <a:defRPr sz="22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  ButtonLedInit();</a:t>
            </a:r>
          </a:p>
          <a:p>
            <a:pPr>
              <a:buClr>
                <a:srgbClr val="000000"/>
              </a:buClr>
              <a:buFont typeface="Heiti TC Light"/>
              <a:defRPr sz="2200">
                <a:latin typeface="Osaka−等幅"/>
                <a:ea typeface="Osaka−等幅"/>
                <a:cs typeface="Osaka−等幅"/>
                <a:sym typeface="Osaka−等幅"/>
              </a:defRPr>
            </a:pPr>
          </a:p>
          <a:p>
            <a:pPr>
              <a:buClr>
                <a:srgbClr val="000000"/>
              </a:buClr>
              <a:buFont typeface="Heiti TC Light"/>
              <a:defRPr sz="22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  while(true){</a:t>
            </a:r>
          </a:p>
          <a:p>
            <a:pPr>
              <a:buClr>
                <a:srgbClr val="000000"/>
              </a:buClr>
              <a:buFont typeface="Heiti TC Light"/>
              <a:defRPr sz="22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    PlayFile("/home/root/lms2012/prjs/Bravo.rsf");</a:t>
            </a:r>
          </a:p>
          <a:p>
            <a:pPr>
              <a:buClr>
                <a:srgbClr val="000000"/>
              </a:buClr>
              <a:buFont typeface="Heiti TC Light"/>
              <a:defRPr sz="22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    Wait(1000);</a:t>
            </a:r>
          </a:p>
          <a:p>
            <a:pPr>
              <a:buClr>
                <a:srgbClr val="000000"/>
              </a:buClr>
              <a:buFont typeface="Heiti TC Light"/>
              <a:defRPr sz="22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    if(ButtonPressed(BTN1)) break;</a:t>
            </a:r>
          </a:p>
          <a:p>
            <a:pPr>
              <a:buClr>
                <a:srgbClr val="000000"/>
              </a:buClr>
              <a:buFont typeface="Heiti TC Light"/>
              <a:defRPr sz="22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  }</a:t>
            </a:r>
          </a:p>
          <a:p>
            <a:pPr>
              <a:buClr>
                <a:srgbClr val="000000"/>
              </a:buClr>
              <a:buFont typeface="Heiti TC Light"/>
              <a:defRPr sz="22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  return 0;</a:t>
            </a:r>
          </a:p>
          <a:p>
            <a:pPr>
              <a:buClr>
                <a:srgbClr val="000000"/>
              </a:buClr>
              <a:buFont typeface="Heiti TC Light"/>
              <a:defRPr sz="22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}</a:t>
            </a:r>
          </a:p>
        </p:txBody>
      </p:sp>
      <p:sp>
        <p:nvSpPr>
          <p:cNvPr id="168" name="sound.c の説明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sound.c の説明</a:t>
            </a:r>
          </a:p>
        </p:txBody>
      </p:sp>
      <p:sp>
        <p:nvSpPr>
          <p:cNvPr id="169" name="・SoundInit();…"/>
          <p:cNvSpPr txBox="1"/>
          <p:nvPr/>
        </p:nvSpPr>
        <p:spPr>
          <a:xfrm>
            <a:off x="455385" y="4811300"/>
            <a:ext cx="6913911" cy="2044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>
              <a:buClr>
                <a:srgbClr val="000000"/>
              </a:buClr>
              <a:buFont typeface="Arial"/>
              <a:defRPr>
                <a:latin typeface="+mn-lt"/>
                <a:ea typeface="+mn-ea"/>
                <a:cs typeface="+mn-cs"/>
                <a:sym typeface="ヒラギノ角ゴ Pro W3"/>
              </a:defRPr>
            </a:pPr>
            <a:r>
              <a:t>・SoundInit();</a:t>
            </a:r>
          </a:p>
          <a:p>
            <a:pPr>
              <a:buClr>
                <a:srgbClr val="000000"/>
              </a:buClr>
              <a:buFont typeface="Arial"/>
              <a:defRPr>
                <a:latin typeface="+mn-lt"/>
                <a:ea typeface="+mn-ea"/>
                <a:cs typeface="+mn-cs"/>
                <a:sym typeface="ヒラギノ角ゴ Pro W3"/>
              </a:defRPr>
            </a:pPr>
            <a:r>
              <a:t>　　サウンドの初期化</a:t>
            </a:r>
          </a:p>
          <a:p>
            <a:pPr>
              <a:buClr>
                <a:srgbClr val="000000"/>
              </a:buClr>
              <a:buFont typeface="Arial"/>
              <a:defRPr>
                <a:latin typeface="+mn-lt"/>
                <a:ea typeface="+mn-ea"/>
                <a:cs typeface="+mn-cs"/>
                <a:sym typeface="ヒラギノ角ゴ Pro W3"/>
              </a:defRPr>
            </a:pPr>
            <a:r>
              <a:t>・PlayFile(ディレクトリ/ファイル名);</a:t>
            </a:r>
          </a:p>
          <a:p>
            <a:pPr>
              <a:buClr>
                <a:srgbClr val="000000"/>
              </a:buClr>
              <a:buFont typeface="Arial"/>
              <a:defRPr>
                <a:latin typeface="+mn-lt"/>
                <a:ea typeface="+mn-ea"/>
                <a:cs typeface="+mn-cs"/>
                <a:sym typeface="ヒラギノ角ゴ Pro W3"/>
              </a:defRPr>
            </a:pPr>
            <a:r>
              <a:t>　　再生するサウンドファイルの場所とファイル名</a:t>
            </a:r>
          </a:p>
          <a:p>
            <a:pPr>
              <a:buClr>
                <a:srgbClr val="000000"/>
              </a:buClr>
              <a:buFont typeface="Arial"/>
              <a:defRPr>
                <a:latin typeface="+mn-lt"/>
                <a:ea typeface="+mn-ea"/>
                <a:cs typeface="+mn-cs"/>
                <a:sym typeface="ヒラギノ角ゴ Pro W3"/>
              </a:defRPr>
            </a:pPr>
            <a:r>
              <a:t>・Wait(時間);</a:t>
            </a:r>
          </a:p>
          <a:p>
            <a:pPr>
              <a:buClr>
                <a:srgbClr val="000000"/>
              </a:buClr>
              <a:buFont typeface="Arial"/>
              <a:defRPr>
                <a:latin typeface="+mn-lt"/>
                <a:ea typeface="+mn-ea"/>
                <a:cs typeface="+mn-cs"/>
                <a:sym typeface="ヒラギノ角ゴ Pro W3"/>
              </a:defRPr>
            </a:pPr>
            <a:r>
              <a:t>　　直前の状態の保持、単位はティック(１ティック＝1ms)</a:t>
            </a:r>
          </a:p>
        </p:txBody>
      </p:sp>
      <p:sp>
        <p:nvSpPr>
          <p:cNvPr id="170" name="線"/>
          <p:cNvSpPr/>
          <p:nvPr/>
        </p:nvSpPr>
        <p:spPr>
          <a:xfrm flipH="1">
            <a:off x="4182094" y="1097557"/>
            <a:ext cx="340322" cy="1"/>
          </a:xfrm>
          <a:prstGeom prst="line">
            <a:avLst/>
          </a:prstGeom>
          <a:ln w="25400">
            <a:solidFill>
              <a:srgbClr val="0433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71" name="ヘッダファイルの読み込み"/>
          <p:cNvSpPr txBox="1"/>
          <p:nvPr/>
        </p:nvSpPr>
        <p:spPr>
          <a:xfrm>
            <a:off x="4564888" y="932708"/>
            <a:ext cx="2877567" cy="330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ヘッダファイルの読み込み</a:t>
            </a:r>
          </a:p>
        </p:txBody>
      </p:sp>
      <p:grpSp>
        <p:nvGrpSpPr>
          <p:cNvPr id="174" name="グループ"/>
          <p:cNvGrpSpPr/>
          <p:nvPr/>
        </p:nvGrpSpPr>
        <p:grpSpPr>
          <a:xfrm>
            <a:off x="516133" y="2377763"/>
            <a:ext cx="325189" cy="360822"/>
            <a:chOff x="0" y="0"/>
            <a:chExt cx="325188" cy="360821"/>
          </a:xfrm>
        </p:grpSpPr>
        <p:sp>
          <p:nvSpPr>
            <p:cNvPr id="172" name="円形"/>
            <p:cNvSpPr/>
            <p:nvPr/>
          </p:nvSpPr>
          <p:spPr>
            <a:xfrm>
              <a:off x="7688" y="21660"/>
              <a:ext cx="317501" cy="31750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127000" dist="76200" dir="2700000">
                <a:srgbClr val="FFFFFF">
                  <a:alpha val="75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73" name="1"/>
            <p:cNvSpPr txBox="1"/>
            <p:nvPr/>
          </p:nvSpPr>
          <p:spPr>
            <a:xfrm>
              <a:off x="0" y="0"/>
              <a:ext cx="282077" cy="3608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>
                  <a:solidFill>
                    <a:srgbClr val="FFFFFF"/>
                  </a:solidFill>
                </a:defRPr>
              </a:lvl1pPr>
            </a:lstStyle>
            <a:p>
              <a:pPr/>
              <a:r>
                <a:t>1</a:t>
              </a:r>
            </a:p>
          </p:txBody>
        </p:sp>
      </p:grpSp>
      <p:grpSp>
        <p:nvGrpSpPr>
          <p:cNvPr id="177" name="グループ"/>
          <p:cNvGrpSpPr/>
          <p:nvPr/>
        </p:nvGrpSpPr>
        <p:grpSpPr>
          <a:xfrm>
            <a:off x="784104" y="2981702"/>
            <a:ext cx="325190" cy="360822"/>
            <a:chOff x="0" y="0"/>
            <a:chExt cx="325188" cy="360821"/>
          </a:xfrm>
        </p:grpSpPr>
        <p:sp>
          <p:nvSpPr>
            <p:cNvPr id="175" name="円形"/>
            <p:cNvSpPr/>
            <p:nvPr/>
          </p:nvSpPr>
          <p:spPr>
            <a:xfrm>
              <a:off x="7688" y="21660"/>
              <a:ext cx="317501" cy="31750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127000" dist="76200" dir="2700000">
                <a:srgbClr val="FFFFFF">
                  <a:alpha val="75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76" name="2"/>
            <p:cNvSpPr txBox="1"/>
            <p:nvPr/>
          </p:nvSpPr>
          <p:spPr>
            <a:xfrm>
              <a:off x="0" y="0"/>
              <a:ext cx="282077" cy="3608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>
                  <a:solidFill>
                    <a:srgbClr val="FFFFFF"/>
                  </a:solidFill>
                </a:defRPr>
              </a:lvl1pPr>
            </a:lstStyle>
            <a:p>
              <a:pPr/>
              <a:r>
                <a:t>2</a:t>
              </a:r>
            </a:p>
          </p:txBody>
        </p:sp>
      </p:grpSp>
      <p:grpSp>
        <p:nvGrpSpPr>
          <p:cNvPr id="180" name="グループ"/>
          <p:cNvGrpSpPr/>
          <p:nvPr/>
        </p:nvGrpSpPr>
        <p:grpSpPr>
          <a:xfrm>
            <a:off x="784104" y="3311902"/>
            <a:ext cx="325190" cy="360822"/>
            <a:chOff x="0" y="0"/>
            <a:chExt cx="325188" cy="360821"/>
          </a:xfrm>
        </p:grpSpPr>
        <p:sp>
          <p:nvSpPr>
            <p:cNvPr id="178" name="円形"/>
            <p:cNvSpPr/>
            <p:nvPr/>
          </p:nvSpPr>
          <p:spPr>
            <a:xfrm>
              <a:off x="7688" y="21660"/>
              <a:ext cx="317501" cy="31750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127000" dist="76200" dir="2700000">
                <a:srgbClr val="FFFFFF">
                  <a:alpha val="75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79" name="3"/>
            <p:cNvSpPr txBox="1"/>
            <p:nvPr/>
          </p:nvSpPr>
          <p:spPr>
            <a:xfrm>
              <a:off x="0" y="0"/>
              <a:ext cx="282077" cy="3608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>
                  <a:solidFill>
                    <a:srgbClr val="FFFFFF"/>
                  </a:solidFill>
                </a:defRPr>
              </a:lvl1pPr>
            </a:lstStyle>
            <a:p>
              <a:pPr/>
              <a:r>
                <a:t>3</a:t>
              </a:r>
            </a:p>
          </p:txBody>
        </p:sp>
      </p:grpSp>
      <p:grpSp>
        <p:nvGrpSpPr>
          <p:cNvPr id="184" name="グループ"/>
          <p:cNvGrpSpPr/>
          <p:nvPr/>
        </p:nvGrpSpPr>
        <p:grpSpPr>
          <a:xfrm rot="10800000">
            <a:off x="663257" y="2739280"/>
            <a:ext cx="340321" cy="1481040"/>
            <a:chOff x="0" y="0"/>
            <a:chExt cx="340320" cy="1481038"/>
          </a:xfrm>
        </p:grpSpPr>
        <p:sp>
          <p:nvSpPr>
            <p:cNvPr id="181" name="線"/>
            <p:cNvSpPr/>
            <p:nvPr/>
          </p:nvSpPr>
          <p:spPr>
            <a:xfrm>
              <a:off x="0" y="-1"/>
              <a:ext cx="340321" cy="2"/>
            </a:xfrm>
            <a:prstGeom prst="line">
              <a:avLst/>
            </a:prstGeom>
            <a:noFill/>
            <a:ln w="25400" cap="flat">
              <a:solidFill>
                <a:srgbClr val="FF93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/>
            </a:p>
          </p:txBody>
        </p:sp>
        <p:sp>
          <p:nvSpPr>
            <p:cNvPr id="182" name="線"/>
            <p:cNvSpPr/>
            <p:nvPr/>
          </p:nvSpPr>
          <p:spPr>
            <a:xfrm flipH="1">
              <a:off x="336543" y="-1"/>
              <a:ext cx="1" cy="1481040"/>
            </a:xfrm>
            <a:prstGeom prst="line">
              <a:avLst/>
            </a:prstGeom>
            <a:noFill/>
            <a:ln w="25400" cap="flat">
              <a:solidFill>
                <a:srgbClr val="FF93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/>
            </a:p>
          </p:txBody>
        </p:sp>
        <p:sp>
          <p:nvSpPr>
            <p:cNvPr id="183" name="線"/>
            <p:cNvSpPr/>
            <p:nvPr/>
          </p:nvSpPr>
          <p:spPr>
            <a:xfrm>
              <a:off x="0" y="1465421"/>
              <a:ext cx="340321" cy="1"/>
            </a:xfrm>
            <a:prstGeom prst="line">
              <a:avLst/>
            </a:prstGeom>
            <a:noFill/>
            <a:ln w="25400" cap="flat">
              <a:solidFill>
                <a:srgbClr val="FF93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/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四角形"/>
          <p:cNvSpPr/>
          <p:nvPr/>
        </p:nvSpPr>
        <p:spPr>
          <a:xfrm>
            <a:off x="1996639" y="4686146"/>
            <a:ext cx="1506119" cy="312467"/>
          </a:xfrm>
          <a:prstGeom prst="rect">
            <a:avLst/>
          </a:prstGeom>
          <a:solidFill>
            <a:srgbClr val="73FA79">
              <a:alpha val="30000"/>
            </a:srgb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87" name="四角形"/>
          <p:cNvSpPr/>
          <p:nvPr/>
        </p:nvSpPr>
        <p:spPr>
          <a:xfrm>
            <a:off x="2696603" y="3525221"/>
            <a:ext cx="4076926" cy="838392"/>
          </a:xfrm>
          <a:prstGeom prst="rect">
            <a:avLst/>
          </a:prstGeom>
          <a:solidFill>
            <a:srgbClr val="00FDFF">
              <a:alpha val="30000"/>
            </a:srgb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88" name="四角形"/>
          <p:cNvSpPr/>
          <p:nvPr/>
        </p:nvSpPr>
        <p:spPr>
          <a:xfrm>
            <a:off x="6667500" y="-57150"/>
            <a:ext cx="2533006" cy="68947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89" name="while文を用いたループ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while文を用いたループ</a:t>
            </a:r>
            <a:r>
              <a:rPr sz="1800">
                <a:latin typeface="+mn-lt"/>
                <a:ea typeface="+mn-ea"/>
                <a:cs typeface="+mn-cs"/>
                <a:sym typeface="ヒラギノ角ゴ Pro W3"/>
              </a:rPr>
              <a:t> </a:t>
            </a:r>
          </a:p>
        </p:txBody>
      </p:sp>
      <p:pic>
        <p:nvPicPr>
          <p:cNvPr id="190" name="イメージ" descr="イメージ"/>
          <p:cNvPicPr>
            <a:picLocks noChangeAspect="1"/>
          </p:cNvPicPr>
          <p:nvPr/>
        </p:nvPicPr>
        <p:blipFill>
          <a:blip r:embed="rId2">
            <a:extLst/>
          </a:blip>
          <a:srcRect l="28399" t="17808" r="41134" b="64253"/>
          <a:stretch>
            <a:fillRect/>
          </a:stretch>
        </p:blipFill>
        <p:spPr>
          <a:xfrm>
            <a:off x="8129091" y="402828"/>
            <a:ext cx="843663" cy="331162"/>
          </a:xfrm>
          <a:prstGeom prst="rect">
            <a:avLst/>
          </a:prstGeom>
          <a:ln w="12700"/>
        </p:spPr>
      </p:pic>
      <p:sp>
        <p:nvSpPr>
          <p:cNvPr id="191" name="線"/>
          <p:cNvSpPr/>
          <p:nvPr/>
        </p:nvSpPr>
        <p:spPr>
          <a:xfrm>
            <a:off x="-1" y="908298"/>
            <a:ext cx="9144002" cy="1"/>
          </a:xfrm>
          <a:prstGeom prst="line">
            <a:avLst/>
          </a:prstGeom>
          <a:ln w="38100">
            <a:solidFill>
              <a:srgbClr val="F30001"/>
            </a:solidFill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192" name="テキスト"/>
          <p:cNvSpPr txBox="1"/>
          <p:nvPr/>
        </p:nvSpPr>
        <p:spPr>
          <a:xfrm>
            <a:off x="8575786" y="6464300"/>
            <a:ext cx="377404" cy="254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marL="0" marR="0" algn="r" defTabSz="457200">
              <a:defRPr sz="1200">
                <a:uFillTx/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pPr>
            <a:fld id="{86CB4B4D-7CA3-9044-876B-883B54F8677D}" type="slidenum"/>
            <a:r>
              <a:t>￼</a:t>
            </a:r>
          </a:p>
        </p:txBody>
      </p:sp>
      <p:sp>
        <p:nvSpPr>
          <p:cNvPr id="193" name="while (true)…"/>
          <p:cNvSpPr txBox="1"/>
          <p:nvPr/>
        </p:nvSpPr>
        <p:spPr>
          <a:xfrm>
            <a:off x="1963353" y="1820465"/>
            <a:ext cx="5141590" cy="3217070"/>
          </a:xfrm>
          <a:prstGeom prst="rect">
            <a:avLst/>
          </a:prstGeom>
          <a:ln w="12700">
            <a:solidFill>
              <a:srgbClr val="000000"/>
            </a:solidFill>
            <a:prstDash val="sysDot"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2500"/>
            </a:pPr>
            <a:r>
              <a:t>while (true)</a:t>
            </a:r>
          </a:p>
          <a:p>
            <a:pPr>
              <a:defRPr sz="2500"/>
            </a:pPr>
            <a:r>
              <a:t>{</a:t>
            </a:r>
          </a:p>
          <a:p>
            <a:pPr>
              <a:defRPr sz="2500"/>
            </a:pPr>
          </a:p>
          <a:p>
            <a:pPr lvl="3">
              <a:defRPr sz="2500"/>
            </a:pPr>
            <a:r>
              <a:rPr sz="1800">
                <a:latin typeface="ヒラギノ角ゴ ProN W3"/>
                <a:ea typeface="ヒラギノ角ゴ ProN W3"/>
                <a:cs typeface="ヒラギノ角ゴ ProN W3"/>
                <a:sym typeface="ヒラギノ角ゴ ProN W3"/>
              </a:rPr>
              <a:t>繰り返す処理</a:t>
            </a:r>
            <a:endParaRPr sz="1800">
              <a:latin typeface="ヒラギノ角ゴ ProN W3"/>
              <a:ea typeface="ヒラギノ角ゴ ProN W3"/>
              <a:cs typeface="ヒラギノ角ゴ ProN W3"/>
              <a:sym typeface="ヒラギノ角ゴ ProN W3"/>
            </a:endParaRPr>
          </a:p>
          <a:p>
            <a:pPr lvl="3">
              <a:defRPr sz="2500"/>
            </a:pPr>
            <a:endParaRPr sz="1800">
              <a:latin typeface="ヒラギノ角ゴ ProN W3"/>
              <a:ea typeface="ヒラギノ角ゴ ProN W3"/>
              <a:cs typeface="ヒラギノ角ゴ ProN W3"/>
              <a:sym typeface="ヒラギノ角ゴ ProN W3"/>
            </a:endParaRPr>
          </a:p>
          <a:p>
            <a:pPr lvl="3">
              <a:defRPr sz="2500"/>
            </a:pPr>
            <a:r>
              <a:rPr sz="1800">
                <a:latin typeface="ヒラギノ角ゴ ProN W3"/>
                <a:ea typeface="ヒラギノ角ゴ ProN W3"/>
                <a:cs typeface="ヒラギノ角ゴ ProN W3"/>
                <a:sym typeface="ヒラギノ角ゴ ProN W3"/>
              </a:rPr>
              <a:t>//force-quit</a:t>
            </a:r>
            <a:endParaRPr sz="1800">
              <a:latin typeface="ヒラギノ角ゴ ProN W3"/>
              <a:ea typeface="ヒラギノ角ゴ ProN W3"/>
              <a:cs typeface="ヒラギノ角ゴ ProN W3"/>
              <a:sym typeface="ヒラギノ角ゴ ProN W3"/>
            </a:endParaRPr>
          </a:p>
          <a:p>
            <a:pPr lvl="3">
              <a:defRPr sz="2500"/>
            </a:pPr>
            <a:r>
              <a:rPr sz="1800">
                <a:latin typeface="ヒラギノ角ゴ ProN W3"/>
                <a:ea typeface="ヒラギノ角ゴ ProN W3"/>
                <a:cs typeface="ヒラギノ角ゴ ProN W3"/>
                <a:sym typeface="ヒラギノ角ゴ ProN W3"/>
              </a:rPr>
              <a:t>if(ButtonPressed(BTN1))　break;</a:t>
            </a:r>
          </a:p>
          <a:p>
            <a:pPr>
              <a:defRPr sz="2500"/>
            </a:pPr>
            <a:r>
              <a:t>}</a:t>
            </a:r>
          </a:p>
          <a:p>
            <a:pPr marL="0" marR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>
                <a:uFillTx/>
                <a:latin typeface="Osaka"/>
                <a:ea typeface="Osaka"/>
                <a:cs typeface="Osaka"/>
                <a:sym typeface="Osaka"/>
              </a:defRPr>
            </a:pPr>
            <a:r>
              <a:t>Off(OUT_BC);</a:t>
            </a:r>
          </a:p>
        </p:txBody>
      </p:sp>
      <p:sp>
        <p:nvSpPr>
          <p:cNvPr id="194" name="無限ループのプログラムを作成する時は：…"/>
          <p:cNvSpPr txBox="1"/>
          <p:nvPr/>
        </p:nvSpPr>
        <p:spPr>
          <a:xfrm>
            <a:off x="520319" y="5321146"/>
            <a:ext cx="8166875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無限ループのプログラムを作成する時は：</a:t>
            </a:r>
          </a:p>
          <a:p>
            <a:pPr/>
            <a:r>
              <a:t>プログラムの緊急停止（無限ループ脱出）のための処理を必ず入れておくこと</a:t>
            </a:r>
          </a:p>
          <a:p>
            <a:pPr/>
            <a:r>
              <a:t>無限ループ脱出後の処理として、モータを停止する命令を追加すること</a:t>
            </a:r>
          </a:p>
        </p:txBody>
      </p:sp>
      <p:sp>
        <p:nvSpPr>
          <p:cNvPr id="195" name="while(true){処理} とすると無限ループ"/>
          <p:cNvSpPr txBox="1"/>
          <p:nvPr/>
        </p:nvSpPr>
        <p:spPr>
          <a:xfrm>
            <a:off x="317500" y="1184275"/>
            <a:ext cx="8509000" cy="5816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marL="383540" indent="-342900">
              <a:spcBef>
                <a:spcPts val="700"/>
              </a:spcBef>
              <a:buSzPct val="100000"/>
              <a:buChar char="•"/>
              <a:defRPr sz="2200">
                <a:latin typeface="+mn-lt"/>
                <a:ea typeface="+mn-ea"/>
                <a:cs typeface="+mn-cs"/>
                <a:sym typeface="ヒラギノ角ゴ Pro W3"/>
              </a:defRPr>
            </a:lvl1pPr>
          </a:lstStyle>
          <a:p>
            <a:pPr/>
            <a:r>
              <a:t>while(true){処理} とすると無限ループ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ヘッダファイル…"/>
          <p:cNvSpPr txBox="1"/>
          <p:nvPr/>
        </p:nvSpPr>
        <p:spPr>
          <a:xfrm>
            <a:off x="317500" y="1184275"/>
            <a:ext cx="8509000" cy="5003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marL="383540" indent="-342900">
              <a:lnSpc>
                <a:spcPct val="60000"/>
              </a:lnSpc>
              <a:spcBef>
                <a:spcPts val="700"/>
              </a:spcBef>
              <a:buSzPct val="100000"/>
              <a:buChar char="•"/>
              <a:defRPr sz="2200">
                <a:latin typeface="+mn-lt"/>
                <a:ea typeface="+mn-ea"/>
                <a:cs typeface="+mn-cs"/>
                <a:sym typeface="ヒラギノ角ゴ Pro W3"/>
              </a:defRPr>
            </a:lvl1pPr>
            <a:lvl2pPr marL="840739" indent="-342899">
              <a:lnSpc>
                <a:spcPct val="60000"/>
              </a:lnSpc>
              <a:spcBef>
                <a:spcPts val="700"/>
              </a:spcBef>
              <a:buSzPct val="100000"/>
              <a:buChar char="-"/>
              <a:defRPr sz="2200">
                <a:latin typeface="+mn-lt"/>
                <a:ea typeface="+mn-ea"/>
                <a:cs typeface="+mn-cs"/>
                <a:sym typeface="ヒラギノ角ゴ Pro W3"/>
              </a:defRPr>
            </a:lvl2pPr>
          </a:lstStyle>
          <a:p>
            <a:pPr/>
            <a:r>
              <a:t>ヘッダファイル</a:t>
            </a:r>
          </a:p>
          <a:p>
            <a:pPr lvl="1"/>
            <a:r>
              <a:t>NXCコマンドを使用できるように関数が定義されている</a:t>
            </a:r>
          </a:p>
        </p:txBody>
      </p:sp>
      <p:sp>
        <p:nvSpPr>
          <p:cNvPr id="198" name="四角形"/>
          <p:cNvSpPr/>
          <p:nvPr/>
        </p:nvSpPr>
        <p:spPr>
          <a:xfrm>
            <a:off x="6667500" y="-57150"/>
            <a:ext cx="2533006" cy="68947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199" name="イメージ" descr="イメージ"/>
          <p:cNvPicPr>
            <a:picLocks noChangeAspect="1"/>
          </p:cNvPicPr>
          <p:nvPr/>
        </p:nvPicPr>
        <p:blipFill>
          <a:blip r:embed="rId2">
            <a:extLst/>
          </a:blip>
          <a:srcRect l="28399" t="17808" r="41134" b="64253"/>
          <a:stretch>
            <a:fillRect/>
          </a:stretch>
        </p:blipFill>
        <p:spPr>
          <a:xfrm>
            <a:off x="8129091" y="402828"/>
            <a:ext cx="843663" cy="331162"/>
          </a:xfrm>
          <a:prstGeom prst="rect">
            <a:avLst/>
          </a:prstGeom>
          <a:ln w="12700"/>
        </p:spPr>
      </p:pic>
      <p:sp>
        <p:nvSpPr>
          <p:cNvPr id="200" name="線"/>
          <p:cNvSpPr/>
          <p:nvPr/>
        </p:nvSpPr>
        <p:spPr>
          <a:xfrm>
            <a:off x="-1" y="908298"/>
            <a:ext cx="9144002" cy="1"/>
          </a:xfrm>
          <a:prstGeom prst="line">
            <a:avLst/>
          </a:prstGeom>
          <a:ln w="38100">
            <a:solidFill>
              <a:srgbClr val="F30001"/>
            </a:solidFill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201" name="スライド番号"/>
          <p:cNvSpPr txBox="1"/>
          <p:nvPr>
            <p:ph type="sldNum" sz="quarter" idx="2"/>
          </p:nvPr>
        </p:nvSpPr>
        <p:spPr>
          <a:xfrm>
            <a:off x="8736107" y="6445001"/>
            <a:ext cx="227311" cy="32355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02" name="ヘッダファイル (jissenPBL.h)"/>
          <p:cNvSpPr txBox="1"/>
          <p:nvPr/>
        </p:nvSpPr>
        <p:spPr>
          <a:xfrm>
            <a:off x="230435" y="291103"/>
            <a:ext cx="7558535" cy="554444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127000" dist="76200" dir="2700000">
              <a:srgbClr val="FFFFFF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2600"/>
                </a:solidFill>
                <a:uFill>
                  <a:solidFill>
                    <a:srgbClr val="FF6A00"/>
                  </a:solidFill>
                </a:uFill>
                <a:latin typeface="+mj-lt"/>
                <a:ea typeface="+mj-ea"/>
                <a:cs typeface="+mj-cs"/>
                <a:sym typeface="ヒラギノ角ゴ Pro W6"/>
              </a:defRPr>
            </a:pPr>
            <a:r>
              <a:rPr>
                <a:latin typeface="ヒラギノ角ゴ ProN W6"/>
                <a:ea typeface="ヒラギノ角ゴ ProN W6"/>
                <a:cs typeface="ヒラギノ角ゴ ProN W6"/>
                <a:sym typeface="ヒラギノ角ゴ ProN W6"/>
              </a:rPr>
              <a:t>ヘッダファイル</a:t>
            </a:r>
            <a:r>
              <a:rPr>
                <a:latin typeface="Heiti TC Medium"/>
                <a:ea typeface="Heiti TC Medium"/>
                <a:cs typeface="Heiti TC Medium"/>
                <a:sym typeface="Heiti TC Medium"/>
              </a:rPr>
              <a:t> </a:t>
            </a:r>
            <a:r>
              <a:rPr sz="2000"/>
              <a:t>(jissenPBL.h)</a:t>
            </a:r>
          </a:p>
        </p:txBody>
      </p:sp>
      <p:sp>
        <p:nvSpPr>
          <p:cNvPr id="203" name="int getSensorGyro(unsigned char chnum)…"/>
          <p:cNvSpPr txBox="1"/>
          <p:nvPr/>
        </p:nvSpPr>
        <p:spPr>
          <a:xfrm>
            <a:off x="1635746" y="2448489"/>
            <a:ext cx="5885208" cy="3307222"/>
          </a:xfrm>
          <a:prstGeom prst="rect">
            <a:avLst/>
          </a:prstGeom>
          <a:ln w="12700">
            <a:solidFill>
              <a:srgbClr val="000000">
                <a:alpha val="50000"/>
              </a:srgbClr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int getSensorGyro(unsigned char chnum)</a:t>
            </a:r>
          </a:p>
          <a:p>
            <a:pPr/>
            <a:r>
              <a:t>int getSensorUSonic(unsigned char chnum)</a:t>
            </a:r>
          </a:p>
          <a:p>
            <a:pPr/>
            <a:r>
              <a:t>int getSensorColor(unsigned char chnum)</a:t>
            </a:r>
          </a:p>
          <a:p>
            <a:pPr/>
            <a:r>
              <a:t>int getSensorTouch(unsigned char chnum)</a:t>
            </a:r>
          </a:p>
          <a:p>
            <a:pPr/>
            <a:r>
              <a:t>int getSensorNXT(unsigned char chnum)</a:t>
            </a:r>
          </a:p>
          <a:p>
            <a:pPr/>
            <a:r>
              <a:t>int getSensorHTAcc(unsigned char chnum)</a:t>
            </a:r>
          </a:p>
          <a:p>
            <a:pPr/>
            <a:r>
              <a:t>int getSensor(int chnum)</a:t>
            </a:r>
          </a:p>
          <a:p>
            <a:pPr/>
            <a:r>
              <a:t>int setSensorPort(int chnum, int funcnum, int modenum)</a:t>
            </a:r>
          </a:p>
          <a:p>
            <a:pPr/>
            <a:r>
              <a:t>int startSensor()</a:t>
            </a:r>
          </a:p>
          <a:p>
            <a:pPr/>
            <a:r>
              <a:t>void initSensor()</a:t>
            </a:r>
          </a:p>
          <a:p>
            <a:pPr/>
            <a:r>
              <a:t>void closeSensor()</a:t>
            </a:r>
          </a:p>
          <a:p>
            <a:pPr/>
            <a:r>
              <a:t>…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プログラムのコンパイル…"/>
          <p:cNvSpPr txBox="1"/>
          <p:nvPr/>
        </p:nvSpPr>
        <p:spPr>
          <a:xfrm>
            <a:off x="317500" y="1184275"/>
            <a:ext cx="8509000" cy="5003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marL="383540" indent="-342900">
              <a:lnSpc>
                <a:spcPct val="60000"/>
              </a:lnSpc>
              <a:spcBef>
                <a:spcPts val="700"/>
              </a:spcBef>
              <a:buSzPct val="100000"/>
              <a:buChar char="•"/>
              <a:defRPr sz="2200">
                <a:latin typeface="+mn-lt"/>
                <a:ea typeface="+mn-ea"/>
                <a:cs typeface="+mn-cs"/>
                <a:sym typeface="ヒラギノ角ゴ Pro W3"/>
              </a:defRPr>
            </a:pPr>
            <a:r>
              <a:t>プログラムのコンパイル</a:t>
            </a:r>
          </a:p>
          <a:p>
            <a:pPr lvl="1" marL="726440" indent="-228600">
              <a:lnSpc>
                <a:spcPct val="60000"/>
              </a:lnSpc>
              <a:spcBef>
                <a:spcPts val="700"/>
              </a:spcBef>
              <a:buSzPct val="100000"/>
              <a:buAutoNum type="arabicPeriod" startAt="1"/>
              <a:defRPr sz="2200">
                <a:latin typeface="+mn-lt"/>
                <a:ea typeface="+mn-ea"/>
                <a:cs typeface="+mn-cs"/>
                <a:sym typeface="ヒラギノ角ゴ Pro W3"/>
              </a:defRPr>
            </a:pPr>
            <a:r>
              <a:t> プログラム”sound.c”をクロスコンパイラでコンパイル</a:t>
            </a:r>
          </a:p>
          <a:p>
            <a:pPr marL="0">
              <a:lnSpc>
                <a:spcPct val="60000"/>
              </a:lnSpc>
              <a:spcBef>
                <a:spcPts val="700"/>
              </a:spcBef>
              <a:defRPr sz="2200">
                <a:latin typeface="+mn-lt"/>
                <a:ea typeface="+mn-ea"/>
                <a:cs typeface="+mn-cs"/>
                <a:sym typeface="ヒラギノ角ゴ Pro W3"/>
              </a:defRPr>
            </a:pPr>
          </a:p>
          <a:p>
            <a:pPr marL="0">
              <a:lnSpc>
                <a:spcPct val="60000"/>
              </a:lnSpc>
              <a:spcBef>
                <a:spcPts val="700"/>
              </a:spcBef>
              <a:defRPr sz="2200">
                <a:latin typeface="+mn-lt"/>
                <a:ea typeface="+mn-ea"/>
                <a:cs typeface="+mn-cs"/>
                <a:sym typeface="ヒラギノ角ゴ Pro W3"/>
              </a:defRPr>
            </a:pPr>
          </a:p>
          <a:p>
            <a:pPr marL="0">
              <a:lnSpc>
                <a:spcPct val="60000"/>
              </a:lnSpc>
              <a:spcBef>
                <a:spcPts val="700"/>
              </a:spcBef>
              <a:defRPr sz="2200">
                <a:latin typeface="+mn-lt"/>
                <a:ea typeface="+mn-ea"/>
                <a:cs typeface="+mn-cs"/>
                <a:sym typeface="ヒラギノ角ゴ Pro W3"/>
              </a:defRPr>
            </a:pPr>
          </a:p>
          <a:p>
            <a:pPr marL="0">
              <a:lnSpc>
                <a:spcPct val="60000"/>
              </a:lnSpc>
              <a:spcBef>
                <a:spcPts val="700"/>
              </a:spcBef>
              <a:defRPr sz="2200">
                <a:latin typeface="+mn-lt"/>
                <a:ea typeface="+mn-ea"/>
                <a:cs typeface="+mn-cs"/>
                <a:sym typeface="ヒラギノ角ゴ Pro W3"/>
              </a:defRPr>
            </a:pPr>
          </a:p>
          <a:p>
            <a:pPr marL="0">
              <a:lnSpc>
                <a:spcPct val="60000"/>
              </a:lnSpc>
              <a:spcBef>
                <a:spcPts val="700"/>
              </a:spcBef>
              <a:defRPr sz="2200">
                <a:latin typeface="+mn-lt"/>
                <a:ea typeface="+mn-ea"/>
                <a:cs typeface="+mn-cs"/>
                <a:sym typeface="ヒラギノ角ゴ Pro W3"/>
              </a:defRPr>
            </a:pPr>
          </a:p>
          <a:p>
            <a:pPr marL="0">
              <a:lnSpc>
                <a:spcPct val="60000"/>
              </a:lnSpc>
              <a:spcBef>
                <a:spcPts val="700"/>
              </a:spcBef>
              <a:defRPr sz="2200">
                <a:latin typeface="+mn-lt"/>
                <a:ea typeface="+mn-ea"/>
                <a:cs typeface="+mn-cs"/>
                <a:sym typeface="ヒラギノ角ゴ Pro W3"/>
              </a:defRPr>
            </a:pPr>
          </a:p>
          <a:p>
            <a:pPr marL="0">
              <a:lnSpc>
                <a:spcPct val="60000"/>
              </a:lnSpc>
              <a:spcBef>
                <a:spcPts val="700"/>
              </a:spcBef>
              <a:defRPr sz="2200">
                <a:latin typeface="+mn-lt"/>
                <a:ea typeface="+mn-ea"/>
                <a:cs typeface="+mn-cs"/>
                <a:sym typeface="ヒラギノ角ゴ Pro W3"/>
              </a:defRPr>
            </a:pPr>
          </a:p>
          <a:p>
            <a:pPr lvl="1" marL="726440" indent="-228600">
              <a:lnSpc>
                <a:spcPct val="60000"/>
              </a:lnSpc>
              <a:spcBef>
                <a:spcPts val="700"/>
              </a:spcBef>
              <a:buSzPct val="100000"/>
              <a:buAutoNum type="arabicPeriod" startAt="2"/>
              <a:defRPr sz="2200">
                <a:latin typeface="+mn-lt"/>
                <a:ea typeface="+mn-ea"/>
                <a:cs typeface="+mn-cs"/>
                <a:sym typeface="ヒラギノ角ゴ Pro W3"/>
              </a:defRPr>
            </a:pPr>
            <a:r>
              <a:t> コンパイルしたファイル”sound”に実行権を付与する</a:t>
            </a:r>
          </a:p>
          <a:p>
            <a:pPr marL="0">
              <a:lnSpc>
                <a:spcPct val="60000"/>
              </a:lnSpc>
              <a:spcBef>
                <a:spcPts val="700"/>
              </a:spcBef>
              <a:defRPr sz="2200">
                <a:latin typeface="+mn-lt"/>
                <a:ea typeface="+mn-ea"/>
                <a:cs typeface="+mn-cs"/>
                <a:sym typeface="ヒラギノ角ゴ Pro W3"/>
              </a:defRPr>
            </a:pPr>
          </a:p>
        </p:txBody>
      </p:sp>
      <p:sp>
        <p:nvSpPr>
          <p:cNvPr id="206" name="四角形"/>
          <p:cNvSpPr/>
          <p:nvPr/>
        </p:nvSpPr>
        <p:spPr>
          <a:xfrm>
            <a:off x="6667500" y="-57150"/>
            <a:ext cx="2533006" cy="68947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07" name="コンパイルとファイルの転送  (p.41〜)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コンパイル</a:t>
            </a:r>
            <a:r>
              <a:rPr>
                <a:latin typeface="Heiti TC Medium"/>
                <a:ea typeface="Heiti TC Medium"/>
                <a:cs typeface="Heiti TC Medium"/>
                <a:sym typeface="Heiti TC Medium"/>
              </a:rPr>
              <a:t>と</a:t>
            </a:r>
            <a:r>
              <a:t>ファイルの転送  </a:t>
            </a:r>
            <a:r>
              <a:rPr sz="2000"/>
              <a:t>(p.41〜)</a:t>
            </a:r>
          </a:p>
        </p:txBody>
      </p:sp>
      <p:pic>
        <p:nvPicPr>
          <p:cNvPr id="208" name="イメージ" descr="イメージ"/>
          <p:cNvPicPr>
            <a:picLocks noChangeAspect="1"/>
          </p:cNvPicPr>
          <p:nvPr/>
        </p:nvPicPr>
        <p:blipFill>
          <a:blip r:embed="rId2">
            <a:extLst/>
          </a:blip>
          <a:srcRect l="28399" t="17808" r="41134" b="64253"/>
          <a:stretch>
            <a:fillRect/>
          </a:stretch>
        </p:blipFill>
        <p:spPr>
          <a:xfrm>
            <a:off x="8129091" y="402828"/>
            <a:ext cx="843663" cy="331162"/>
          </a:xfrm>
          <a:prstGeom prst="rect">
            <a:avLst/>
          </a:prstGeom>
          <a:ln w="12700"/>
        </p:spPr>
      </p:pic>
      <p:sp>
        <p:nvSpPr>
          <p:cNvPr id="209" name="線"/>
          <p:cNvSpPr/>
          <p:nvPr/>
        </p:nvSpPr>
        <p:spPr>
          <a:xfrm>
            <a:off x="-1" y="908298"/>
            <a:ext cx="9144002" cy="1"/>
          </a:xfrm>
          <a:prstGeom prst="line">
            <a:avLst/>
          </a:prstGeom>
          <a:ln w="38100">
            <a:solidFill>
              <a:srgbClr val="F30001"/>
            </a:solidFill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210" name="sound という名前の実行ファイルを生成…"/>
          <p:cNvSpPr txBox="1"/>
          <p:nvPr/>
        </p:nvSpPr>
        <p:spPr>
          <a:xfrm>
            <a:off x="585390" y="3006725"/>
            <a:ext cx="7973220" cy="1358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lvl="1">
              <a:buClr>
                <a:srgbClr val="000000"/>
              </a:buClr>
              <a:buFont typeface="Arial"/>
              <a:defRPr>
                <a:latin typeface="+mn-lt"/>
                <a:ea typeface="+mn-ea"/>
                <a:cs typeface="+mn-cs"/>
                <a:sym typeface="ヒラギノ角ゴ Pro W3"/>
              </a:defRPr>
            </a:pPr>
            <a:r>
              <a:t>sound という名前の</a:t>
            </a:r>
            <a:r>
              <a:rPr>
                <a:latin typeface="+mj-lt"/>
                <a:ea typeface="+mj-ea"/>
                <a:cs typeface="+mj-cs"/>
                <a:sym typeface="ヒラギノ角ゴ Pro W6"/>
              </a:rPr>
              <a:t>実行ファイル</a:t>
            </a:r>
            <a:r>
              <a:t>を生成</a:t>
            </a:r>
          </a:p>
          <a:p>
            <a:pPr lvl="1">
              <a:buClr>
                <a:srgbClr val="000000"/>
              </a:buClr>
              <a:buFont typeface="Arial"/>
              <a:defRPr>
                <a:latin typeface="+mn-lt"/>
                <a:ea typeface="+mn-ea"/>
                <a:cs typeface="+mn-cs"/>
                <a:sym typeface="ヒラギノ角ゴ Pro W3"/>
              </a:defRPr>
            </a:pPr>
            <a:r>
              <a:t>オプション“-o sound”を付けないと </a:t>
            </a:r>
            <a:r>
              <a:rPr>
                <a:latin typeface="+mj-lt"/>
                <a:ea typeface="+mj-ea"/>
                <a:cs typeface="+mj-cs"/>
                <a:sym typeface="ヒラギノ角ゴ Pro W6"/>
              </a:rPr>
              <a:t>”a.out</a:t>
            </a:r>
            <a:r>
              <a:t>” という名前の実行ファイルが生成</a:t>
            </a:r>
          </a:p>
          <a:p>
            <a:pPr lvl="1">
              <a:buClr>
                <a:srgbClr val="000000"/>
              </a:buClr>
              <a:buFont typeface="Arial"/>
              <a:defRPr>
                <a:latin typeface="+mn-lt"/>
                <a:ea typeface="+mn-ea"/>
                <a:cs typeface="+mn-cs"/>
                <a:sym typeface="ヒラギノ角ゴ Pro W3"/>
              </a:defRPr>
            </a:pPr>
            <a:r>
              <a:t>コンパイルエラーが発生した場合は、エラー文章を読み修正</a:t>
            </a:r>
          </a:p>
        </p:txBody>
      </p:sp>
      <p:sp>
        <p:nvSpPr>
          <p:cNvPr id="211" name="pc &gt; arm-none-linux-gnueabi-gcc sound.c -o sound"/>
          <p:cNvSpPr txBox="1"/>
          <p:nvPr/>
        </p:nvSpPr>
        <p:spPr>
          <a:xfrm>
            <a:off x="323849" y="2190750"/>
            <a:ext cx="8496301" cy="393700"/>
          </a:xfrm>
          <a:prstGeom prst="rect">
            <a:avLst/>
          </a:prstGeom>
          <a:ln w="12700">
            <a:solidFill>
              <a:srgbClr val="000000">
                <a:alpha val="50000"/>
              </a:srgbClr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>
              <a:buClr>
                <a:srgbClr val="000000"/>
              </a:buClr>
              <a:buFont typeface="Heiti TC Light"/>
              <a:defRPr sz="21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rPr>
                <a:solidFill>
                  <a:srgbClr val="FF9300"/>
                </a:solidFill>
              </a:rPr>
              <a:t>pc </a:t>
            </a:r>
            <a:r>
              <a:rPr>
                <a:solidFill>
                  <a:srgbClr val="FF9300"/>
                </a:solidFill>
                <a:uFill>
                  <a:solidFill>
                    <a:srgbClr val="FF9300"/>
                  </a:solidFill>
                </a:uFill>
              </a:rPr>
              <a:t>&gt;</a:t>
            </a:r>
            <a:r>
              <a:t> arm-none-linux-gnueabi-gcc sound.c -o sound</a:t>
            </a:r>
          </a:p>
        </p:txBody>
      </p:sp>
      <p:sp>
        <p:nvSpPr>
          <p:cNvPr id="212" name="pc &gt; chmod a+x sound"/>
          <p:cNvSpPr txBox="1"/>
          <p:nvPr/>
        </p:nvSpPr>
        <p:spPr>
          <a:xfrm>
            <a:off x="323849" y="5314950"/>
            <a:ext cx="8496301" cy="393700"/>
          </a:xfrm>
          <a:prstGeom prst="rect">
            <a:avLst/>
          </a:prstGeom>
          <a:ln w="12700">
            <a:solidFill>
              <a:srgbClr val="000000">
                <a:alpha val="50000"/>
              </a:srgbClr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>
              <a:buClr>
                <a:srgbClr val="000000"/>
              </a:buClr>
              <a:buFont typeface="Heiti TC Light"/>
              <a:defRPr sz="21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rPr>
                <a:solidFill>
                  <a:srgbClr val="FF9300"/>
                </a:solidFill>
              </a:rPr>
              <a:t>pc </a:t>
            </a:r>
            <a:r>
              <a:rPr>
                <a:solidFill>
                  <a:srgbClr val="FF9300"/>
                </a:solidFill>
                <a:uFill>
                  <a:solidFill>
                    <a:srgbClr val="FF9300"/>
                  </a:solidFill>
                </a:uFill>
              </a:rPr>
              <a:t>&gt;</a:t>
            </a:r>
            <a:r>
              <a:t> chmod a+x sound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ヒラギノ角ゴ Pro W6"/>
        <a:ea typeface="ヒラギノ角ゴ Pro W6"/>
        <a:cs typeface="ヒラギノ角ゴ Pro W6"/>
      </a:majorFont>
      <a:minorFont>
        <a:latin typeface="ヒラギノ角ゴ Pro W3"/>
        <a:ea typeface="ヒラギノ角ゴ Pro W3"/>
        <a:cs typeface="ヒラギノ角ゴ Pro W3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6E6E9"/>
        </a:solidFill>
        <a:ln w="12700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40639" marR="40639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40639" marR="40639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ヒラギノ角ゴ Pro W6"/>
        <a:ea typeface="ヒラギノ角ゴ Pro W6"/>
        <a:cs typeface="ヒラギノ角ゴ Pro W6"/>
      </a:majorFont>
      <a:minorFont>
        <a:latin typeface="ヒラギノ角ゴ Pro W3"/>
        <a:ea typeface="ヒラギノ角ゴ Pro W3"/>
        <a:cs typeface="ヒラギノ角ゴ Pro W3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6E6E9"/>
        </a:solidFill>
        <a:ln w="12700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40639" marR="40639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40639" marR="40639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