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81279" marR="81279" indent="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1pPr>
    <a:lvl2pPr marL="81279" marR="81279" indent="2667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2pPr>
    <a:lvl3pPr marL="81279" marR="81279" indent="5334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3pPr>
    <a:lvl4pPr marL="81279" marR="81279" indent="8001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4pPr>
    <a:lvl5pPr marL="81279" marR="81279" indent="10668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5pPr>
    <a:lvl6pPr marL="81279" marR="81279" indent="13335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6pPr>
    <a:lvl7pPr marL="81279" marR="81279" indent="1612899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7pPr>
    <a:lvl8pPr marL="81279" marR="81279" indent="18796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8pPr>
    <a:lvl9pPr marL="81279" marR="81279" indent="2146300" algn="l" defTabSz="18288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>
          <a:solidFill>
            <a:srgbClr val="000000"/>
          </a:solidFill>
        </a:uFill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8F44A2F1-9E1F-4B54-A3A2-5F16C0AD49E2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FF1F3"/>
          </a:solidFill>
        </a:fill>
      </a:tcStyle>
    </a:band2H>
    <a:firstCo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508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508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C7B018BB-80A7-4F77-B60F-C8B233D01FF8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B8B8B8"/>
              </a:solidFill>
              <a:prstDash val="solid"/>
              <a:miter lim="400000"/>
            </a:ln>
          </a:top>
          <a:bottom>
            <a:ln w="25400" cap="flat">
              <a:solidFill>
                <a:srgbClr val="B8B8B8"/>
              </a:solidFill>
              <a:prstDash val="solid"/>
              <a:miter lim="400000"/>
            </a:ln>
          </a:bottom>
          <a:insideH>
            <a:ln w="25400" cap="flat">
              <a:solidFill>
                <a:srgbClr val="B8B8B8"/>
              </a:solidFill>
              <a:prstDash val="solid"/>
              <a:miter lim="400000"/>
            </a:ln>
          </a:insideH>
          <a:insideV>
            <a:ln w="254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606060"/>
              </a:solidFill>
              <a:prstDash val="solid"/>
              <a:miter lim="400000"/>
            </a:ln>
          </a:left>
          <a:right>
            <a:ln w="254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606060"/>
              </a:solidFill>
              <a:prstDash val="solid"/>
              <a:miter lim="400000"/>
            </a:ln>
          </a:insideH>
          <a:insideV>
            <a:ln w="254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B8B8B8"/>
              </a:solidFill>
              <a:prstDash val="solid"/>
              <a:miter lim="400000"/>
            </a:ln>
          </a:left>
          <a:right>
            <a:ln w="25400" cap="flat">
              <a:solidFill>
                <a:srgbClr val="B8B8B8"/>
              </a:solidFill>
              <a:prstDash val="solid"/>
              <a:miter lim="400000"/>
            </a:ln>
          </a:right>
          <a:top>
            <a:ln w="508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B8B8B8"/>
              </a:solidFill>
              <a:prstDash val="solid"/>
              <a:miter lim="400000"/>
            </a:ln>
          </a:insideH>
          <a:insideV>
            <a:ln w="254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606060"/>
              </a:solidFill>
              <a:prstDash val="solid"/>
              <a:miter lim="400000"/>
            </a:ln>
          </a:left>
          <a:right>
            <a:ln w="254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25400" cap="flat">
              <a:solidFill>
                <a:srgbClr val="606060"/>
              </a:solidFill>
              <a:prstDash val="solid"/>
              <a:miter lim="400000"/>
            </a:ln>
          </a:bottom>
          <a:insideH>
            <a:ln w="25400" cap="flat">
              <a:solidFill>
                <a:srgbClr val="606060"/>
              </a:solidFill>
              <a:prstDash val="solid"/>
              <a:miter lim="400000"/>
            </a:ln>
          </a:insideH>
          <a:insideV>
            <a:ln w="254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5D5D5D"/>
              </a:solidFill>
              <a:prstDash val="solid"/>
              <a:miter lim="400000"/>
            </a:ln>
          </a:left>
          <a:right>
            <a:ln w="25400" cap="flat">
              <a:solidFill>
                <a:srgbClr val="5D5D5D"/>
              </a:solidFill>
              <a:prstDash val="solid"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25400" cap="flat">
              <a:solidFill>
                <a:srgbClr val="5D5D5D"/>
              </a:solidFill>
              <a:prstDash val="solid"/>
              <a:miter lim="400000"/>
            </a:ln>
          </a:bottom>
          <a:insideH>
            <a:ln w="25400" cap="flat">
              <a:solidFill>
                <a:srgbClr val="5D5D5D"/>
              </a:solidFill>
              <a:prstDash val="solid"/>
              <a:miter lim="400000"/>
            </a:ln>
          </a:insideH>
          <a:insideV>
            <a:ln w="254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25400" cap="flat">
              <a:solidFill>
                <a:srgbClr val="FFFFFF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25400" cap="flat">
              <a:solidFill>
                <a:srgbClr val="FFFFFF"/>
              </a:solidFill>
              <a:prstDash val="solid"/>
              <a:miter lim="400000"/>
            </a:ln>
          </a:top>
          <a:bottom>
            <a:ln w="25400" cap="flat">
              <a:solidFill>
                <a:srgbClr val="FFFFFF"/>
              </a:solidFill>
              <a:prstDash val="solid"/>
              <a:miter lim="400000"/>
            </a:ln>
          </a:bottom>
          <a:insideH>
            <a:ln w="25400" cap="flat">
              <a:solidFill>
                <a:srgbClr val="FFFFFF"/>
              </a:solidFill>
              <a:prstDash val="solid"/>
              <a:miter lim="400000"/>
            </a:ln>
          </a:insideH>
          <a:insideV>
            <a:ln w="254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>
          <a:latin typeface="ヒラギノ角ゴ ProN W3"/>
          <a:ea typeface="ヒラギノ角ゴ ProN W3"/>
          <a:cs typeface="ヒラギノ角ゴ ProN W3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ヒラギノ角ゴ ProN W6"/>
          <a:ea typeface="ヒラギノ角ゴ ProN W6"/>
          <a:cs typeface="ヒラギノ角ゴ ProN W6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8" name="Shape 3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600">
        <a:latin typeface="+mn-lt"/>
        <a:ea typeface="+mn-ea"/>
        <a:cs typeface="+mn-cs"/>
        <a:sym typeface="ヒラギノ角ゴ Pro W3"/>
      </a:defRPr>
    </a:lvl1pPr>
    <a:lvl2pPr indent="228600" defTabSz="457200" latinLnBrk="0">
      <a:defRPr sz="1600">
        <a:latin typeface="+mn-lt"/>
        <a:ea typeface="+mn-ea"/>
        <a:cs typeface="+mn-cs"/>
        <a:sym typeface="ヒラギノ角ゴ Pro W3"/>
      </a:defRPr>
    </a:lvl2pPr>
    <a:lvl3pPr indent="457200" defTabSz="457200" latinLnBrk="0">
      <a:defRPr sz="1600">
        <a:latin typeface="+mn-lt"/>
        <a:ea typeface="+mn-ea"/>
        <a:cs typeface="+mn-cs"/>
        <a:sym typeface="ヒラギノ角ゴ Pro W3"/>
      </a:defRPr>
    </a:lvl3pPr>
    <a:lvl4pPr indent="685800" defTabSz="457200" latinLnBrk="0">
      <a:defRPr sz="1600">
        <a:latin typeface="+mn-lt"/>
        <a:ea typeface="+mn-ea"/>
        <a:cs typeface="+mn-cs"/>
        <a:sym typeface="ヒラギノ角ゴ Pro W3"/>
      </a:defRPr>
    </a:lvl4pPr>
    <a:lvl5pPr indent="914400" defTabSz="457200" latinLnBrk="0">
      <a:defRPr sz="1600">
        <a:latin typeface="+mn-lt"/>
        <a:ea typeface="+mn-ea"/>
        <a:cs typeface="+mn-cs"/>
        <a:sym typeface="ヒラギノ角ゴ Pro W3"/>
      </a:defRPr>
    </a:lvl5pPr>
    <a:lvl6pPr indent="1143000" defTabSz="457200" latinLnBrk="0">
      <a:defRPr sz="1600">
        <a:latin typeface="+mn-lt"/>
        <a:ea typeface="+mn-ea"/>
        <a:cs typeface="+mn-cs"/>
        <a:sym typeface="ヒラギノ角ゴ Pro W3"/>
      </a:defRPr>
    </a:lvl6pPr>
    <a:lvl7pPr indent="1371600" defTabSz="457200" latinLnBrk="0">
      <a:defRPr sz="1600">
        <a:latin typeface="+mn-lt"/>
        <a:ea typeface="+mn-ea"/>
        <a:cs typeface="+mn-cs"/>
        <a:sym typeface="ヒラギノ角ゴ Pro W3"/>
      </a:defRPr>
    </a:lvl7pPr>
    <a:lvl8pPr indent="1600200" defTabSz="457200" latinLnBrk="0">
      <a:defRPr sz="1600">
        <a:latin typeface="+mn-lt"/>
        <a:ea typeface="+mn-ea"/>
        <a:cs typeface="+mn-cs"/>
        <a:sym typeface="ヒラギノ角ゴ Pro W3"/>
      </a:defRPr>
    </a:lvl8pPr>
    <a:lvl9pPr indent="1828800" defTabSz="457200" latinLnBrk="0">
      <a:defRPr sz="1600">
        <a:latin typeface="+mn-lt"/>
        <a:ea typeface="+mn-ea"/>
        <a:cs typeface="+mn-cs"/>
        <a:sym typeface="ヒラギノ角ゴ Pro W3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マスター #2 コピ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9" name="タイトルテキスト"/>
          <p:cNvSpPr txBox="1"/>
          <p:nvPr>
            <p:ph type="title"/>
          </p:nvPr>
        </p:nvSpPr>
        <p:spPr>
          <a:xfrm>
            <a:off x="830905" y="491238"/>
            <a:ext cx="15117069" cy="1108887"/>
          </a:xfrm>
          <a:prstGeom prst="rect">
            <a:avLst/>
          </a:prstGeom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</p:spPr>
        <p:txBody>
          <a:bodyPr lIns="101600" tIns="101600" rIns="101600" bIns="101600">
            <a:noAutofit/>
          </a:bodyPr>
          <a:lstStyle>
            <a:lvl1pPr marL="81279" marR="81279" defTabSz="1828800">
              <a:defRPr sz="4800">
                <a:solidFill>
                  <a:srgbClr val="000000"/>
                </a:solidFill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lvl1pPr>
          </a:lstStyle>
          <a:p>
            <a:pPr/>
            <a:r>
              <a:t>タイトルテキスト</a:t>
            </a:r>
          </a:p>
        </p:txBody>
      </p:sp>
      <p:sp>
        <p:nvSpPr>
          <p:cNvPr id="20" name="本文レベル1…"/>
          <p:cNvSpPr txBox="1"/>
          <p:nvPr>
            <p:ph type="body" idx="1"/>
          </p:nvPr>
        </p:nvSpPr>
        <p:spPr>
          <a:xfrm>
            <a:off x="967565" y="2368550"/>
            <a:ext cx="22448870" cy="10007600"/>
          </a:xfrm>
          <a:prstGeom prst="rect">
            <a:avLst/>
          </a:prstGeom>
        </p:spPr>
        <p:txBody>
          <a:bodyPr lIns="101600" tIns="101600" rIns="101600" bIns="101600">
            <a:noAutofit/>
          </a:bodyPr>
          <a:lstStyle>
            <a:lvl1pPr marL="726440" marR="81279" indent="-685800" defTabSz="1828800">
              <a:buClrTx/>
              <a:defRPr sz="4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1pPr>
            <a:lvl2pPr marL="1069339" marR="81279" indent="-571499" defTabSz="1828800">
              <a:spcBef>
                <a:spcPts val="1200"/>
              </a:spcBef>
              <a:buClrTx/>
              <a:buChar char="–"/>
              <a:defRPr sz="4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2pPr>
            <a:lvl3pPr marL="1412239" marR="81279" indent="-457200" defTabSz="1828800">
              <a:spcBef>
                <a:spcPts val="1100"/>
              </a:spcBef>
              <a:buClrTx/>
              <a:buSzPct val="100000"/>
              <a:buChar char="•"/>
              <a:defRPr sz="40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3pPr>
            <a:lvl4pPr marL="1869439" marR="81279" indent="-457200" defTabSz="1828800">
              <a:spcBef>
                <a:spcPts val="900"/>
              </a:spcBef>
              <a:buClrTx/>
              <a:buSzPct val="100000"/>
              <a:buChar char="–"/>
              <a:defRPr sz="34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4pPr>
            <a:lvl5pPr marL="2326639" marR="81279" indent="-457200" defTabSz="1828800">
              <a:spcBef>
                <a:spcPts val="900"/>
              </a:spcBef>
              <a:buClrTx/>
              <a:buSzPct val="100000"/>
              <a:buChar char="»"/>
              <a:defRPr sz="32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ヒラギノ角ゴ Pro W3"/>
              </a:defRPr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2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22" name="スライド番号"/>
          <p:cNvSpPr txBox="1"/>
          <p:nvPr>
            <p:ph type="sldNum" sz="quarter" idx="2"/>
          </p:nvPr>
        </p:nvSpPr>
        <p:spPr>
          <a:xfrm>
            <a:off x="23299390" y="12755778"/>
            <a:ext cx="667941" cy="659806"/>
          </a:xfrm>
          <a:prstGeom prst="rect">
            <a:avLst/>
          </a:prstGeom>
        </p:spPr>
        <p:txBody>
          <a:bodyPr lIns="101600" tIns="101600" rIns="101600" bIns="101600"/>
          <a:lstStyle>
            <a:lvl1pPr marR="0" algn="ctr" defTabSz="914400">
              <a:defRPr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本文レベル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0" name="タイトルテキスト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タイトルテキスト</a:t>
            </a:r>
          </a:p>
        </p:txBody>
      </p:sp>
      <p:sp>
        <p:nvSpPr>
          <p:cNvPr id="31" name="スライド番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1.ti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image" Target="../media/image3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本文レベル1…"/>
          <p:cNvSpPr txBox="1"/>
          <p:nvPr>
            <p:ph type="body" idx="1"/>
          </p:nvPr>
        </p:nvSpPr>
        <p:spPr>
          <a:xfrm>
            <a:off x="883929" y="2109918"/>
            <a:ext cx="22616141" cy="1088535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20" tIns="71420" rIns="71420" bIns="71420">
            <a:normAutofit fontScale="100000" lnSpcReduction="0"/>
          </a:bodyPr>
          <a:lstStyle>
            <a:lvl2pPr marL="877636" indent="-433136">
              <a:spcBef>
                <a:spcPts val="700"/>
              </a:spcBef>
              <a:buSzPct val="100000"/>
              <a:buChar char="-"/>
              <a:defRPr sz="3600"/>
            </a:lvl2pPr>
            <a:lvl3pPr marL="0" indent="889000">
              <a:spcBef>
                <a:spcPts val="700"/>
              </a:spcBef>
              <a:buSzTx/>
              <a:buNone/>
              <a:defRPr sz="3600"/>
            </a:lvl3pPr>
            <a:lvl4pPr marL="0" indent="1333500">
              <a:spcBef>
                <a:spcPts val="700"/>
              </a:spcBef>
              <a:buSzTx/>
              <a:buNone/>
              <a:defRPr sz="3000"/>
            </a:lvl4pPr>
            <a:lvl5pPr marL="0" indent="1778000">
              <a:spcBef>
                <a:spcPts val="700"/>
              </a:spcBef>
              <a:buSzTx/>
              <a:buNone/>
              <a:defRPr sz="3000"/>
            </a:lvl5pPr>
          </a:lstStyle>
          <a:p>
            <a:pPr/>
            <a:r>
              <a:t>本文レベル1</a:t>
            </a:r>
          </a:p>
          <a:p>
            <a:pPr lvl="1"/>
            <a:r>
              <a:t>本文レベル2</a:t>
            </a:r>
          </a:p>
          <a:p>
            <a:pPr lvl="2"/>
            <a:r>
              <a:t>本文レベル3</a:t>
            </a:r>
          </a:p>
          <a:p>
            <a:pPr lvl="3"/>
            <a:r>
              <a:t>本文レベル4</a:t>
            </a:r>
          </a:p>
          <a:p>
            <a:pPr lvl="4"/>
            <a:r>
              <a:t>本文レベル5</a:t>
            </a:r>
          </a:p>
        </p:txBody>
      </p:sp>
      <p:sp>
        <p:nvSpPr>
          <p:cNvPr id="3" name="タイトルテキスト"/>
          <p:cNvSpPr txBox="1"/>
          <p:nvPr>
            <p:ph type="title"/>
          </p:nvPr>
        </p:nvSpPr>
        <p:spPr>
          <a:xfrm>
            <a:off x="790347" y="390441"/>
            <a:ext cx="20353673" cy="1226812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20" tIns="71420" rIns="71420" bIns="71420" anchor="ctr">
            <a:normAutofit fontScale="100000" lnSpcReduction="0"/>
          </a:bodyPr>
          <a:lstStyle/>
          <a:p>
            <a:pPr/>
            <a:r>
              <a:t>タイトルテキスト</a:t>
            </a:r>
          </a:p>
        </p:txBody>
      </p:sp>
      <p:grpSp>
        <p:nvGrpSpPr>
          <p:cNvPr id="6" name="グループ"/>
          <p:cNvGrpSpPr/>
          <p:nvPr/>
        </p:nvGrpSpPr>
        <p:grpSpPr>
          <a:xfrm>
            <a:off x="8891419" y="12889982"/>
            <a:ext cx="4499964" cy="775550"/>
            <a:chOff x="0" y="0"/>
            <a:chExt cx="4499963" cy="775548"/>
          </a:xfrm>
        </p:grpSpPr>
        <p:pic>
          <p:nvPicPr>
            <p:cNvPr id="4" name="Chubu_Logo_black.pdf" descr="Chubu_Logo_black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15558" t="44370" r="18146" b="50298"/>
            <a:stretch>
              <a:fillRect/>
            </a:stretch>
          </p:blipFill>
          <p:spPr>
            <a:xfrm>
              <a:off x="892100" y="182716"/>
              <a:ext cx="3607864" cy="410292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  <p:pic>
          <p:nvPicPr>
            <p:cNvPr id="5" name="Chubu_Logo_black.pdf" descr="Chubu_Logo_black.pdf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012" t="43490" r="87480" b="49642"/>
            <a:stretch>
              <a:fillRect/>
            </a:stretch>
          </p:blipFill>
          <p:spPr>
            <a:xfrm>
              <a:off x="0" y="0"/>
              <a:ext cx="759130" cy="775549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</p:grpSp>
      <p:sp>
        <p:nvSpPr>
          <p:cNvPr id="7" name="四角形"/>
          <p:cNvSpPr/>
          <p:nvPr/>
        </p:nvSpPr>
        <p:spPr>
          <a:xfrm>
            <a:off x="541806" y="1716127"/>
            <a:ext cx="23300390" cy="69286"/>
          </a:xfrm>
          <a:prstGeom prst="rect">
            <a:avLst/>
          </a:prstGeom>
          <a:gradFill>
            <a:gsLst>
              <a:gs pos="0">
                <a:srgbClr val="005493"/>
              </a:gs>
              <a:gs pos="100000">
                <a:srgbClr val="0096FF"/>
              </a:gs>
            </a:gsLst>
          </a:gradFill>
          <a:ln w="3175"/>
          <a:effectLst>
            <a:outerShdw sx="100000" sy="100000" kx="0" ky="0" algn="b" rotWithShape="0" blurRad="12700" dist="25400" dir="3960000">
              <a:srgbClr val="C0C0C0">
                <a:alpha val="75000"/>
              </a:srgbClr>
            </a:outerShdw>
          </a:effectLst>
        </p:spPr>
        <p:txBody>
          <a:bodyPr lIns="72231" tIns="72231" rIns="72231" bIns="72231" anchor="ctr"/>
          <a:lstStyle/>
          <a:p>
            <a:pPr marL="40639" marR="40639" defTabSz="914400">
              <a:defRPr sz="2200"/>
            </a:pPr>
          </a:p>
        </p:txBody>
      </p:sp>
      <p:grpSp>
        <p:nvGrpSpPr>
          <p:cNvPr id="10" name="グループ"/>
          <p:cNvGrpSpPr/>
          <p:nvPr/>
        </p:nvGrpSpPr>
        <p:grpSpPr>
          <a:xfrm>
            <a:off x="21234420" y="624315"/>
            <a:ext cx="2487654" cy="767306"/>
            <a:chOff x="0" y="8243"/>
            <a:chExt cx="2487653" cy="767305"/>
          </a:xfrm>
        </p:grpSpPr>
        <p:pic>
          <p:nvPicPr>
            <p:cNvPr id="8" name="image2.tif" descr="image2.ti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0" r="76313" b="34082"/>
            <a:stretch>
              <a:fillRect/>
            </a:stretch>
          </p:blipFill>
          <p:spPr>
            <a:xfrm>
              <a:off x="0" y="97103"/>
              <a:ext cx="1664909" cy="662147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  <p:pic>
          <p:nvPicPr>
            <p:cNvPr id="9" name="image3.png" descr="image3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0" r="0" b="1062"/>
            <a:stretch>
              <a:fillRect/>
            </a:stretch>
          </p:blipFill>
          <p:spPr>
            <a:xfrm>
              <a:off x="1720678" y="8243"/>
              <a:ext cx="766976" cy="767306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</p:grpSp>
      <p:sp>
        <p:nvSpPr>
          <p:cNvPr id="11" name="スライド番号"/>
          <p:cNvSpPr txBox="1"/>
          <p:nvPr>
            <p:ph type="sldNum" sz="quarter" idx="2"/>
          </p:nvPr>
        </p:nvSpPr>
        <p:spPr>
          <a:xfrm>
            <a:off x="23609234" y="13035399"/>
            <a:ext cx="381561" cy="384141"/>
          </a:xfrm>
          <a:prstGeom prst="rect">
            <a:avLst/>
          </a:prstGeom>
          <a:ln w="25400">
            <a:miter lim="400000"/>
          </a:ln>
        </p:spPr>
        <p:txBody>
          <a:bodyPr wrap="none" lIns="71420" tIns="71420" rIns="71420" bIns="71420">
            <a:spAutoFit/>
          </a:bodyPr>
          <a:lstStyle>
            <a:lvl1pPr marL="0" marR="57148" algn="r" defTabSz="642937">
              <a:defRPr sz="16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</p:sldLayoutIdLst>
  <p:transition xmlns:p14="http://schemas.microsoft.com/office/powerpoint/2010/main" spd="med" advClick="1"/>
  <p:txStyles>
    <p:titleStyle>
      <a:lvl1pPr marL="0" marR="0" indent="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1pPr>
      <a:lvl2pPr marL="0" marR="0" indent="2286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2pPr>
      <a:lvl3pPr marL="0" marR="0" indent="4572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3pPr>
      <a:lvl4pPr marL="0" marR="0" indent="6858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4pPr>
      <a:lvl5pPr marL="0" marR="0" indent="9144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5pPr>
      <a:lvl6pPr marL="0" marR="0" indent="11430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6pPr>
      <a:lvl7pPr marL="0" marR="0" indent="13716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7pPr>
      <a:lvl8pPr marL="0" marR="0" indent="16002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8pPr>
      <a:lvl9pPr marL="0" marR="0" indent="1828800" algn="l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600" u="none">
          <a:solidFill>
            <a:srgbClr val="066599"/>
          </a:solidFill>
          <a:uFillTx/>
          <a:latin typeface="ヒラギノ角ゴ ProN W6"/>
          <a:ea typeface="ヒラギノ角ゴ ProN W6"/>
          <a:cs typeface="ヒラギノ角ゴ ProN W6"/>
          <a:sym typeface="ヒラギノ角ゴ ProN W6"/>
        </a:defRPr>
      </a:lvl9pPr>
    </p:titleStyle>
    <p:bodyStyle>
      <a:lvl1pPr marL="413657" marR="0" indent="-413657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Tx/>
        <a:buChar char="•"/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1pPr>
      <a:lvl2pPr marL="913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2pPr>
      <a:lvl3pPr marL="1358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3pPr>
      <a:lvl4pPr marL="1802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4pPr>
      <a:lvl5pPr marL="2247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5pPr>
      <a:lvl6pPr marL="2691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6pPr>
      <a:lvl7pPr marL="3136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7pPr>
      <a:lvl8pPr marL="35806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8pPr>
      <a:lvl9pPr marL="4025194" marR="0" indent="-469194" algn="l" defTabSz="821531" latinLnBrk="0">
        <a:lnSpc>
          <a:spcPct val="10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Tx/>
        <a:buBlip>
          <a:blip r:embed="rId7"/>
        </a:buBlip>
        <a:tabLst/>
        <a:defRPr b="0" baseline="0" cap="none" i="0" spc="0" strike="noStrike" sz="3800" u="none">
          <a:solidFill>
            <a:srgbClr val="000000"/>
          </a:solidFill>
          <a:uFillTx/>
          <a:latin typeface="ヒラギノ角ゴ ProN W3"/>
          <a:ea typeface="ヒラギノ角ゴ ProN W3"/>
          <a:cs typeface="ヒラギノ角ゴ ProN W3"/>
          <a:sym typeface="ヒラギノ角ゴ ProN W3"/>
        </a:defRPr>
      </a:lvl9pPr>
    </p:bodyStyle>
    <p:otherStyle>
      <a:lvl1pPr marL="0" marR="57148" indent="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1pPr>
      <a:lvl2pPr marL="0" marR="57148" indent="2286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2pPr>
      <a:lvl3pPr marL="0" marR="57148" indent="4572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3pPr>
      <a:lvl4pPr marL="0" marR="57148" indent="6858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4pPr>
      <a:lvl5pPr marL="0" marR="57148" indent="9144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5pPr>
      <a:lvl6pPr marL="0" marR="57148" indent="11430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6pPr>
      <a:lvl7pPr marL="0" marR="57148" indent="13716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7pPr>
      <a:lvl8pPr marL="0" marR="57148" indent="16002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8pPr>
      <a:lvl9pPr marL="0" marR="57148" indent="1828800" algn="r" defTabSz="642937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ヒラギノ角ゴ ProN W3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4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7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8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9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8.png"/><Relationship Id="rId4" Type="http://schemas.openxmlformats.org/officeDocument/2006/relationships/image" Target="../media/image9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1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1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2" name="■コース攻略を考えよう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■コース攻略を考えよう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43" name="スライド番号"/>
          <p:cNvSpPr txBox="1"/>
          <p:nvPr>
            <p:ph type="sldNum" sz="quarter" idx="2"/>
          </p:nvPr>
        </p:nvSpPr>
        <p:spPr>
          <a:xfrm>
            <a:off x="23217206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07" name="1. 常識にとらわれない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1. 常識にとらわれない</a:t>
            </a:r>
          </a:p>
        </p:txBody>
      </p:sp>
      <p:sp>
        <p:nvSpPr>
          <p:cNvPr id="108" name="一般的なイメージの「反対」を考えてみましょう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一般的なイメージの「反対」を考えてみましょう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1" marL="0" marR="0" indent="228600" defTabSz="914400">
              <a:spcBef>
                <a:spcPts val="0"/>
              </a:spcBef>
              <a:buSzTx/>
              <a:buNone/>
              <a:defRPr sz="40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　　例：ライントレースのイメージ</a:t>
            </a:r>
          </a:p>
          <a:p>
            <a:pPr lvl="1" marL="0" marR="0" indent="228600" defTabSz="914400">
              <a:spcBef>
                <a:spcPts val="0"/>
              </a:spcBef>
              <a:buSzTx/>
              <a:buNone/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3" marL="2003910" marR="0" indent="-591670" defTabSz="914400">
              <a:spcBef>
                <a:spcPts val="0"/>
              </a:spcBef>
              <a:buChar char="•"/>
              <a:defRPr sz="40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黒い線にそって進む</a:t>
            </a:r>
          </a:p>
          <a:p>
            <a:pPr lvl="8" marL="0" indent="18288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→白い線にそって進む</a:t>
            </a:r>
          </a:p>
          <a:p>
            <a:pPr lvl="8" marL="0" indent="18288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→明るいところを追跡するロボット</a:t>
            </a:r>
          </a:p>
        </p:txBody>
      </p:sp>
      <p:sp>
        <p:nvSpPr>
          <p:cNvPr id="10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0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11" name="droppedImage.pdf" descr="dropped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14682" y="8118461"/>
            <a:ext cx="6190683" cy="4938636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14" name="2. アイディアを組み合わせ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2. アイディアを組み合わせる</a:t>
            </a:r>
          </a:p>
        </p:txBody>
      </p:sp>
      <p:sp>
        <p:nvSpPr>
          <p:cNvPr id="115" name="組み合わせることでおもしろいアイディアに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組み合わせることでおもしろいアイディアに！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1" marL="0" marR="0" indent="228600" defTabSz="914400">
              <a:spcBef>
                <a:spcPts val="0"/>
              </a:spcBef>
              <a:buSzTx/>
              <a:buNone/>
              <a:defRPr sz="40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　　例：「シーソー」＋「ブランコ」</a:t>
            </a:r>
          </a:p>
        </p:txBody>
      </p:sp>
      <p:sp>
        <p:nvSpPr>
          <p:cNvPr id="116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17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18" name="楕円"/>
          <p:cNvSpPr/>
          <p:nvPr/>
        </p:nvSpPr>
        <p:spPr>
          <a:xfrm>
            <a:off x="11268160" y="10172455"/>
            <a:ext cx="1275348" cy="1397246"/>
          </a:xfrm>
          <a:prstGeom prst="ellipse">
            <a:avLst/>
          </a:prstGeom>
          <a:solidFill>
            <a:srgbClr val="AA7942"/>
          </a:solidFill>
          <a:ln w="12700">
            <a:solidFill>
              <a:srgbClr val="0000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19" name="線"/>
          <p:cNvSpPr/>
          <p:nvPr/>
        </p:nvSpPr>
        <p:spPr>
          <a:xfrm>
            <a:off x="7924800" y="10075423"/>
            <a:ext cx="8077200" cy="3176"/>
          </a:xfrm>
          <a:prstGeom prst="line">
            <a:avLst/>
          </a:prstGeom>
          <a:ln w="152400">
            <a:solidFill>
              <a:srgbClr val="7A4300"/>
            </a:solidFill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120" name="図形"/>
          <p:cNvSpPr/>
          <p:nvPr/>
        </p:nvSpPr>
        <p:spPr>
          <a:xfrm flipH="1" rot="5400000">
            <a:off x="9424950" y="8559520"/>
            <a:ext cx="582186" cy="13240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cubicBezTo>
                  <a:pt x="9671" y="0"/>
                  <a:pt x="0" y="4835"/>
                  <a:pt x="0" y="10800"/>
                </a:cubicBezTo>
                <a:cubicBezTo>
                  <a:pt x="0" y="16765"/>
                  <a:pt x="9671" y="21600"/>
                  <a:pt x="21600" y="21600"/>
                </a:cubicBezTo>
                <a:lnTo>
                  <a:pt x="21600" y="21600"/>
                </a:lnTo>
                <a:cubicBezTo>
                  <a:pt x="9671" y="17126"/>
                  <a:pt x="7253" y="8665"/>
                  <a:pt x="16200" y="2700"/>
                </a:cubicBezTo>
                <a:cubicBezTo>
                  <a:pt x="17735" y="1677"/>
                  <a:pt x="19553" y="768"/>
                  <a:pt x="21600" y="0"/>
                </a:cubicBezTo>
                <a:close/>
              </a:path>
            </a:pathLst>
          </a:custGeom>
          <a:solidFill>
            <a:srgbClr val="FFFB00"/>
          </a:solidFill>
          <a:ln w="127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21" name="図形"/>
          <p:cNvSpPr/>
          <p:nvPr/>
        </p:nvSpPr>
        <p:spPr>
          <a:xfrm flipH="1" rot="5400000">
            <a:off x="13817813" y="8583781"/>
            <a:ext cx="582187" cy="132405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cubicBezTo>
                  <a:pt x="9671" y="0"/>
                  <a:pt x="0" y="4835"/>
                  <a:pt x="0" y="10800"/>
                </a:cubicBezTo>
                <a:cubicBezTo>
                  <a:pt x="0" y="16765"/>
                  <a:pt x="9671" y="21600"/>
                  <a:pt x="21600" y="21600"/>
                </a:cubicBezTo>
                <a:lnTo>
                  <a:pt x="21600" y="21600"/>
                </a:lnTo>
                <a:cubicBezTo>
                  <a:pt x="9671" y="17126"/>
                  <a:pt x="7253" y="8665"/>
                  <a:pt x="16200" y="2700"/>
                </a:cubicBezTo>
                <a:cubicBezTo>
                  <a:pt x="17735" y="1677"/>
                  <a:pt x="19553" y="768"/>
                  <a:pt x="21600" y="0"/>
                </a:cubicBezTo>
                <a:close/>
              </a:path>
            </a:pathLst>
          </a:custGeom>
          <a:solidFill>
            <a:srgbClr val="FFFB00"/>
          </a:solidFill>
          <a:ln w="12700">
            <a:solidFill>
              <a:srgbClr val="000000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22" name="線"/>
          <p:cNvSpPr/>
          <p:nvPr/>
        </p:nvSpPr>
        <p:spPr>
          <a:xfrm flipH="1">
            <a:off x="9532270" y="6558052"/>
            <a:ext cx="296695" cy="2765383"/>
          </a:xfrm>
          <a:prstGeom prst="line">
            <a:avLst/>
          </a:prstGeom>
          <a:ln w="38100">
            <a:solidFill>
              <a:srgbClr val="000000"/>
            </a:solidFill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123" name="線"/>
          <p:cNvSpPr/>
          <p:nvPr/>
        </p:nvSpPr>
        <p:spPr>
          <a:xfrm>
            <a:off x="14173116" y="6592011"/>
            <a:ext cx="137276" cy="2721721"/>
          </a:xfrm>
          <a:prstGeom prst="line">
            <a:avLst/>
          </a:prstGeom>
          <a:ln w="38100">
            <a:solidFill>
              <a:srgbClr val="000000"/>
            </a:solidFill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124" name="線"/>
          <p:cNvSpPr/>
          <p:nvPr/>
        </p:nvSpPr>
        <p:spPr>
          <a:xfrm>
            <a:off x="9793537" y="6553200"/>
            <a:ext cx="199276" cy="2547064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125" name="線"/>
          <p:cNvSpPr/>
          <p:nvPr/>
        </p:nvSpPr>
        <p:spPr>
          <a:xfrm flipH="1">
            <a:off x="13871993" y="6771521"/>
            <a:ext cx="265699" cy="2430625"/>
          </a:xfrm>
          <a:prstGeom prst="line">
            <a:avLst/>
          </a:prstGeom>
          <a:ln w="12700">
            <a:solidFill>
              <a:srgbClr val="000000"/>
            </a:solidFill>
          </a:ln>
        </p:spPr>
        <p:txBody>
          <a:bodyPr lIns="0" tIns="0" rIns="0" bIns="0"/>
          <a:lstStyle/>
          <a:p>
            <a:pPr marL="0" marR="0" defTabSz="914400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</p:txBody>
      </p:sp>
      <p:sp>
        <p:nvSpPr>
          <p:cNvPr id="126" name="図形"/>
          <p:cNvSpPr/>
          <p:nvPr/>
        </p:nvSpPr>
        <p:spPr>
          <a:xfrm flipH="1" rot="10800000">
            <a:off x="7969082" y="6553198"/>
            <a:ext cx="7984208" cy="34785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4841" y="21600"/>
                </a:lnTo>
                <a:lnTo>
                  <a:pt x="16759" y="21600"/>
                </a:lnTo>
                <a:lnTo>
                  <a:pt x="21600" y="0"/>
                </a:lnTo>
                <a:close/>
              </a:path>
            </a:pathLst>
          </a:custGeom>
          <a:ln w="76200">
            <a:solidFill>
              <a:srgbClr val="7A4300"/>
            </a:solidFill>
          </a:ln>
        </p:spPr>
        <p:txBody>
          <a:bodyPr lIns="101600" tIns="101600" rIns="101600" bIns="101600" anchor="ctr"/>
          <a:lstStyle/>
          <a:p>
            <a:pPr/>
          </a:p>
        </p:txBody>
      </p:sp>
      <p:sp>
        <p:nvSpPr>
          <p:cNvPr id="127" name="角丸四角形"/>
          <p:cNvSpPr/>
          <p:nvPr/>
        </p:nvSpPr>
        <p:spPr>
          <a:xfrm>
            <a:off x="6749332" y="5694754"/>
            <a:ext cx="10885336" cy="6733391"/>
          </a:xfrm>
          <a:prstGeom prst="roundRect">
            <a:avLst>
              <a:gd name="adj" fmla="val 15000"/>
            </a:avLst>
          </a:prstGeom>
          <a:ln w="25400">
            <a:solidFill>
              <a:srgbClr val="53585F"/>
            </a:solidFill>
            <a:miter lim="400000"/>
          </a:ln>
        </p:spPr>
        <p:txBody>
          <a:bodyPr lIns="101600" tIns="101600" rIns="101600" bIns="1016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30" name="2. アイディアを組み合わせ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2. アイディアを組み合わせる</a:t>
            </a:r>
          </a:p>
        </p:txBody>
      </p:sp>
      <p:sp>
        <p:nvSpPr>
          <p:cNvPr id="131" name="組み合わせることでおもしろいアイディアに！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組み合わせることでおもしろいアイディアに！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1" marL="0" marR="0" indent="228600" defTabSz="914400">
              <a:spcBef>
                <a:spcPts val="0"/>
              </a:spcBef>
              <a:buSzTx/>
              <a:buNone/>
              <a:defRPr sz="40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　　例：「大きいタイヤで安定感のあるロボット」</a:t>
            </a:r>
          </a:p>
          <a:p>
            <a:pPr marL="765175" marR="162559">
              <a:buClr>
                <a:srgbClr val="000000"/>
              </a:buClr>
              <a:buSzTx/>
              <a:buFont typeface="ヒラギノ角ゴ Pro W3"/>
              <a:buNone/>
            </a:pPr>
            <a:r>
              <a:t>　　　　　　　　　　　　　</a:t>
            </a:r>
            <a:r>
              <a:rPr sz="4000"/>
              <a:t>＋</a:t>
            </a:r>
            <a:endParaRPr sz="4000"/>
          </a:p>
          <a:p>
            <a:pPr marL="765175" marR="162559">
              <a:buClr>
                <a:srgbClr val="000000"/>
              </a:buClr>
              <a:buSzTx/>
              <a:buFont typeface="ヒラギノ角ゴ Pro W3"/>
              <a:buNone/>
            </a:pPr>
            <a:r>
              <a:rPr sz="4000"/>
              <a:t>　　　　　　「小さいタイヤで小回りのきくロボット」</a:t>
            </a:r>
            <a:endParaRPr sz="4000"/>
          </a:p>
          <a:p>
            <a:pPr marL="765175" marR="162559">
              <a:buClr>
                <a:srgbClr val="000000"/>
              </a:buClr>
              <a:buSzTx/>
              <a:buFont typeface="ヒラギノ角ゴ Pro W3"/>
              <a:buNone/>
            </a:pPr>
            <a:r>
              <a:rPr sz="4000"/>
              <a:t>　　　　　　　　　　　　　　↓</a:t>
            </a:r>
            <a:endParaRPr sz="4000"/>
          </a:p>
          <a:p>
            <a:pPr marL="765175" marR="162559">
              <a:buClr>
                <a:srgbClr val="000000"/>
              </a:buClr>
              <a:buSzTx/>
              <a:buFont typeface="ヒラギノ角ゴ Pro W3"/>
              <a:buNone/>
            </a:pPr>
            <a:r>
              <a:rPr sz="4000"/>
              <a:t>　　　　　　「前輪が小さく、後輪が大きいロボット」</a:t>
            </a:r>
          </a:p>
        </p:txBody>
      </p:sp>
      <p:sp>
        <p:nvSpPr>
          <p:cNvPr id="13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33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34" name="droppedImage.pdf" descr="dropped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121082" y="8735567"/>
            <a:ext cx="5815181" cy="4625713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37" name="3. 身近な物を参考にす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3. 身近な物を参考にする</a:t>
            </a:r>
          </a:p>
        </p:txBody>
      </p:sp>
      <p:sp>
        <p:nvSpPr>
          <p:cNvPr id="138" name="参考になりそうなものをよく観察しましょう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参考になりそうなものをよく観察しましょう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1" marL="0" marR="0" indent="228600" defTabSz="914400">
              <a:spcBef>
                <a:spcPts val="0"/>
              </a:spcBef>
              <a:buSzTx/>
              <a:buNone/>
              <a:defRPr sz="40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　　例：お掃除ロボット</a:t>
            </a:r>
          </a:p>
          <a:p>
            <a:pPr lvl="7" marL="0" indent="1600200" defTabSz="914400">
              <a:spcBef>
                <a:spcPts val="0"/>
              </a:spcBef>
              <a:buClrTx/>
              <a:buSzTx/>
              <a:buNone/>
              <a:defRPr sz="4000"/>
            </a:pPr>
          </a:p>
          <a:p>
            <a:pPr lvl="6" marL="0" indent="13716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・タイヤの配置、大きさ</a:t>
            </a:r>
          </a:p>
          <a:p>
            <a:pPr lvl="6" marL="0" indent="13716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・移動のメカニズム</a:t>
            </a:r>
          </a:p>
          <a:p>
            <a:pPr lvl="6" marL="0" indent="13716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・ゴミを探すメカニズム</a:t>
            </a:r>
          </a:p>
          <a:p>
            <a:pPr lvl="6" marL="0" indent="13716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・ゴミを吸い取るメカニズム</a:t>
            </a:r>
          </a:p>
        </p:txBody>
      </p:sp>
      <p:sp>
        <p:nvSpPr>
          <p:cNvPr id="13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0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41" name="droppedImage.png" descr="dropped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100866" y="7021004"/>
            <a:ext cx="5264863" cy="5264862"/>
          </a:xfrm>
          <a:prstGeom prst="rect">
            <a:avLst/>
          </a:prstGeom>
          <a:ln w="25400"/>
        </p:spPr>
      </p:pic>
      <p:sp>
        <p:nvSpPr>
          <p:cNvPr id="142" name="出典：セールス・オンデマンド社HPより"/>
          <p:cNvSpPr txBox="1"/>
          <p:nvPr/>
        </p:nvSpPr>
        <p:spPr>
          <a:xfrm>
            <a:off x="13438894" y="12151131"/>
            <a:ext cx="6588808" cy="5080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spAutoFit/>
          </a:bodyPr>
          <a:lstStyle>
            <a:lvl1pPr algn="ctr">
              <a:defRPr sz="2400"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r>
              <a:t>出典：セールス・オンデマンド社HPより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45" name="3. 身近な物を参考にす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3. 身近な物を参考にする</a:t>
            </a:r>
          </a:p>
        </p:txBody>
      </p:sp>
      <p:sp>
        <p:nvSpPr>
          <p:cNvPr id="146" name="参考になりそうなものをよく観察しましょう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参考になりそうなものをよく観察しましょう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1" marL="0" marR="0" indent="228600" defTabSz="914400">
              <a:spcBef>
                <a:spcPts val="0"/>
              </a:spcBef>
              <a:buSzTx/>
              <a:buNone/>
              <a:defRPr sz="40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　　例：ショベルカー</a:t>
            </a:r>
          </a:p>
          <a:p>
            <a:pPr lvl="7" marL="0" indent="1600200" defTabSz="914400">
              <a:spcBef>
                <a:spcPts val="0"/>
              </a:spcBef>
              <a:buClrTx/>
              <a:buSzTx/>
              <a:buNone/>
              <a:defRPr sz="4000"/>
            </a:pPr>
          </a:p>
          <a:p>
            <a:pPr lvl="6" marL="0" indent="13716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・ショベルの形や大きさ</a:t>
            </a:r>
          </a:p>
          <a:p>
            <a:pPr lvl="6" marL="0" indent="13716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・アームの長さ</a:t>
            </a:r>
          </a:p>
          <a:p>
            <a:pPr lvl="6" marL="0" indent="13716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・方向転換のメカニズム</a:t>
            </a:r>
          </a:p>
          <a:p>
            <a:pPr lvl="6" marL="0" indent="13716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・アームのメカニズム</a:t>
            </a:r>
          </a:p>
        </p:txBody>
      </p:sp>
      <p:sp>
        <p:nvSpPr>
          <p:cNvPr id="147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48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617627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49" name="droppedImage.pdf" descr="dropped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676362" y="7953867"/>
            <a:ext cx="6388172" cy="5096183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5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53" name="■グループで協力して作ろう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■グループで協力して作ろう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154" name="スライド番号"/>
          <p:cNvSpPr txBox="1"/>
          <p:nvPr>
            <p:ph type="sldNum" sz="quarter" idx="2"/>
          </p:nvPr>
        </p:nvSpPr>
        <p:spPr>
          <a:xfrm>
            <a:off x="23016953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57" name="1. アイディアを共有す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1. アイディアを共有する</a:t>
            </a:r>
          </a:p>
        </p:txBody>
      </p:sp>
      <p:sp>
        <p:nvSpPr>
          <p:cNvPr id="158" name="思いついたことはどんどんオープンにしよう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思いついたことはどんどんオープンにしよう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ノートに書いたり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スケッチしたり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友達に話したり</a:t>
            </a:r>
          </a:p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遠慮しないことがポイントです</a:t>
            </a:r>
          </a:p>
          <a:p>
            <a:pPr lvl="1" marL="0" marR="0" indent="228600" defTabSz="914400">
              <a:spcBef>
                <a:spcPts val="0"/>
              </a:spcBef>
              <a:buSzTx/>
              <a:buNone/>
              <a:defRPr sz="40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　</a:t>
            </a:r>
          </a:p>
        </p:txBody>
      </p:sp>
      <p:sp>
        <p:nvSpPr>
          <p:cNvPr id="159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60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61" name="droppedImage.pdf" descr="dropped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753900" y="7957156"/>
            <a:ext cx="6259742" cy="5121607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64" name="2. 積極的に評価す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2. 積極的に評価する</a:t>
            </a:r>
          </a:p>
        </p:txBody>
      </p:sp>
      <p:sp>
        <p:nvSpPr>
          <p:cNvPr id="165" name="アイディアにはどんどんコメントしましょう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アイディアにはどんどんコメントしましょう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ここがおもしろい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ここはこうしたほうがいい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ここが問題だ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コメント</a:t>
            </a:r>
            <a:br/>
            <a:r>
              <a:t>→次のアイディアを生み出すきっかけ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表現はやわらかく！　　</a:t>
            </a:r>
          </a:p>
        </p:txBody>
      </p:sp>
      <p:sp>
        <p:nvSpPr>
          <p:cNvPr id="166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67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68" name="droppedImage.pdf" descr="dropped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980197" y="8386120"/>
            <a:ext cx="6244028" cy="4981192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71" name="3. 作業の役割を分担する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3. 作業の役割を分担する</a:t>
            </a:r>
          </a:p>
        </p:txBody>
      </p:sp>
      <p:sp>
        <p:nvSpPr>
          <p:cNvPr id="172" name="役割分担はこまめに交代しましょう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役割分担はこまめに交代しましょう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ハードウェア担当</a:t>
            </a:r>
          </a:p>
          <a:p>
            <a:pPr lvl="2" marL="1457959" marR="0" indent="-502919" defTabSz="914400">
              <a:spcBef>
                <a:spcPts val="0"/>
              </a:spcBef>
              <a:defRPr sz="4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パーツの組み立て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ソフトウェア担当</a:t>
            </a:r>
          </a:p>
          <a:p>
            <a:pPr lvl="2" marL="1457959" marR="0" indent="-502919" defTabSz="914400">
              <a:spcBef>
                <a:spcPts val="0"/>
              </a:spcBef>
              <a:defRPr sz="4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プログラミング</a:t>
            </a:r>
          </a:p>
          <a:p>
            <a:pPr lvl="2" marL="1457959" marR="0" indent="-502919" defTabSz="914400">
              <a:spcBef>
                <a:spcPts val="0"/>
              </a:spcBef>
              <a:defRPr sz="4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2" marL="1457959" marR="0" indent="-502919" defTabSz="914400">
              <a:spcBef>
                <a:spcPts val="0"/>
              </a:spcBef>
              <a:defRPr sz="4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2" marL="1457959" marR="0" indent="-502919" defTabSz="914400">
              <a:spcBef>
                <a:spcPts val="0"/>
              </a:spcBef>
              <a:defRPr sz="4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２人が両方を学べるように教え合い、助け合いましょう</a:t>
            </a:r>
          </a:p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プログラムはパートナーが読めるように！　　</a:t>
            </a:r>
          </a:p>
        </p:txBody>
      </p:sp>
      <p:sp>
        <p:nvSpPr>
          <p:cNvPr id="173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74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616408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75" name="droppedImage.pdf" descr="dropped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4525776" y="3803054"/>
            <a:ext cx="5822245" cy="4657796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46" name="UML-B：初心者用UMLの導入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UML-B：初心者用UMLの導入</a:t>
            </a:r>
          </a:p>
        </p:txBody>
      </p:sp>
      <p:sp>
        <p:nvSpPr>
          <p:cNvPr id="47" name="プログラミングスキルの向上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プログラミングスキルの向上</a:t>
            </a:r>
          </a:p>
          <a:p>
            <a:pPr lvl="1"/>
            <a:r>
              <a:t>UMLモデリングの取得には様々な知識が必要</a:t>
            </a:r>
          </a:p>
          <a:p>
            <a:pPr lvl="2"/>
            <a:r>
              <a:t>システム開発の経験のない学生には困難</a:t>
            </a:r>
          </a:p>
          <a:p>
            <a:pPr/>
          </a:p>
          <a:p>
            <a:pPr/>
            <a:r>
              <a:t>初心者用UML-B(UML for Beginners)の提案</a:t>
            </a:r>
          </a:p>
          <a:p>
            <a:pPr lvl="1"/>
            <a:r>
              <a:t>初期段階におけるモデリング教育</a:t>
            </a:r>
          </a:p>
          <a:p>
            <a:pPr lvl="2"/>
            <a:r>
              <a:t>モデリングの重要性を認識</a:t>
            </a:r>
          </a:p>
          <a:p>
            <a:pPr lvl="2"/>
            <a:r>
              <a:t>モデリングを行う習慣の体得</a:t>
            </a:r>
          </a:p>
        </p:txBody>
      </p:sp>
      <p:sp>
        <p:nvSpPr>
          <p:cNvPr id="48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49" name="スライド番号"/>
          <p:cNvSpPr txBox="1"/>
          <p:nvPr>
            <p:ph type="sldNum" sz="quarter" idx="2"/>
          </p:nvPr>
        </p:nvSpPr>
        <p:spPr>
          <a:xfrm>
            <a:off x="23412400" y="12755778"/>
            <a:ext cx="441921" cy="6598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52" name="UML-Bの構成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UML-Bの構成</a:t>
            </a:r>
          </a:p>
        </p:txBody>
      </p:sp>
      <p:sp>
        <p:nvSpPr>
          <p:cNvPr id="53" name="段階に分けてシステムの要求を抽出，モデル化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段階に分けてシステムの要求を抽出，モデル化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モデリング初心者の理解を支援</a:t>
            </a:r>
          </a:p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三つの書式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機能モデル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詳細モデル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関連モデル</a:t>
            </a:r>
          </a:p>
        </p:txBody>
      </p:sp>
      <p:sp>
        <p:nvSpPr>
          <p:cNvPr id="54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55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段階に分けてシステムの要求を抽出，モデル化…"/>
          <p:cNvSpPr txBox="1"/>
          <p:nvPr>
            <p:ph type="body" idx="1"/>
          </p:nvPr>
        </p:nvSpPr>
        <p:spPr>
          <a:xfrm>
            <a:off x="967565" y="2138862"/>
            <a:ext cx="22448870" cy="10007601"/>
          </a:xfrm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段階に分けてシステムの要求を抽出，モデル化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モデリング初心者の理解を支援</a:t>
            </a:r>
          </a:p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三つの書式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機能仕様書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詳細仕様書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関連記述書</a:t>
            </a:r>
          </a:p>
        </p:txBody>
      </p:sp>
      <p:pic>
        <p:nvPicPr>
          <p:cNvPr id="58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59" name="UML-B：機能モデル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UML-B：機能モデル</a:t>
            </a:r>
          </a:p>
        </p:txBody>
      </p:sp>
      <p:sp>
        <p:nvSpPr>
          <p:cNvPr id="60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61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417374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62" name="機能モデル：…"/>
          <p:cNvSpPr txBox="1"/>
          <p:nvPr/>
        </p:nvSpPr>
        <p:spPr>
          <a:xfrm>
            <a:off x="6426200" y="10439400"/>
            <a:ext cx="11531600" cy="2184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spAutoFit/>
          </a:bodyPr>
          <a:lstStyle/>
          <a:p>
            <a:pPr/>
            <a:r>
              <a:t>機能モデル：</a:t>
            </a:r>
          </a:p>
          <a:p>
            <a:pPr/>
            <a:r>
              <a:t>取り組む課題（競技）に関して、必要な機能を考え、機能の内容・必要な情報を整理</a:t>
            </a:r>
          </a:p>
        </p:txBody>
      </p:sp>
      <p:grpSp>
        <p:nvGrpSpPr>
          <p:cNvPr id="65" name="グループ"/>
          <p:cNvGrpSpPr/>
          <p:nvPr/>
        </p:nvGrpSpPr>
        <p:grpSpPr>
          <a:xfrm>
            <a:off x="12816051" y="6083301"/>
            <a:ext cx="6731001" cy="3352801"/>
            <a:chOff x="0" y="0"/>
            <a:chExt cx="6731000" cy="3352800"/>
          </a:xfrm>
        </p:grpSpPr>
        <p:pic>
          <p:nvPicPr>
            <p:cNvPr id="63" name="image5.png" descr="image5.png"/>
            <p:cNvPicPr>
              <a:picLocks noChangeAspect="0"/>
            </p:cNvPicPr>
            <p:nvPr/>
          </p:nvPicPr>
          <p:blipFill>
            <a:blip r:embed="rId3">
              <a:extLst/>
            </a:blip>
            <a:srcRect l="2700" t="22461" r="25589" b="55363"/>
            <a:stretch>
              <a:fillRect/>
            </a:stretch>
          </p:blipFill>
          <p:spPr>
            <a:xfrm>
              <a:off x="0" y="0"/>
              <a:ext cx="6731000" cy="3352800"/>
            </a:xfrm>
            <a:prstGeom prst="rect">
              <a:avLst/>
            </a:prstGeom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pic>
          <p:nvPicPr>
            <p:cNvPr id="64" name="image6.png" descr="image6.png"/>
            <p:cNvPicPr>
              <a:picLocks noChangeAspect="0"/>
            </p:cNvPicPr>
            <p:nvPr/>
          </p:nvPicPr>
          <p:blipFill>
            <a:blip r:embed="rId4">
              <a:extLst/>
            </a:blip>
            <a:srcRect l="2290" t="43149" r="62847" b="44141"/>
            <a:stretch>
              <a:fillRect/>
            </a:stretch>
          </p:blipFill>
          <p:spPr>
            <a:xfrm>
              <a:off x="3386802" y="139015"/>
              <a:ext cx="3249653" cy="1846965"/>
            </a:xfrm>
            <a:prstGeom prst="rect">
              <a:avLst/>
            </a:prstGeom>
            <a:ln w="25400" cap="flat">
              <a:noFill/>
              <a:miter lim="400000"/>
            </a:ln>
            <a:effectLst/>
          </p:spPr>
        </p:pic>
      </p:grpSp>
      <p:sp>
        <p:nvSpPr>
          <p:cNvPr id="66" name="学生による記入例"/>
          <p:cNvSpPr txBox="1"/>
          <p:nvPr/>
        </p:nvSpPr>
        <p:spPr>
          <a:xfrm>
            <a:off x="14605000" y="9779000"/>
            <a:ext cx="3194812" cy="6604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>
            <a:spAutoFit/>
          </a:bodyPr>
          <a:lstStyle>
            <a:lvl1pPr>
              <a:defRPr sz="2800"/>
            </a:lvl1pPr>
          </a:lstStyle>
          <a:p>
            <a:pPr/>
            <a:r>
              <a:t>学生による記入例</a:t>
            </a:r>
          </a:p>
        </p:txBody>
      </p:sp>
      <p:pic>
        <p:nvPicPr>
          <p:cNvPr id="67" name="droppedImage.pdf" descr="droppedImage.pd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050901" y="4064000"/>
            <a:ext cx="7242699" cy="5588001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段階に分けてシステムの要求を抽出，モデル化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段階に分けてシステムの要求を抽出，モデル化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モデリング初心者の理解を支援</a:t>
            </a:r>
          </a:p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三つの書式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機能仕様書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詳細仕様書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関連記述書</a:t>
            </a:r>
          </a:p>
        </p:txBody>
      </p:sp>
      <p:pic>
        <p:nvPicPr>
          <p:cNvPr id="70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71" name="UML-B：詳細モデル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UML-B：詳細モデル</a:t>
            </a:r>
          </a:p>
        </p:txBody>
      </p:sp>
      <p:sp>
        <p:nvSpPr>
          <p:cNvPr id="7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73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74" name="詳細モデル：…"/>
          <p:cNvSpPr txBox="1"/>
          <p:nvPr/>
        </p:nvSpPr>
        <p:spPr>
          <a:xfrm>
            <a:off x="6426200" y="10439400"/>
            <a:ext cx="11531600" cy="2184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spAutoFit/>
          </a:bodyPr>
          <a:lstStyle/>
          <a:p>
            <a:pPr/>
            <a:r>
              <a:t>詳細モデル：</a:t>
            </a:r>
          </a:p>
          <a:p>
            <a:pPr/>
            <a:r>
              <a:t>機能の実現法を詳細に記述</a:t>
            </a:r>
          </a:p>
          <a:p>
            <a:pPr/>
            <a:r>
              <a:t>実現に必要な条件，機能の流れ，使用する情報</a:t>
            </a:r>
          </a:p>
        </p:txBody>
      </p:sp>
      <p:pic>
        <p:nvPicPr>
          <p:cNvPr id="75" name="image7.png" descr="image7.png"/>
          <p:cNvPicPr>
            <a:picLocks noChangeAspect="0"/>
          </p:cNvPicPr>
          <p:nvPr/>
        </p:nvPicPr>
        <p:blipFill>
          <a:blip r:embed="rId3">
            <a:extLst/>
          </a:blip>
          <a:srcRect l="4600" t="9902" r="27199" b="51105"/>
          <a:stretch>
            <a:fillRect/>
          </a:stretch>
        </p:blipFill>
        <p:spPr>
          <a:xfrm>
            <a:off x="13312775" y="4763489"/>
            <a:ext cx="6731000" cy="5384801"/>
          </a:xfrm>
          <a:prstGeom prst="rect">
            <a:avLst/>
          </a:prstGeom>
          <a:ln w="38100">
            <a:solidFill>
              <a:srgbClr val="000000"/>
            </a:solidFill>
            <a:miter lim="400000"/>
          </a:ln>
        </p:spPr>
      </p:pic>
      <p:sp>
        <p:nvSpPr>
          <p:cNvPr id="76" name="学生による記入例"/>
          <p:cNvSpPr txBox="1"/>
          <p:nvPr/>
        </p:nvSpPr>
        <p:spPr>
          <a:xfrm>
            <a:off x="15087600" y="10490200"/>
            <a:ext cx="3194812" cy="6604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>
            <a:spAutoFit/>
          </a:bodyPr>
          <a:lstStyle>
            <a:lvl1pPr>
              <a:defRPr sz="2800"/>
            </a:lvl1pPr>
          </a:lstStyle>
          <a:p>
            <a:pPr/>
            <a:r>
              <a:t>学生による記入例</a:t>
            </a:r>
          </a:p>
        </p:txBody>
      </p:sp>
      <p:pic>
        <p:nvPicPr>
          <p:cNvPr id="77" name="droppedImage.pdf" descr="dropped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03800" y="4876800"/>
            <a:ext cx="8077200" cy="5167033"/>
          </a:xfrm>
          <a:prstGeom prst="rect">
            <a:avLst/>
          </a:prstGeom>
          <a:ln w="25400"/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80" name="UML-B：関連モデル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UML-B：関連モデル</a:t>
            </a:r>
          </a:p>
        </p:txBody>
      </p:sp>
      <p:sp>
        <p:nvSpPr>
          <p:cNvPr id="81" name="段階に分けてシステムの要求を抽出，モデル化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段階に分けてシステムの要求を抽出，モデル化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モデリング初心者の理解を支援</a:t>
            </a:r>
          </a:p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三つの書式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機能仕様書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詳細仕様書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関連記述書</a:t>
            </a:r>
          </a:p>
        </p:txBody>
      </p:sp>
      <p:sp>
        <p:nvSpPr>
          <p:cNvPr id="8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83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84" name="関連モデル：…"/>
          <p:cNvSpPr txBox="1"/>
          <p:nvPr/>
        </p:nvSpPr>
        <p:spPr>
          <a:xfrm>
            <a:off x="6426200" y="10439400"/>
            <a:ext cx="11836400" cy="2184400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>
            <a:spAutoFit/>
          </a:bodyPr>
          <a:lstStyle/>
          <a:p>
            <a:pPr/>
            <a:r>
              <a:t>関連モデル：</a:t>
            </a:r>
          </a:p>
          <a:p>
            <a:pPr/>
            <a:r>
              <a:t>各機能の関連を処理（動作）の流れにそって記述</a:t>
            </a:r>
          </a:p>
          <a:p>
            <a:pPr/>
            <a:r>
              <a:t>詳細モデルに書かれた条件を参考に機能間の関連を図示</a:t>
            </a:r>
          </a:p>
        </p:txBody>
      </p:sp>
      <p:sp>
        <p:nvSpPr>
          <p:cNvPr id="85" name="学生による記入例"/>
          <p:cNvSpPr txBox="1"/>
          <p:nvPr/>
        </p:nvSpPr>
        <p:spPr>
          <a:xfrm>
            <a:off x="15595600" y="10134600"/>
            <a:ext cx="3194812" cy="66040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101600" tIns="101600" rIns="101600" bIns="101600">
            <a:spAutoFit/>
          </a:bodyPr>
          <a:lstStyle>
            <a:lvl1pPr>
              <a:defRPr sz="2800"/>
            </a:lvl1pPr>
          </a:lstStyle>
          <a:p>
            <a:pPr/>
            <a:r>
              <a:t>学生による記入例</a:t>
            </a:r>
          </a:p>
        </p:txBody>
      </p:sp>
      <p:pic>
        <p:nvPicPr>
          <p:cNvPr id="86" name="droppedImage.pdf" descr="dropped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32400" y="3937000"/>
            <a:ext cx="8102600" cy="6327131"/>
          </a:xfrm>
          <a:prstGeom prst="rect">
            <a:avLst/>
          </a:prstGeom>
          <a:ln w="25400"/>
        </p:spPr>
      </p:pic>
      <p:pic>
        <p:nvPicPr>
          <p:cNvPr id="87" name="image9.png" descr="image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64607" y="4415123"/>
            <a:ext cx="7569201" cy="5397708"/>
          </a:xfrm>
          <a:prstGeom prst="rect">
            <a:avLst/>
          </a:prstGeom>
          <a:ln w="38100">
            <a:solidFill>
              <a:srgbClr val="000000"/>
            </a:solidFill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90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1" name="■ロボット作り上達のために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■ロボット作り上達のために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92" name="スライド番号"/>
          <p:cNvSpPr txBox="1"/>
          <p:nvPr>
            <p:ph type="sldNum" sz="quarter" idx="2"/>
          </p:nvPr>
        </p:nvSpPr>
        <p:spPr>
          <a:xfrm>
            <a:off x="23217206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95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96" name="■おもしろいロボットを考えよう"/>
          <p:cNvSpPr txBox="1"/>
          <p:nvPr/>
        </p:nvSpPr>
        <p:spPr>
          <a:xfrm>
            <a:off x="990229" y="2063750"/>
            <a:ext cx="22403542" cy="10998200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52400" dir="2700000">
              <a:srgbClr val="FFFFFF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1600" tIns="101600" rIns="101600" bIns="101600" anchor="ctr"/>
          <a:lstStyle/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  <a:p>
            <a:pPr lvl="2" indent="497839"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  <a:r>
              <a:t>■おもしろいロボットを考えよう</a:t>
            </a:r>
          </a:p>
          <a:p>
            <a:pPr>
              <a:defRPr sz="4600">
                <a:uFill>
                  <a:solidFill>
                    <a:srgbClr val="FF6A00"/>
                  </a:solidFill>
                </a:uFill>
                <a:latin typeface="+mj-lt"/>
                <a:ea typeface="+mj-ea"/>
                <a:cs typeface="+mj-cs"/>
                <a:sym typeface="ヒラギノ角ゴ Pro W6"/>
              </a:defRPr>
            </a:pPr>
          </a:p>
        </p:txBody>
      </p:sp>
      <p:sp>
        <p:nvSpPr>
          <p:cNvPr id="97" name="スライド番号"/>
          <p:cNvSpPr txBox="1"/>
          <p:nvPr>
            <p:ph type="sldNum" sz="quarter" idx="2"/>
          </p:nvPr>
        </p:nvSpPr>
        <p:spPr>
          <a:xfrm>
            <a:off x="23217206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r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スクリーンショット 2024-07-19 19.40.31.png" descr="スクリーンショット 2024-07-19 19.40.3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27658" y="597032"/>
            <a:ext cx="1999159" cy="897298"/>
          </a:xfrm>
          <a:prstGeom prst="rect">
            <a:avLst/>
          </a:prstGeom>
          <a:ln w="25400"/>
        </p:spPr>
      </p:pic>
      <p:sp>
        <p:nvSpPr>
          <p:cNvPr id="100" name="1. 常識にとらわれない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1. 常識にとらわれない</a:t>
            </a:r>
          </a:p>
        </p:txBody>
      </p:sp>
      <p:sp>
        <p:nvSpPr>
          <p:cNvPr id="101" name="一般的なイメージの「反対」を考えてみましょう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14712" marR="0" indent="-374072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一般的なイメージの「反対」を考えてみましょう</a:t>
            </a:r>
          </a:p>
          <a:p>
            <a:pPr lvl="1" marR="0" defTabSz="914400">
              <a:spcBef>
                <a:spcPts val="0"/>
              </a:spcBef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1" marL="0" marR="0" indent="228600" defTabSz="914400">
              <a:spcBef>
                <a:spcPts val="0"/>
              </a:spcBef>
              <a:buSzTx/>
              <a:buNone/>
              <a:defRPr sz="40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　　　例：本のイメージ</a:t>
            </a:r>
          </a:p>
          <a:p>
            <a:pPr lvl="1" marL="0" marR="0" indent="228600" defTabSz="914400">
              <a:spcBef>
                <a:spcPts val="0"/>
              </a:spcBef>
              <a:buSzTx/>
              <a:buNone/>
              <a:defRPr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</a:p>
          <a:p>
            <a:pPr lvl="3" marL="2003910" marR="0" indent="-591670" defTabSz="914400">
              <a:spcBef>
                <a:spcPts val="0"/>
              </a:spcBef>
              <a:buChar char="•"/>
              <a:defRPr sz="40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すぐやぶれる</a:t>
            </a:r>
          </a:p>
          <a:p>
            <a:pPr lvl="8" marL="0" indent="18288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→破れない本（絵本など）</a:t>
            </a:r>
          </a:p>
          <a:p>
            <a:pPr lvl="3" marL="2003910" marR="0" indent="-591670" defTabSz="914400">
              <a:spcBef>
                <a:spcPts val="0"/>
              </a:spcBef>
              <a:buChar char="•"/>
              <a:defRPr sz="40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火をつけると燃える</a:t>
            </a:r>
          </a:p>
          <a:p>
            <a:pPr lvl="8" marL="0" indent="18288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→燃えない本（保管用）</a:t>
            </a:r>
          </a:p>
          <a:p>
            <a:pPr lvl="3" marL="2003910" marR="0" indent="-591670" defTabSz="914400">
              <a:spcBef>
                <a:spcPts val="0"/>
              </a:spcBef>
              <a:buChar char="•"/>
              <a:defRPr sz="40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pPr>
            <a:r>
              <a:t>ぬらすとダメ</a:t>
            </a:r>
          </a:p>
          <a:p>
            <a:pPr lvl="5" marL="0" indent="1143000" defTabSz="914400">
              <a:spcBef>
                <a:spcPts val="0"/>
              </a:spcBef>
              <a:buClrTx/>
              <a:buSzTx/>
              <a:buNone/>
              <a:defRPr sz="4000"/>
            </a:pPr>
            <a:r>
              <a:t>　　→ぬれてもOKな本（お風呂用）</a:t>
            </a:r>
          </a:p>
        </p:txBody>
      </p:sp>
      <p:sp>
        <p:nvSpPr>
          <p:cNvPr id="102" name="線"/>
          <p:cNvSpPr/>
          <p:nvPr/>
        </p:nvSpPr>
        <p:spPr>
          <a:xfrm>
            <a:off x="-40312" y="1816596"/>
            <a:ext cx="24384001" cy="1"/>
          </a:xfrm>
          <a:prstGeom prst="line">
            <a:avLst/>
          </a:prstGeom>
          <a:ln w="76200">
            <a:solidFill>
              <a:srgbClr val="F4CE1F"/>
            </a:solidFill>
          </a:ln>
        </p:spPr>
        <p:txBody>
          <a:bodyPr lIns="0" tIns="0" rIns="0" bIns="0"/>
          <a:lstStyle/>
          <a:p>
            <a:pPr/>
          </a:p>
        </p:txBody>
      </p:sp>
      <p:sp>
        <p:nvSpPr>
          <p:cNvPr id="103" name="スライド番号"/>
          <p:cNvSpPr txBox="1"/>
          <p:nvPr>
            <p:ph type="sldNum" sz="quarter" idx="2"/>
          </p:nvPr>
        </p:nvSpPr>
        <p:spPr>
          <a:xfrm>
            <a:off x="23633360" y="12755778"/>
            <a:ext cx="416155" cy="5080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algn="l">
              <a:defRPr sz="2400">
                <a:uFillTx/>
                <a:latin typeface="ヒラギノ角ゴ ProN W3"/>
                <a:ea typeface="ヒラギノ角ゴ ProN W3"/>
                <a:cs typeface="ヒラギノ角ゴ ProN W3"/>
                <a:sym typeface="ヒラギノ角ゴ ProN W3"/>
              </a:defRPr>
            </a:lvl1pPr>
          </a:lstStyle>
          <a:p>
            <a:pPr/>
            <a:fld id="{86CB4B4D-7CA3-9044-876B-883B54F8677D}" type="slidenum"/>
          </a:p>
        </p:txBody>
      </p:sp>
      <p:pic>
        <p:nvPicPr>
          <p:cNvPr id="104" name="image.pdf" descr="image.pd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90958" y="7922251"/>
            <a:ext cx="4724401" cy="4340225"/>
          </a:xfrm>
          <a:prstGeom prst="rect">
            <a:avLst/>
          </a:prstGeom>
          <a:ln w="254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 W6"/>
        <a:ea typeface="ヒラギノ角ゴ Pro W6"/>
        <a:cs typeface="ヒラギノ角ゴ Pro W6"/>
      </a:majorFont>
      <a:minorFont>
        <a:latin typeface="ヒラギノ角ゴ Pro W3"/>
        <a:ea typeface="ヒラギノ角ゴ Pro W3"/>
        <a:cs typeface="ヒラギノ角ゴ Pro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101600" dist="254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76200" dist="508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6E6E9"/>
        </a:solidFill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ヒラギノ角ゴ Pro W6"/>
        <a:ea typeface="ヒラギノ角ゴ Pro W6"/>
        <a:cs typeface="ヒラギノ角ゴ Pro W6"/>
      </a:majorFont>
      <a:minorFont>
        <a:latin typeface="ヒラギノ角ゴ Pro W3"/>
        <a:ea typeface="ヒラギノ角ゴ Pro W3"/>
        <a:cs typeface="ヒラギノ角ゴ Pro W3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101600" dist="254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76200" dist="508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6E6E9"/>
        </a:solidFill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25400" cap="flat">
          <a:noFill/>
          <a:miter lim="400000"/>
        </a:ln>
        <a:effectLst/>
        <a:sp3d/>
      </a:spPr>
      <a:bodyPr rot="0" spcFirstLastPara="1" vertOverflow="overflow" horzOverflow="overflow" vert="horz" wrap="square" lIns="101600" tIns="101600" rIns="101600" bIns="101600" numCol="1" spcCol="38100" rtlCol="0" anchor="ctr" upright="0">
        <a:spAutoFit/>
      </a:bodyPr>
      <a:lstStyle>
        <a:defPPr marL="81279" marR="81279" indent="0" algn="l" defTabSz="18288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