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81279" marR="81279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1pPr>
    <a:lvl2pPr marL="81279" marR="81279" indent="2667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2pPr>
    <a:lvl3pPr marL="81279" marR="81279" indent="533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3pPr>
    <a:lvl4pPr marL="81279" marR="81279" indent="8001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4pPr>
    <a:lvl5pPr marL="81279" marR="81279" indent="1066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5pPr>
    <a:lvl6pPr marL="81279" marR="81279" indent="13335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6pPr>
    <a:lvl7pPr marL="81279" marR="81279" indent="1612899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7pPr>
    <a:lvl8pPr marL="81279" marR="81279" indent="1879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8pPr>
    <a:lvl9pPr marL="81279" marR="81279" indent="21463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8F44A2F1-9E1F-4B54-A3A2-5F16C0AD49E2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FF1F3"/>
          </a:solidFill>
        </a:fill>
      </a:tcStyle>
    </a:band2H>
    <a:firstCo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508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508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C7B018BB-80A7-4F77-B60F-C8B233D01FF8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B8B8B8"/>
              </a:solidFill>
              <a:prstDash val="solid"/>
              <a:miter lim="400000"/>
            </a:ln>
          </a:left>
          <a:right>
            <a:ln w="254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B8B8B8"/>
              </a:solidFill>
              <a:prstDash val="solid"/>
              <a:miter lim="400000"/>
            </a:ln>
          </a:top>
          <a:bottom>
            <a:ln w="25400" cap="flat">
              <a:solidFill>
                <a:srgbClr val="B8B8B8"/>
              </a:solidFill>
              <a:prstDash val="solid"/>
              <a:miter lim="400000"/>
            </a:ln>
          </a:bottom>
          <a:insideH>
            <a:ln w="25400" cap="flat">
              <a:solidFill>
                <a:srgbClr val="B8B8B8"/>
              </a:solidFill>
              <a:prstDash val="solid"/>
              <a:miter lim="400000"/>
            </a:ln>
          </a:insideH>
          <a:insideV>
            <a:ln w="254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606060"/>
              </a:solidFill>
              <a:prstDash val="solid"/>
              <a:miter lim="400000"/>
            </a:ln>
          </a:left>
          <a:right>
            <a:ln w="254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25400" cap="flat">
              <a:solidFill>
                <a:srgbClr val="606060"/>
              </a:solidFill>
              <a:prstDash val="solid"/>
              <a:miter lim="400000"/>
            </a:ln>
          </a:bottom>
          <a:insideH>
            <a:ln w="25400" cap="flat">
              <a:solidFill>
                <a:srgbClr val="606060"/>
              </a:solidFill>
              <a:prstDash val="solid"/>
              <a:miter lim="400000"/>
            </a:ln>
          </a:insideH>
          <a:insideV>
            <a:ln w="254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B8B8B8"/>
              </a:solidFill>
              <a:prstDash val="solid"/>
              <a:miter lim="400000"/>
            </a:ln>
          </a:left>
          <a:right>
            <a:ln w="25400" cap="flat">
              <a:solidFill>
                <a:srgbClr val="B8B8B8"/>
              </a:solidFill>
              <a:prstDash val="solid"/>
              <a:miter lim="400000"/>
            </a:ln>
          </a:right>
          <a:top>
            <a:ln w="50800" cap="flat">
              <a:solidFill>
                <a:srgbClr val="606060"/>
              </a:solidFill>
              <a:prstDash val="solid"/>
              <a:miter lim="400000"/>
            </a:ln>
          </a:top>
          <a:bottom>
            <a:ln w="25400" cap="flat">
              <a:solidFill>
                <a:srgbClr val="606060"/>
              </a:solidFill>
              <a:prstDash val="solid"/>
              <a:miter lim="400000"/>
            </a:ln>
          </a:bottom>
          <a:insideH>
            <a:ln w="25400" cap="flat">
              <a:solidFill>
                <a:srgbClr val="B8B8B8"/>
              </a:solidFill>
              <a:prstDash val="solid"/>
              <a:miter lim="400000"/>
            </a:ln>
          </a:insideH>
          <a:insideV>
            <a:ln w="254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606060"/>
              </a:solidFill>
              <a:prstDash val="solid"/>
              <a:miter lim="400000"/>
            </a:ln>
          </a:left>
          <a:right>
            <a:ln w="254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25400" cap="flat">
              <a:solidFill>
                <a:srgbClr val="606060"/>
              </a:solidFill>
              <a:prstDash val="solid"/>
              <a:miter lim="400000"/>
            </a:ln>
          </a:bottom>
          <a:insideH>
            <a:ln w="25400" cap="flat">
              <a:solidFill>
                <a:srgbClr val="606060"/>
              </a:solidFill>
              <a:prstDash val="solid"/>
              <a:miter lim="400000"/>
            </a:ln>
          </a:insideH>
          <a:insideV>
            <a:ln w="254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5D5D5D"/>
              </a:solidFill>
              <a:prstDash val="solid"/>
              <a:miter lim="400000"/>
            </a:ln>
          </a:left>
          <a:right>
            <a:ln w="25400" cap="flat">
              <a:solidFill>
                <a:srgbClr val="5D5D5D"/>
              </a:solidFill>
              <a:prstDash val="solid"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25400" cap="flat">
              <a:solidFill>
                <a:srgbClr val="5D5D5D"/>
              </a:solidFill>
              <a:prstDash val="solid"/>
              <a:miter lim="400000"/>
            </a:ln>
          </a:bottom>
          <a:insideH>
            <a:ln w="25400" cap="flat">
              <a:solidFill>
                <a:srgbClr val="5D5D5D"/>
              </a:solidFill>
              <a:prstDash val="solid"/>
              <a:miter lim="400000"/>
            </a:ln>
          </a:insideH>
          <a:insideV>
            <a:ln w="254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5D5D5D"/>
              </a:solidFill>
              <a:prstDash val="solid"/>
              <a:miter lim="400000"/>
            </a:ln>
          </a:left>
          <a:right>
            <a:ln w="25400" cap="flat">
              <a:solidFill>
                <a:srgbClr val="5D5D5D"/>
              </a:solidFill>
              <a:prstDash val="solid"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25400" cap="flat">
              <a:solidFill>
                <a:srgbClr val="5D5D5D"/>
              </a:solidFill>
              <a:prstDash val="solid"/>
              <a:miter lim="400000"/>
            </a:ln>
          </a:bottom>
          <a:insideH>
            <a:ln w="25400" cap="flat">
              <a:solidFill>
                <a:srgbClr val="5D5D5D"/>
              </a:solidFill>
              <a:prstDash val="solid"/>
              <a:miter lim="400000"/>
            </a:ln>
          </a:insideH>
          <a:insideV>
            <a:ln w="254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5D5D5D"/>
              </a:solidFill>
              <a:prstDash val="solid"/>
              <a:miter lim="400000"/>
            </a:ln>
          </a:left>
          <a:right>
            <a:ln w="25400" cap="flat">
              <a:solidFill>
                <a:srgbClr val="5D5D5D"/>
              </a:solidFill>
              <a:prstDash val="solid"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25400" cap="flat">
              <a:solidFill>
                <a:srgbClr val="5D5D5D"/>
              </a:solidFill>
              <a:prstDash val="solid"/>
              <a:miter lim="400000"/>
            </a:ln>
          </a:bottom>
          <a:insideH>
            <a:ln w="25400" cap="flat">
              <a:solidFill>
                <a:srgbClr val="5D5D5D"/>
              </a:solidFill>
              <a:prstDash val="solid"/>
              <a:miter lim="400000"/>
            </a:ln>
          </a:insideH>
          <a:insideV>
            <a:ln w="254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de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" name="Shape 3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600">
        <a:latin typeface="+mn-lt"/>
        <a:ea typeface="+mn-ea"/>
        <a:cs typeface="+mn-cs"/>
        <a:sym typeface="ヒラギノ角ゴ Pro W3"/>
      </a:defRPr>
    </a:lvl1pPr>
    <a:lvl2pPr indent="228600" defTabSz="457200" latinLnBrk="0">
      <a:defRPr sz="1600">
        <a:latin typeface="+mn-lt"/>
        <a:ea typeface="+mn-ea"/>
        <a:cs typeface="+mn-cs"/>
        <a:sym typeface="ヒラギノ角ゴ Pro W3"/>
      </a:defRPr>
    </a:lvl2pPr>
    <a:lvl3pPr indent="457200" defTabSz="457200" latinLnBrk="0">
      <a:defRPr sz="1600">
        <a:latin typeface="+mn-lt"/>
        <a:ea typeface="+mn-ea"/>
        <a:cs typeface="+mn-cs"/>
        <a:sym typeface="ヒラギノ角ゴ Pro W3"/>
      </a:defRPr>
    </a:lvl3pPr>
    <a:lvl4pPr indent="685800" defTabSz="457200" latinLnBrk="0">
      <a:defRPr sz="1600">
        <a:latin typeface="+mn-lt"/>
        <a:ea typeface="+mn-ea"/>
        <a:cs typeface="+mn-cs"/>
        <a:sym typeface="ヒラギノ角ゴ Pro W3"/>
      </a:defRPr>
    </a:lvl4pPr>
    <a:lvl5pPr indent="914400" defTabSz="457200" latinLnBrk="0">
      <a:defRPr sz="1600">
        <a:latin typeface="+mn-lt"/>
        <a:ea typeface="+mn-ea"/>
        <a:cs typeface="+mn-cs"/>
        <a:sym typeface="ヒラギノ角ゴ Pro W3"/>
      </a:defRPr>
    </a:lvl5pPr>
    <a:lvl6pPr indent="1143000" defTabSz="457200" latinLnBrk="0">
      <a:defRPr sz="1600">
        <a:latin typeface="+mn-lt"/>
        <a:ea typeface="+mn-ea"/>
        <a:cs typeface="+mn-cs"/>
        <a:sym typeface="ヒラギノ角ゴ Pro W3"/>
      </a:defRPr>
    </a:lvl6pPr>
    <a:lvl7pPr indent="1371600" defTabSz="457200" latinLnBrk="0">
      <a:defRPr sz="1600">
        <a:latin typeface="+mn-lt"/>
        <a:ea typeface="+mn-ea"/>
        <a:cs typeface="+mn-cs"/>
        <a:sym typeface="ヒラギノ角ゴ Pro W3"/>
      </a:defRPr>
    </a:lvl7pPr>
    <a:lvl8pPr indent="1600200" defTabSz="457200" latinLnBrk="0">
      <a:defRPr sz="1600">
        <a:latin typeface="+mn-lt"/>
        <a:ea typeface="+mn-ea"/>
        <a:cs typeface="+mn-cs"/>
        <a:sym typeface="ヒラギノ角ゴ Pro W3"/>
      </a:defRPr>
    </a:lvl8pPr>
    <a:lvl9pPr indent="1828800" defTabSz="457200" latinLnBrk="0">
      <a:defRPr sz="1600">
        <a:latin typeface="+mn-lt"/>
        <a:ea typeface="+mn-ea"/>
        <a:cs typeface="+mn-cs"/>
        <a:sym typeface="ヒラギノ角ゴ Pro W3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マスター #2 コピ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9" name="タイトルテキスト"/>
          <p:cNvSpPr txBox="1"/>
          <p:nvPr>
            <p:ph type="title"/>
          </p:nvPr>
        </p:nvSpPr>
        <p:spPr>
          <a:xfrm>
            <a:off x="830905" y="491238"/>
            <a:ext cx="15117069" cy="1108887"/>
          </a:xfrm>
          <a:prstGeom prst="rect">
            <a:avLst/>
          </a:prstGeom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</p:spPr>
        <p:txBody>
          <a:bodyPr lIns="101600" tIns="101600" rIns="101600" bIns="101600">
            <a:noAutofit/>
          </a:bodyPr>
          <a:lstStyle>
            <a:lvl1pPr marL="81279" marR="81279" defTabSz="1828800">
              <a:defRPr sz="4800">
                <a:solidFill>
                  <a:srgbClr val="000000"/>
                </a:solidFill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20" name="本文レベル1…"/>
          <p:cNvSpPr txBox="1"/>
          <p:nvPr>
            <p:ph type="body" idx="1"/>
          </p:nvPr>
        </p:nvSpPr>
        <p:spPr>
          <a:xfrm>
            <a:off x="967565" y="2368550"/>
            <a:ext cx="22448870" cy="10007600"/>
          </a:xfrm>
          <a:prstGeom prst="rect">
            <a:avLst/>
          </a:prstGeom>
        </p:spPr>
        <p:txBody>
          <a:bodyPr lIns="101600" tIns="101600" rIns="101600" bIns="101600">
            <a:noAutofit/>
          </a:bodyPr>
          <a:lstStyle>
            <a:lvl1pPr marL="726440" marR="81279" indent="-685800" defTabSz="1828800">
              <a:buClrTx/>
              <a:defRPr sz="44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1pPr>
            <a:lvl2pPr marL="1069339" marR="81279" indent="-571499" defTabSz="1828800">
              <a:spcBef>
                <a:spcPts val="1200"/>
              </a:spcBef>
              <a:buClrTx/>
              <a:buChar char="–"/>
              <a:defRPr sz="44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2pPr>
            <a:lvl3pPr marL="1412239" marR="81279" indent="-457200" defTabSz="1828800">
              <a:spcBef>
                <a:spcPts val="1100"/>
              </a:spcBef>
              <a:buClrTx/>
              <a:buSzPct val="100000"/>
              <a:buChar char="•"/>
              <a:defRPr sz="4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3pPr>
            <a:lvl4pPr marL="1869439" marR="81279" indent="-457200" defTabSz="1828800">
              <a:spcBef>
                <a:spcPts val="900"/>
              </a:spcBef>
              <a:buClrTx/>
              <a:buSzPct val="100000"/>
              <a:buChar char="–"/>
              <a:defRPr sz="34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4pPr>
            <a:lvl5pPr marL="2326639" marR="81279" indent="-457200" defTabSz="1828800">
              <a:spcBef>
                <a:spcPts val="900"/>
              </a:spcBef>
              <a:buClrTx/>
              <a:buSzPct val="100000"/>
              <a:buChar char="»"/>
              <a:defRPr sz="32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2" name="スライド番号"/>
          <p:cNvSpPr txBox="1"/>
          <p:nvPr>
            <p:ph type="sldNum" sz="quarter" idx="2"/>
          </p:nvPr>
        </p:nvSpPr>
        <p:spPr>
          <a:xfrm>
            <a:off x="23299390" y="12755778"/>
            <a:ext cx="667941" cy="659806"/>
          </a:xfrm>
          <a:prstGeom prst="rect">
            <a:avLst/>
          </a:prstGeom>
        </p:spPr>
        <p:txBody>
          <a:bodyPr lIns="101600" tIns="101600" rIns="101600" bIns="101600"/>
          <a:lstStyle>
            <a:lvl1pPr marR="0" algn="ctr" defTabSz="914400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本文レベル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0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3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1.ti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image" Target="../media/image3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本文レベル1…"/>
          <p:cNvSpPr txBox="1"/>
          <p:nvPr>
            <p:ph type="body" idx="1"/>
          </p:nvPr>
        </p:nvSpPr>
        <p:spPr>
          <a:xfrm>
            <a:off x="883929" y="2109918"/>
            <a:ext cx="22616141" cy="1088535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20" tIns="71420" rIns="71420" bIns="71420">
            <a:normAutofit fontScale="100000" lnSpcReduction="0"/>
          </a:bodyPr>
          <a:lstStyle>
            <a:lvl2pPr marL="877636" indent="-433136">
              <a:spcBef>
                <a:spcPts val="700"/>
              </a:spcBef>
              <a:buSzPct val="100000"/>
              <a:buChar char="-"/>
              <a:defRPr sz="3600"/>
            </a:lvl2pPr>
            <a:lvl3pPr marL="0" indent="889000">
              <a:spcBef>
                <a:spcPts val="700"/>
              </a:spcBef>
              <a:buSzTx/>
              <a:buNone/>
              <a:defRPr sz="3600"/>
            </a:lvl3pPr>
            <a:lvl4pPr marL="0" indent="1333500">
              <a:spcBef>
                <a:spcPts val="700"/>
              </a:spcBef>
              <a:buSzTx/>
              <a:buNone/>
              <a:defRPr sz="3000"/>
            </a:lvl4pPr>
            <a:lvl5pPr marL="0" indent="1778000">
              <a:spcBef>
                <a:spcPts val="700"/>
              </a:spcBef>
              <a:buSzTx/>
              <a:buNone/>
              <a:defRPr sz="30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" name="タイトルテキスト"/>
          <p:cNvSpPr txBox="1"/>
          <p:nvPr>
            <p:ph type="title"/>
          </p:nvPr>
        </p:nvSpPr>
        <p:spPr>
          <a:xfrm>
            <a:off x="790347" y="390441"/>
            <a:ext cx="20353673" cy="122681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20" tIns="71420" rIns="71420" bIns="71420" anchor="ctr">
            <a:normAutofit fontScale="100000" lnSpcReduction="0"/>
          </a:bodyPr>
          <a:lstStyle/>
          <a:p>
            <a:pPr/>
            <a:r>
              <a:t>タイトルテキスト</a:t>
            </a:r>
          </a:p>
        </p:txBody>
      </p:sp>
      <p:grpSp>
        <p:nvGrpSpPr>
          <p:cNvPr id="6" name="グループ"/>
          <p:cNvGrpSpPr/>
          <p:nvPr/>
        </p:nvGrpSpPr>
        <p:grpSpPr>
          <a:xfrm>
            <a:off x="8891419" y="12889982"/>
            <a:ext cx="4499964" cy="775550"/>
            <a:chOff x="0" y="0"/>
            <a:chExt cx="4499963" cy="775548"/>
          </a:xfrm>
        </p:grpSpPr>
        <p:pic>
          <p:nvPicPr>
            <p:cNvPr id="4" name="Chubu_Logo_black.pdf" descr="Chubu_Logo_black.pdf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5558" t="44370" r="18146" b="50298"/>
            <a:stretch>
              <a:fillRect/>
            </a:stretch>
          </p:blipFill>
          <p:spPr>
            <a:xfrm>
              <a:off x="892100" y="182716"/>
              <a:ext cx="3607864" cy="410292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  <p:pic>
          <p:nvPicPr>
            <p:cNvPr id="5" name="Chubu_Logo_black.pdf" descr="Chubu_Logo_black.pdf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3012" t="43490" r="87480" b="49642"/>
            <a:stretch>
              <a:fillRect/>
            </a:stretch>
          </p:blipFill>
          <p:spPr>
            <a:xfrm>
              <a:off x="0" y="0"/>
              <a:ext cx="759130" cy="775549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</p:grpSp>
      <p:sp>
        <p:nvSpPr>
          <p:cNvPr id="7" name="四角形"/>
          <p:cNvSpPr/>
          <p:nvPr/>
        </p:nvSpPr>
        <p:spPr>
          <a:xfrm>
            <a:off x="541806" y="1716127"/>
            <a:ext cx="23300390" cy="69286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rgbClr val="0096FF"/>
              </a:gs>
            </a:gsLst>
          </a:gradFill>
          <a:ln w="3175"/>
          <a:effectLst>
            <a:outerShdw sx="100000" sy="100000" kx="0" ky="0" algn="b" rotWithShape="0" blurRad="12700" dist="25400" dir="3960000">
              <a:srgbClr val="C0C0C0">
                <a:alpha val="75000"/>
              </a:srgbClr>
            </a:outerShdw>
          </a:effectLst>
        </p:spPr>
        <p:txBody>
          <a:bodyPr lIns="72231" tIns="72231" rIns="72231" bIns="72231" anchor="ctr"/>
          <a:lstStyle/>
          <a:p>
            <a:pPr marL="40639" marR="40639" defTabSz="914400">
              <a:defRPr sz="2200"/>
            </a:pPr>
          </a:p>
        </p:txBody>
      </p:sp>
      <p:grpSp>
        <p:nvGrpSpPr>
          <p:cNvPr id="10" name="グループ"/>
          <p:cNvGrpSpPr/>
          <p:nvPr/>
        </p:nvGrpSpPr>
        <p:grpSpPr>
          <a:xfrm>
            <a:off x="21234420" y="624315"/>
            <a:ext cx="2487654" cy="767306"/>
            <a:chOff x="0" y="8243"/>
            <a:chExt cx="2487653" cy="767305"/>
          </a:xfrm>
        </p:grpSpPr>
        <p:pic>
          <p:nvPicPr>
            <p:cNvPr id="8" name="image2.tif" descr="image2.ti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76313" b="34082"/>
            <a:stretch>
              <a:fillRect/>
            </a:stretch>
          </p:blipFill>
          <p:spPr>
            <a:xfrm>
              <a:off x="0" y="97103"/>
              <a:ext cx="1664909" cy="662147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  <p:pic>
          <p:nvPicPr>
            <p:cNvPr id="9" name="image3.png" descr="image3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1062"/>
            <a:stretch>
              <a:fillRect/>
            </a:stretch>
          </p:blipFill>
          <p:spPr>
            <a:xfrm>
              <a:off x="1720678" y="8243"/>
              <a:ext cx="766976" cy="767306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</p:grpSp>
      <p:sp>
        <p:nvSpPr>
          <p:cNvPr id="11" name="スライド番号"/>
          <p:cNvSpPr txBox="1"/>
          <p:nvPr>
            <p:ph type="sldNum" sz="quarter" idx="2"/>
          </p:nvPr>
        </p:nvSpPr>
        <p:spPr>
          <a:xfrm>
            <a:off x="23609234" y="13035399"/>
            <a:ext cx="381561" cy="384141"/>
          </a:xfrm>
          <a:prstGeom prst="rect">
            <a:avLst/>
          </a:prstGeom>
          <a:ln w="25400">
            <a:miter lim="400000"/>
          </a:ln>
        </p:spPr>
        <p:txBody>
          <a:bodyPr wrap="none" lIns="71420" tIns="71420" rIns="71420" bIns="71420">
            <a:spAutoFit/>
          </a:bodyPr>
          <a:lstStyle>
            <a:lvl1pPr marL="0" marR="57148" algn="r" defTabSz="642937">
              <a:defRPr sz="1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5"/>
    <p:sldLayoutId id="2147483650" r:id="rId6"/>
  </p:sldLayoutIdLst>
  <p:transition xmlns:p14="http://schemas.microsoft.com/office/powerpoint/2010/main" spd="med" advClick="1"/>
  <p:txStyles>
    <p:titleStyle>
      <a:lvl1pPr marL="0" marR="0" indent="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1pPr>
      <a:lvl2pPr marL="0" marR="0" indent="2286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2pPr>
      <a:lvl3pPr marL="0" marR="0" indent="4572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3pPr>
      <a:lvl4pPr marL="0" marR="0" indent="6858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4pPr>
      <a:lvl5pPr marL="0" marR="0" indent="9144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5pPr>
      <a:lvl6pPr marL="0" marR="0" indent="11430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6pPr>
      <a:lvl7pPr marL="0" marR="0" indent="13716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7pPr>
      <a:lvl8pPr marL="0" marR="0" indent="16002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8pPr>
      <a:lvl9pPr marL="0" marR="0" indent="18288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9pPr>
    </p:titleStyle>
    <p:bodyStyle>
      <a:lvl1pPr marL="413657" marR="0" indent="-413657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1pPr>
      <a:lvl2pPr marL="9136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2pPr>
      <a:lvl3pPr marL="13581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3pPr>
      <a:lvl4pPr marL="18026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4pPr>
      <a:lvl5pPr marL="22471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5pPr>
      <a:lvl6pPr marL="26916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6pPr>
      <a:lvl7pPr marL="31361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7pPr>
      <a:lvl8pPr marL="35806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8pPr>
      <a:lvl9pPr marL="40251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9pPr>
    </p:bodyStyle>
    <p:otherStyle>
      <a:lvl1pPr marL="0" marR="57148" indent="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1pPr>
      <a:lvl2pPr marL="0" marR="57148" indent="2286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2pPr>
      <a:lvl3pPr marL="0" marR="57148" indent="4572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3pPr>
      <a:lvl4pPr marL="0" marR="57148" indent="6858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4pPr>
      <a:lvl5pPr marL="0" marR="57148" indent="9144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5pPr>
      <a:lvl6pPr marL="0" marR="57148" indent="11430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6pPr>
      <a:lvl7pPr marL="0" marR="57148" indent="13716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7pPr>
      <a:lvl8pPr marL="0" marR="57148" indent="16002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8pPr>
      <a:lvl9pPr marL="0" marR="57148" indent="18288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.gif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4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4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2" name="■クラス化"/>
          <p:cNvSpPr txBox="1"/>
          <p:nvPr/>
        </p:nvSpPr>
        <p:spPr>
          <a:xfrm>
            <a:off x="990229" y="2063750"/>
            <a:ext cx="22403542" cy="10998200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/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  <a:p>
            <a:pPr lvl="2" indent="497839"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t>■クラス化</a:t>
            </a:r>
          </a:p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</p:txBody>
      </p:sp>
      <p:sp>
        <p:nvSpPr>
          <p:cNvPr id="43" name="スライド番号"/>
          <p:cNvSpPr txBox="1"/>
          <p:nvPr>
            <p:ph type="sldNum" sz="quarter" idx="2"/>
          </p:nvPr>
        </p:nvSpPr>
        <p:spPr>
          <a:xfrm>
            <a:off x="23217206" y="12755778"/>
            <a:ext cx="416155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49" name="シングルタスク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シングルタスク</a:t>
            </a:r>
          </a:p>
        </p:txBody>
      </p:sp>
      <p:sp>
        <p:nvSpPr>
          <p:cNvPr id="150" name="シングルタスクと並列タスク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シングルタスクと並列タスク</a:t>
            </a:r>
          </a:p>
        </p:txBody>
      </p:sp>
      <p:sp>
        <p:nvSpPr>
          <p:cNvPr id="15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52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53" name="droppedImage.pdf" descr="dropped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73800" y="5384800"/>
            <a:ext cx="11836400" cy="3644177"/>
          </a:xfrm>
          <a:prstGeom prst="rect">
            <a:avLst/>
          </a:prstGeom>
          <a:ln w="25400"/>
        </p:spPr>
      </p:pic>
      <p:sp>
        <p:nvSpPr>
          <p:cNvPr id="154" name="→ライントレースと障害物回避を同時に行うには並列タスクを利用"/>
          <p:cNvSpPr txBox="1"/>
          <p:nvPr/>
        </p:nvSpPr>
        <p:spPr>
          <a:xfrm>
            <a:off x="4440237" y="11144250"/>
            <a:ext cx="15367001" cy="660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>
            <a:spAutoFit/>
          </a:bodyPr>
          <a:lstStyle/>
          <a:p>
            <a:pPr algn="ctr">
              <a:buClr>
                <a:srgbClr val="000000"/>
              </a:buClr>
              <a:buFont typeface="Times New Roman"/>
              <a:defRPr>
                <a:latin typeface="+mn-lt"/>
                <a:ea typeface="+mn-ea"/>
                <a:cs typeface="+mn-cs"/>
                <a:sym typeface="ヒラギノ角ゴ Pro W3"/>
              </a:defRPr>
            </a:pPr>
            <a:r>
              <a:t>→ライントレースと障害物回避を同時に行うには</a:t>
            </a:r>
            <a:r>
              <a:rPr>
                <a:solidFill>
                  <a:srgbClr val="FF2600"/>
                </a:solidFill>
              </a:rPr>
              <a:t>並列タスク</a:t>
            </a:r>
            <a:r>
              <a:t>を利用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57" name="PADによる並列タスクの図示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 PADによる並列タスクの図示</a:t>
            </a:r>
          </a:p>
        </p:txBody>
      </p:sp>
      <p:sp>
        <p:nvSpPr>
          <p:cNvPr id="158" name="並列タスク"/>
          <p:cNvSpPr txBox="1"/>
          <p:nvPr>
            <p:ph type="body" sz="quarter" idx="1"/>
          </p:nvPr>
        </p:nvSpPr>
        <p:spPr>
          <a:xfrm>
            <a:off x="967565" y="2301437"/>
            <a:ext cx="22448870" cy="1342774"/>
          </a:xfrm>
          <a:prstGeom prst="rect">
            <a:avLst/>
          </a:prstGeom>
        </p:spPr>
        <p:txBody>
          <a:bodyPr/>
          <a:lstStyle/>
          <a:p>
            <a:pPr/>
            <a:r>
              <a:t>並列タスク</a:t>
            </a:r>
          </a:p>
        </p:txBody>
      </p:sp>
      <p:sp>
        <p:nvSpPr>
          <p:cNvPr id="159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60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22" name="グループ"/>
          <p:cNvGrpSpPr/>
          <p:nvPr/>
        </p:nvGrpSpPr>
        <p:grpSpPr>
          <a:xfrm>
            <a:off x="3521854" y="3900378"/>
            <a:ext cx="14102218" cy="7024031"/>
            <a:chOff x="0" y="0"/>
            <a:chExt cx="14102217" cy="7024030"/>
          </a:xfrm>
        </p:grpSpPr>
        <p:sp>
          <p:nvSpPr>
            <p:cNvPr id="161" name="四角形"/>
            <p:cNvSpPr/>
            <p:nvPr/>
          </p:nvSpPr>
          <p:spPr>
            <a:xfrm>
              <a:off x="3490638" y="3053303"/>
              <a:ext cx="914401" cy="152401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162" name="四角形"/>
            <p:cNvSpPr/>
            <p:nvPr/>
          </p:nvSpPr>
          <p:spPr>
            <a:xfrm>
              <a:off x="3490638" y="5803614"/>
              <a:ext cx="914401" cy="152401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163" name="図形"/>
            <p:cNvSpPr/>
            <p:nvPr/>
          </p:nvSpPr>
          <p:spPr>
            <a:xfrm>
              <a:off x="4238503" y="5227594"/>
              <a:ext cx="3740502" cy="1320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44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19136" y="11015"/>
                  </a:lnTo>
                  <a:lnTo>
                    <a:pt x="21440" y="0"/>
                  </a:ln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164" name="図形"/>
            <p:cNvSpPr/>
            <p:nvPr/>
          </p:nvSpPr>
          <p:spPr>
            <a:xfrm>
              <a:off x="4263902" y="2459503"/>
              <a:ext cx="3740503" cy="1320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44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19136" y="11015"/>
                  </a:lnTo>
                  <a:lnTo>
                    <a:pt x="21440" y="0"/>
                  </a:lnTo>
                  <a:close/>
                </a:path>
              </a:pathLst>
            </a:cu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165" name="線"/>
            <p:cNvSpPr/>
            <p:nvPr/>
          </p:nvSpPr>
          <p:spPr>
            <a:xfrm flipH="1" flipV="1">
              <a:off x="7409563" y="735034"/>
              <a:ext cx="885807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166" name="反射光 &gt; 40"/>
            <p:cNvSpPr txBox="1"/>
            <p:nvPr/>
          </p:nvSpPr>
          <p:spPr>
            <a:xfrm>
              <a:off x="4322671" y="2848122"/>
              <a:ext cx="2251559" cy="5588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buClr>
                  <a:srgbClr val="000000"/>
                </a:buClr>
                <a:buFont typeface="Times New Roman"/>
                <a:defRPr sz="28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反射光 &gt; 40</a:t>
              </a:r>
            </a:p>
          </p:txBody>
        </p:sp>
        <p:sp>
          <p:nvSpPr>
            <p:cNvPr id="167" name="四角形"/>
            <p:cNvSpPr/>
            <p:nvPr/>
          </p:nvSpPr>
          <p:spPr>
            <a:xfrm>
              <a:off x="725937" y="2672303"/>
              <a:ext cx="2765881" cy="914401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168" name="ライントーレス"/>
            <p:cNvSpPr txBox="1"/>
            <p:nvPr/>
          </p:nvSpPr>
          <p:spPr>
            <a:xfrm>
              <a:off x="782994" y="2646903"/>
              <a:ext cx="2600966" cy="94996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 algn="ctr">
                <a:buClr>
                  <a:srgbClr val="000000"/>
                </a:buClr>
                <a:buFont typeface="Times New Roman"/>
                <a:defRPr sz="24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ライントーレス</a:t>
              </a:r>
            </a:p>
          </p:txBody>
        </p:sp>
        <p:sp>
          <p:nvSpPr>
            <p:cNvPr id="169" name="四角形"/>
            <p:cNvSpPr/>
            <p:nvPr/>
          </p:nvSpPr>
          <p:spPr>
            <a:xfrm>
              <a:off x="4300225" y="277834"/>
              <a:ext cx="3219465" cy="914401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grpSp>
          <p:nvGrpSpPr>
            <p:cNvPr id="172" name="グループ"/>
            <p:cNvGrpSpPr/>
            <p:nvPr/>
          </p:nvGrpSpPr>
          <p:grpSpPr>
            <a:xfrm>
              <a:off x="6879103" y="2749948"/>
              <a:ext cx="650377" cy="721643"/>
              <a:chOff x="0" y="0"/>
              <a:chExt cx="650376" cy="721642"/>
            </a:xfrm>
          </p:grpSpPr>
          <p:sp>
            <p:nvSpPr>
              <p:cNvPr id="170" name="円形"/>
              <p:cNvSpPr/>
              <p:nvPr/>
            </p:nvSpPr>
            <p:spPr>
              <a:xfrm>
                <a:off x="15376" y="43321"/>
                <a:ext cx="635001" cy="635001"/>
              </a:xfrm>
              <a:prstGeom prst="ellipse">
                <a:avLst/>
              </a:prstGeom>
              <a:solidFill>
                <a:srgbClr val="FF2600"/>
              </a:solidFill>
              <a:ln w="25400" cap="flat">
                <a:noFill/>
                <a:miter lim="400000"/>
              </a:ln>
              <a:effectLst>
                <a:outerShdw sx="100000" sy="100000" kx="0" ky="0" algn="b" rotWithShape="0" blurRad="254000" dist="152400" dir="2700000">
                  <a:srgbClr val="FFFFFF">
                    <a:alpha val="75000"/>
                  </a:srgbClr>
                </a:outerShdw>
              </a:effectLst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71" name="3"/>
              <p:cNvSpPr txBox="1"/>
              <p:nvPr/>
            </p:nvSpPr>
            <p:spPr>
              <a:xfrm>
                <a:off x="0" y="0"/>
                <a:ext cx="551453" cy="72164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3</a:t>
                </a:r>
              </a:p>
            </p:txBody>
          </p:sp>
        </p:grpSp>
        <p:grpSp>
          <p:nvGrpSpPr>
            <p:cNvPr id="175" name="グループ"/>
            <p:cNvGrpSpPr/>
            <p:nvPr/>
          </p:nvGrpSpPr>
          <p:grpSpPr>
            <a:xfrm>
              <a:off x="11791469" y="3385975"/>
              <a:ext cx="650377" cy="721643"/>
              <a:chOff x="0" y="0"/>
              <a:chExt cx="650376" cy="721642"/>
            </a:xfrm>
          </p:grpSpPr>
          <p:sp>
            <p:nvSpPr>
              <p:cNvPr id="173" name="円形"/>
              <p:cNvSpPr/>
              <p:nvPr/>
            </p:nvSpPr>
            <p:spPr>
              <a:xfrm>
                <a:off x="15376" y="43321"/>
                <a:ext cx="635001" cy="635001"/>
              </a:xfrm>
              <a:prstGeom prst="ellipse">
                <a:avLst/>
              </a:prstGeom>
              <a:solidFill>
                <a:srgbClr val="FF2600"/>
              </a:solidFill>
              <a:ln w="25400" cap="flat">
                <a:noFill/>
                <a:miter lim="400000"/>
              </a:ln>
              <a:effectLst>
                <a:outerShdw sx="100000" sy="100000" kx="0" ky="0" algn="b" rotWithShape="0" blurRad="254000" dist="152400" dir="2700000">
                  <a:srgbClr val="FFFFFF">
                    <a:alpha val="75000"/>
                  </a:srgbClr>
                </a:outerShdw>
              </a:effectLst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74" name="5"/>
              <p:cNvSpPr txBox="1"/>
              <p:nvPr/>
            </p:nvSpPr>
            <p:spPr>
              <a:xfrm>
                <a:off x="0" y="0"/>
                <a:ext cx="551453" cy="72164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5</a:t>
                </a:r>
              </a:p>
            </p:txBody>
          </p:sp>
        </p:grpSp>
        <p:sp>
          <p:nvSpPr>
            <p:cNvPr id="176" name="無限ループ"/>
            <p:cNvSpPr txBox="1"/>
            <p:nvPr/>
          </p:nvSpPr>
          <p:spPr>
            <a:xfrm>
              <a:off x="4431675" y="417560"/>
              <a:ext cx="2600966" cy="6096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 algn="ctr">
                <a:buClr>
                  <a:srgbClr val="000000"/>
                </a:buClr>
                <a:buFont typeface="Times New Roman"/>
                <a:defRPr sz="28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無限ループ</a:t>
              </a:r>
            </a:p>
          </p:txBody>
        </p:sp>
        <p:sp>
          <p:nvSpPr>
            <p:cNvPr id="177" name="線"/>
            <p:cNvSpPr/>
            <p:nvPr/>
          </p:nvSpPr>
          <p:spPr>
            <a:xfrm flipV="1">
              <a:off x="4596490" y="267833"/>
              <a:ext cx="1" cy="93440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178" name="四角形"/>
            <p:cNvSpPr/>
            <p:nvPr/>
          </p:nvSpPr>
          <p:spPr>
            <a:xfrm>
              <a:off x="8925865" y="1997223"/>
              <a:ext cx="3752444" cy="914401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179" name="右旋回"/>
            <p:cNvSpPr txBox="1"/>
            <p:nvPr/>
          </p:nvSpPr>
          <p:spPr>
            <a:xfrm>
              <a:off x="9763101" y="2154703"/>
              <a:ext cx="1363981" cy="5588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 algn="ctr">
                <a:buClr>
                  <a:srgbClr val="000000"/>
                </a:buClr>
                <a:buFont typeface="Times New Roman"/>
                <a:defRPr sz="28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右旋回</a:t>
              </a:r>
            </a:p>
          </p:txBody>
        </p:sp>
        <p:sp>
          <p:nvSpPr>
            <p:cNvPr id="180" name="線"/>
            <p:cNvSpPr/>
            <p:nvPr/>
          </p:nvSpPr>
          <p:spPr>
            <a:xfrm flipH="1">
              <a:off x="7882881" y="2451750"/>
              <a:ext cx="102108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grpSp>
          <p:nvGrpSpPr>
            <p:cNvPr id="183" name="グループ"/>
            <p:cNvGrpSpPr/>
            <p:nvPr/>
          </p:nvGrpSpPr>
          <p:grpSpPr>
            <a:xfrm>
              <a:off x="11767545" y="2045730"/>
              <a:ext cx="650377" cy="721643"/>
              <a:chOff x="0" y="0"/>
              <a:chExt cx="650376" cy="721642"/>
            </a:xfrm>
          </p:grpSpPr>
          <p:sp>
            <p:nvSpPr>
              <p:cNvPr id="181" name="円形"/>
              <p:cNvSpPr/>
              <p:nvPr/>
            </p:nvSpPr>
            <p:spPr>
              <a:xfrm>
                <a:off x="15376" y="43321"/>
                <a:ext cx="635001" cy="635001"/>
              </a:xfrm>
              <a:prstGeom prst="ellipse">
                <a:avLst/>
              </a:prstGeom>
              <a:solidFill>
                <a:srgbClr val="FF2600"/>
              </a:solidFill>
              <a:ln w="25400" cap="flat">
                <a:noFill/>
                <a:miter lim="400000"/>
              </a:ln>
              <a:effectLst>
                <a:outerShdw sx="100000" sy="100000" kx="0" ky="0" algn="b" rotWithShape="0" blurRad="254000" dist="152400" dir="2700000">
                  <a:srgbClr val="FFFFFF">
                    <a:alpha val="75000"/>
                  </a:srgbClr>
                </a:outerShdw>
              </a:effectLst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82" name="4"/>
              <p:cNvSpPr txBox="1"/>
              <p:nvPr/>
            </p:nvSpPr>
            <p:spPr>
              <a:xfrm>
                <a:off x="0" y="0"/>
                <a:ext cx="551453" cy="72164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4</a:t>
                </a:r>
              </a:p>
            </p:txBody>
          </p:sp>
        </p:grpSp>
        <p:sp>
          <p:nvSpPr>
            <p:cNvPr id="184" name="True"/>
            <p:cNvSpPr txBox="1"/>
            <p:nvPr/>
          </p:nvSpPr>
          <p:spPr>
            <a:xfrm>
              <a:off x="7174021" y="1977720"/>
              <a:ext cx="966217" cy="5080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sz="24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True</a:t>
              </a:r>
            </a:p>
          </p:txBody>
        </p:sp>
        <p:sp>
          <p:nvSpPr>
            <p:cNvPr id="185" name="False"/>
            <p:cNvSpPr txBox="1"/>
            <p:nvPr/>
          </p:nvSpPr>
          <p:spPr>
            <a:xfrm>
              <a:off x="7031438" y="3747939"/>
              <a:ext cx="1069544" cy="508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sz="24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False</a:t>
              </a:r>
            </a:p>
          </p:txBody>
        </p:sp>
        <p:grpSp>
          <p:nvGrpSpPr>
            <p:cNvPr id="188" name="グループ"/>
            <p:cNvGrpSpPr/>
            <p:nvPr/>
          </p:nvGrpSpPr>
          <p:grpSpPr>
            <a:xfrm>
              <a:off x="6544582" y="5839451"/>
              <a:ext cx="650378" cy="721644"/>
              <a:chOff x="0" y="0"/>
              <a:chExt cx="650376" cy="721642"/>
            </a:xfrm>
          </p:grpSpPr>
          <p:sp>
            <p:nvSpPr>
              <p:cNvPr id="186" name="円形"/>
              <p:cNvSpPr/>
              <p:nvPr/>
            </p:nvSpPr>
            <p:spPr>
              <a:xfrm>
                <a:off x="15376" y="43321"/>
                <a:ext cx="635001" cy="635001"/>
              </a:xfrm>
              <a:prstGeom prst="ellipse">
                <a:avLst/>
              </a:prstGeom>
              <a:solidFill>
                <a:srgbClr val="FF2600"/>
              </a:solidFill>
              <a:ln w="25400" cap="flat">
                <a:noFill/>
                <a:miter lim="400000"/>
              </a:ln>
              <a:effectLst>
                <a:outerShdw sx="100000" sy="100000" kx="0" ky="0" algn="b" rotWithShape="0" blurRad="254000" dist="152400" dir="2700000">
                  <a:srgbClr val="FFFFFF">
                    <a:alpha val="75000"/>
                  </a:srgbClr>
                </a:outerShdw>
              </a:effectLst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87" name="6"/>
              <p:cNvSpPr txBox="1"/>
              <p:nvPr/>
            </p:nvSpPr>
            <p:spPr>
              <a:xfrm>
                <a:off x="0" y="0"/>
                <a:ext cx="551453" cy="72164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6</a:t>
                </a:r>
              </a:p>
            </p:txBody>
          </p:sp>
        </p:grpSp>
        <p:sp>
          <p:nvSpPr>
            <p:cNvPr id="189" name="四角形"/>
            <p:cNvSpPr/>
            <p:nvPr/>
          </p:nvSpPr>
          <p:spPr>
            <a:xfrm>
              <a:off x="8925864" y="3309915"/>
              <a:ext cx="3752444" cy="914401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190" name="左旋回"/>
            <p:cNvSpPr txBox="1"/>
            <p:nvPr/>
          </p:nvSpPr>
          <p:spPr>
            <a:xfrm>
              <a:off x="9763101" y="3467396"/>
              <a:ext cx="1363981" cy="5588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 algn="ctr">
                <a:buClr>
                  <a:srgbClr val="000000"/>
                </a:buClr>
                <a:buFont typeface="Times New Roman"/>
                <a:defRPr sz="28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左旋回</a:t>
              </a:r>
            </a:p>
          </p:txBody>
        </p:sp>
        <p:sp>
          <p:nvSpPr>
            <p:cNvPr id="191" name="線"/>
            <p:cNvSpPr/>
            <p:nvPr/>
          </p:nvSpPr>
          <p:spPr>
            <a:xfrm flipH="1">
              <a:off x="7882881" y="3764442"/>
              <a:ext cx="102108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192" name="四角形"/>
            <p:cNvSpPr/>
            <p:nvPr/>
          </p:nvSpPr>
          <p:spPr>
            <a:xfrm>
              <a:off x="8158484" y="0"/>
              <a:ext cx="5943734" cy="1470069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grpSp>
          <p:nvGrpSpPr>
            <p:cNvPr id="195" name="グループ"/>
            <p:cNvGrpSpPr/>
            <p:nvPr/>
          </p:nvGrpSpPr>
          <p:grpSpPr>
            <a:xfrm>
              <a:off x="13289875" y="71051"/>
              <a:ext cx="650378" cy="721644"/>
              <a:chOff x="0" y="0"/>
              <a:chExt cx="650376" cy="721642"/>
            </a:xfrm>
          </p:grpSpPr>
          <p:sp>
            <p:nvSpPr>
              <p:cNvPr id="193" name="円形"/>
              <p:cNvSpPr/>
              <p:nvPr/>
            </p:nvSpPr>
            <p:spPr>
              <a:xfrm>
                <a:off x="15376" y="43321"/>
                <a:ext cx="635001" cy="635001"/>
              </a:xfrm>
              <a:prstGeom prst="ellipse">
                <a:avLst/>
              </a:prstGeom>
              <a:solidFill>
                <a:srgbClr val="FF2600"/>
              </a:solidFill>
              <a:ln w="25400" cap="flat">
                <a:noFill/>
                <a:miter lim="400000"/>
              </a:ln>
              <a:effectLst>
                <a:outerShdw sx="100000" sy="100000" kx="0" ky="0" algn="b" rotWithShape="0" blurRad="254000" dist="152400" dir="2700000">
                  <a:srgbClr val="FFFFFF">
                    <a:alpha val="75000"/>
                  </a:srgbClr>
                </a:outerShdw>
              </a:effectLst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194" name="1"/>
              <p:cNvSpPr txBox="1"/>
              <p:nvPr/>
            </p:nvSpPr>
            <p:spPr>
              <a:xfrm>
                <a:off x="0" y="0"/>
                <a:ext cx="551453" cy="72164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1</a:t>
                </a:r>
              </a:p>
            </p:txBody>
          </p:sp>
        </p:grpSp>
        <p:sp>
          <p:nvSpPr>
            <p:cNvPr id="196" name="四角形"/>
            <p:cNvSpPr/>
            <p:nvPr/>
          </p:nvSpPr>
          <p:spPr>
            <a:xfrm>
              <a:off x="624149" y="277834"/>
              <a:ext cx="2765881" cy="914401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197" name="並列タスク"/>
            <p:cNvSpPr txBox="1"/>
            <p:nvPr/>
          </p:nvSpPr>
          <p:spPr>
            <a:xfrm>
              <a:off x="681206" y="252434"/>
              <a:ext cx="2600966" cy="94996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 algn="ctr">
                <a:buClr>
                  <a:srgbClr val="000000"/>
                </a:buClr>
                <a:buFont typeface="Times New Roman"/>
                <a:defRPr sz="24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並列タスク</a:t>
              </a:r>
            </a:p>
          </p:txBody>
        </p:sp>
        <p:sp>
          <p:nvSpPr>
            <p:cNvPr id="198" name="四角形"/>
            <p:cNvSpPr/>
            <p:nvPr/>
          </p:nvSpPr>
          <p:spPr>
            <a:xfrm>
              <a:off x="3388850" y="658834"/>
              <a:ext cx="914401" cy="152401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199" name="ライントレースプログラムを起動"/>
            <p:cNvSpPr txBox="1"/>
            <p:nvPr/>
          </p:nvSpPr>
          <p:spPr>
            <a:xfrm>
              <a:off x="8072886" y="190573"/>
              <a:ext cx="5197349" cy="5334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 algn="ctr">
                <a:buClr>
                  <a:srgbClr val="000000"/>
                </a:buClr>
                <a:buFont typeface="Times New Roman"/>
                <a:defRPr sz="26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ライントレースプログラムを起動</a:t>
              </a:r>
            </a:p>
          </p:txBody>
        </p:sp>
        <p:grpSp>
          <p:nvGrpSpPr>
            <p:cNvPr id="202" name="グループ"/>
            <p:cNvGrpSpPr/>
            <p:nvPr/>
          </p:nvGrpSpPr>
          <p:grpSpPr>
            <a:xfrm>
              <a:off x="13289875" y="723636"/>
              <a:ext cx="650378" cy="721644"/>
              <a:chOff x="0" y="0"/>
              <a:chExt cx="650376" cy="721642"/>
            </a:xfrm>
          </p:grpSpPr>
          <p:sp>
            <p:nvSpPr>
              <p:cNvPr id="200" name="円形"/>
              <p:cNvSpPr/>
              <p:nvPr/>
            </p:nvSpPr>
            <p:spPr>
              <a:xfrm>
                <a:off x="15376" y="43321"/>
                <a:ext cx="635001" cy="635001"/>
              </a:xfrm>
              <a:prstGeom prst="ellipse">
                <a:avLst/>
              </a:prstGeom>
              <a:solidFill>
                <a:srgbClr val="FF2600"/>
              </a:solidFill>
              <a:ln w="25400" cap="flat">
                <a:noFill/>
                <a:miter lim="400000"/>
              </a:ln>
              <a:effectLst>
                <a:outerShdw sx="100000" sy="100000" kx="0" ky="0" algn="b" rotWithShape="0" blurRad="254000" dist="152400" dir="2700000">
                  <a:srgbClr val="FFFFFF">
                    <a:alpha val="75000"/>
                  </a:srgbClr>
                </a:outerShdw>
              </a:effectLst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201" name="2"/>
              <p:cNvSpPr txBox="1"/>
              <p:nvPr/>
            </p:nvSpPr>
            <p:spPr>
              <a:xfrm>
                <a:off x="0" y="0"/>
                <a:ext cx="551453" cy="72164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2</a:t>
                </a:r>
              </a:p>
            </p:txBody>
          </p:sp>
        </p:grpSp>
        <p:sp>
          <p:nvSpPr>
            <p:cNvPr id="203" name="障害物回避プログラムを起動"/>
            <p:cNvSpPr txBox="1"/>
            <p:nvPr/>
          </p:nvSpPr>
          <p:spPr>
            <a:xfrm>
              <a:off x="8095042" y="748356"/>
              <a:ext cx="4573271" cy="5334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 algn="ctr">
                <a:buClr>
                  <a:srgbClr val="000000"/>
                </a:buClr>
                <a:buFont typeface="Times New Roman"/>
                <a:defRPr sz="26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障害物回避プログラムを起動</a:t>
              </a:r>
            </a:p>
          </p:txBody>
        </p:sp>
        <p:grpSp>
          <p:nvGrpSpPr>
            <p:cNvPr id="206" name="グループ"/>
            <p:cNvGrpSpPr/>
            <p:nvPr/>
          </p:nvGrpSpPr>
          <p:grpSpPr>
            <a:xfrm>
              <a:off x="-1" y="2756008"/>
              <a:ext cx="650378" cy="721644"/>
              <a:chOff x="0" y="0"/>
              <a:chExt cx="650376" cy="721642"/>
            </a:xfrm>
          </p:grpSpPr>
          <p:sp>
            <p:nvSpPr>
              <p:cNvPr id="204" name="円形"/>
              <p:cNvSpPr/>
              <p:nvPr/>
            </p:nvSpPr>
            <p:spPr>
              <a:xfrm>
                <a:off x="15376" y="43321"/>
                <a:ext cx="635001" cy="635001"/>
              </a:xfrm>
              <a:prstGeom prst="ellipse">
                <a:avLst/>
              </a:prstGeom>
              <a:solidFill>
                <a:srgbClr val="FF2600"/>
              </a:solidFill>
              <a:ln w="25400" cap="flat">
                <a:noFill/>
                <a:miter lim="400000"/>
              </a:ln>
              <a:effectLst>
                <a:outerShdw sx="100000" sy="100000" kx="0" ky="0" algn="b" rotWithShape="0" blurRad="254000" dist="152400" dir="2700000">
                  <a:srgbClr val="FFFFFF">
                    <a:alpha val="75000"/>
                  </a:srgbClr>
                </a:outerShdw>
              </a:effectLst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205" name="1"/>
              <p:cNvSpPr txBox="1"/>
              <p:nvPr/>
            </p:nvSpPr>
            <p:spPr>
              <a:xfrm>
                <a:off x="0" y="0"/>
                <a:ext cx="551453" cy="72164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1</a:t>
                </a:r>
              </a:p>
            </p:txBody>
          </p:sp>
        </p:grpSp>
        <p:sp>
          <p:nvSpPr>
            <p:cNvPr id="207" name="障害物との距離が…"/>
            <p:cNvSpPr txBox="1"/>
            <p:nvPr/>
          </p:nvSpPr>
          <p:spPr>
            <a:xfrm>
              <a:off x="4322672" y="5381263"/>
              <a:ext cx="2938781" cy="10287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/>
            <a:p>
              <a:pPr>
                <a:buClr>
                  <a:srgbClr val="000000"/>
                </a:buClr>
                <a:buFont typeface="Times New Roman"/>
                <a:defRPr sz="26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r>
                <a:t>障害物との距離が</a:t>
              </a:r>
            </a:p>
            <a:p>
              <a:pPr>
                <a:buClr>
                  <a:srgbClr val="000000"/>
                </a:buClr>
                <a:buFont typeface="Times New Roman"/>
                <a:defRPr sz="26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r>
                <a:t>30cm以下</a:t>
              </a:r>
            </a:p>
          </p:txBody>
        </p:sp>
        <p:sp>
          <p:nvSpPr>
            <p:cNvPr id="208" name="四角形"/>
            <p:cNvSpPr/>
            <p:nvPr/>
          </p:nvSpPr>
          <p:spPr>
            <a:xfrm>
              <a:off x="725937" y="5422614"/>
              <a:ext cx="2765881" cy="914401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209" name="超音波センサによる障害物回避"/>
            <p:cNvSpPr txBox="1"/>
            <p:nvPr/>
          </p:nvSpPr>
          <p:spPr>
            <a:xfrm>
              <a:off x="782994" y="5397214"/>
              <a:ext cx="2600966" cy="94996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 algn="ctr">
                <a:buClr>
                  <a:srgbClr val="000000"/>
                </a:buClr>
                <a:buFont typeface="Times New Roman"/>
                <a:defRPr sz="24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超音波センサによる障害物回避</a:t>
              </a:r>
            </a:p>
          </p:txBody>
        </p:sp>
        <p:grpSp>
          <p:nvGrpSpPr>
            <p:cNvPr id="212" name="グループ"/>
            <p:cNvGrpSpPr/>
            <p:nvPr/>
          </p:nvGrpSpPr>
          <p:grpSpPr>
            <a:xfrm>
              <a:off x="11767545" y="4846595"/>
              <a:ext cx="650377" cy="721644"/>
              <a:chOff x="0" y="0"/>
              <a:chExt cx="650376" cy="721642"/>
            </a:xfrm>
          </p:grpSpPr>
          <p:sp>
            <p:nvSpPr>
              <p:cNvPr id="210" name="円形"/>
              <p:cNvSpPr/>
              <p:nvPr/>
            </p:nvSpPr>
            <p:spPr>
              <a:xfrm>
                <a:off x="15376" y="43321"/>
                <a:ext cx="635001" cy="635001"/>
              </a:xfrm>
              <a:prstGeom prst="ellipse">
                <a:avLst/>
              </a:prstGeom>
              <a:solidFill>
                <a:srgbClr val="FF2600"/>
              </a:solidFill>
              <a:ln w="25400" cap="flat">
                <a:noFill/>
                <a:miter lim="400000"/>
              </a:ln>
              <a:effectLst>
                <a:outerShdw sx="100000" sy="100000" kx="0" ky="0" algn="b" rotWithShape="0" blurRad="254000" dist="152400" dir="2700000">
                  <a:srgbClr val="FFFFFF">
                    <a:alpha val="75000"/>
                  </a:srgbClr>
                </a:outerShdw>
              </a:effectLst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211" name="7"/>
              <p:cNvSpPr txBox="1"/>
              <p:nvPr/>
            </p:nvSpPr>
            <p:spPr>
              <a:xfrm>
                <a:off x="0" y="0"/>
                <a:ext cx="551453" cy="72164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7</a:t>
                </a:r>
              </a:p>
            </p:txBody>
          </p:sp>
        </p:grpSp>
        <p:sp>
          <p:nvSpPr>
            <p:cNvPr id="213" name="四角形"/>
            <p:cNvSpPr/>
            <p:nvPr/>
          </p:nvSpPr>
          <p:spPr>
            <a:xfrm>
              <a:off x="8925866" y="4765313"/>
              <a:ext cx="3752444" cy="914401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214" name="45度右旋回"/>
            <p:cNvSpPr txBox="1"/>
            <p:nvPr/>
          </p:nvSpPr>
          <p:spPr>
            <a:xfrm>
              <a:off x="9350962" y="4922794"/>
              <a:ext cx="2188262" cy="5588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 algn="ctr">
                <a:buClr>
                  <a:srgbClr val="000000"/>
                </a:buClr>
                <a:buFont typeface="Times New Roman"/>
                <a:defRPr sz="28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45度右旋回</a:t>
              </a:r>
            </a:p>
          </p:txBody>
        </p:sp>
        <p:sp>
          <p:nvSpPr>
            <p:cNvPr id="215" name="線"/>
            <p:cNvSpPr/>
            <p:nvPr/>
          </p:nvSpPr>
          <p:spPr>
            <a:xfrm flipH="1">
              <a:off x="7882882" y="5219840"/>
              <a:ext cx="102108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216" name="True"/>
            <p:cNvSpPr txBox="1"/>
            <p:nvPr/>
          </p:nvSpPr>
          <p:spPr>
            <a:xfrm>
              <a:off x="7174021" y="4745810"/>
              <a:ext cx="966217" cy="5080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sz="24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True</a:t>
              </a:r>
            </a:p>
          </p:txBody>
        </p:sp>
        <p:sp>
          <p:nvSpPr>
            <p:cNvPr id="217" name="False"/>
            <p:cNvSpPr txBox="1"/>
            <p:nvPr/>
          </p:nvSpPr>
          <p:spPr>
            <a:xfrm>
              <a:off x="7031439" y="6516030"/>
              <a:ext cx="1069544" cy="5080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sz="24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False</a:t>
              </a:r>
            </a:p>
          </p:txBody>
        </p:sp>
        <p:grpSp>
          <p:nvGrpSpPr>
            <p:cNvPr id="220" name="グループ"/>
            <p:cNvGrpSpPr/>
            <p:nvPr/>
          </p:nvGrpSpPr>
          <p:grpSpPr>
            <a:xfrm>
              <a:off x="-1" y="5521185"/>
              <a:ext cx="650378" cy="721644"/>
              <a:chOff x="0" y="0"/>
              <a:chExt cx="650376" cy="721642"/>
            </a:xfrm>
          </p:grpSpPr>
          <p:sp>
            <p:nvSpPr>
              <p:cNvPr id="218" name="円形"/>
              <p:cNvSpPr/>
              <p:nvPr/>
            </p:nvSpPr>
            <p:spPr>
              <a:xfrm>
                <a:off x="15376" y="43321"/>
                <a:ext cx="635001" cy="635001"/>
              </a:xfrm>
              <a:prstGeom prst="ellipse">
                <a:avLst/>
              </a:prstGeom>
              <a:solidFill>
                <a:srgbClr val="FF2600"/>
              </a:solidFill>
              <a:ln w="25400" cap="flat">
                <a:noFill/>
                <a:miter lim="400000"/>
              </a:ln>
              <a:effectLst>
                <a:outerShdw sx="100000" sy="100000" kx="0" ky="0" algn="b" rotWithShape="0" blurRad="254000" dist="152400" dir="2700000">
                  <a:srgbClr val="FFFFFF">
                    <a:alpha val="75000"/>
                  </a:srgbClr>
                </a:outerShdw>
              </a:effectLst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219" name="2"/>
              <p:cNvSpPr txBox="1"/>
              <p:nvPr/>
            </p:nvSpPr>
            <p:spPr>
              <a:xfrm>
                <a:off x="0" y="0"/>
                <a:ext cx="551453" cy="72164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2</a:t>
                </a:r>
              </a:p>
            </p:txBody>
          </p:sp>
        </p:grpSp>
        <p:sp>
          <p:nvSpPr>
            <p:cNvPr id="221" name="ライントレース"/>
            <p:cNvSpPr txBox="1"/>
            <p:nvPr/>
          </p:nvSpPr>
          <p:spPr>
            <a:xfrm>
              <a:off x="899447" y="2905082"/>
              <a:ext cx="2484756" cy="527051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sz="2500"/>
              </a:lvl1pPr>
            </a:lstStyle>
            <a:p>
              <a:pPr/>
              <a:r>
                <a:t>ライントレース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225" name="並列タスクにおける問題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並列タスクにおける問題</a:t>
            </a:r>
          </a:p>
        </p:txBody>
      </p:sp>
      <p:sp>
        <p:nvSpPr>
          <p:cNvPr id="226" name="命令の衝突（コンフリクト）…"/>
          <p:cNvSpPr txBox="1"/>
          <p:nvPr>
            <p:ph type="body" sz="half" idx="1"/>
          </p:nvPr>
        </p:nvSpPr>
        <p:spPr>
          <a:xfrm>
            <a:off x="967565" y="2368550"/>
            <a:ext cx="22448870" cy="3285658"/>
          </a:xfrm>
          <a:prstGeom prst="rect">
            <a:avLst/>
          </a:prstGeom>
        </p:spPr>
        <p:txBody>
          <a:bodyPr/>
          <a:lstStyle/>
          <a:p>
            <a:pPr/>
            <a:r>
              <a:t>命令の衝突（コンフリクト）</a:t>
            </a:r>
          </a:p>
          <a:p>
            <a:pPr lvl="1">
              <a:lnSpc>
                <a:spcPct val="40000"/>
              </a:lnSpc>
            </a:pPr>
            <a:r>
              <a:t>タスクAがタスクBの実行を妨害</a:t>
            </a:r>
          </a:p>
          <a:p>
            <a:pPr lvl="1"/>
            <a:r>
              <a:t>同時にモータを制御</a:t>
            </a:r>
          </a:p>
        </p:txBody>
      </p:sp>
      <p:sp>
        <p:nvSpPr>
          <p:cNvPr id="227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28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29" name="タスクA：前進"/>
          <p:cNvSpPr txBox="1"/>
          <p:nvPr/>
        </p:nvSpPr>
        <p:spPr>
          <a:xfrm>
            <a:off x="5258015" y="6352788"/>
            <a:ext cx="3408681" cy="6858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タスクA：前進</a:t>
            </a:r>
          </a:p>
        </p:txBody>
      </p:sp>
      <p:sp>
        <p:nvSpPr>
          <p:cNvPr id="230" name="モータCDを順方向に回転"/>
          <p:cNvSpPr txBox="1"/>
          <p:nvPr/>
        </p:nvSpPr>
        <p:spPr>
          <a:xfrm>
            <a:off x="4192181" y="7318628"/>
            <a:ext cx="5561382" cy="660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モータCDを順方向に回転</a:t>
            </a:r>
          </a:p>
        </p:txBody>
      </p:sp>
      <p:sp>
        <p:nvSpPr>
          <p:cNvPr id="231" name="タスクB：旋回"/>
          <p:cNvSpPr txBox="1"/>
          <p:nvPr/>
        </p:nvSpPr>
        <p:spPr>
          <a:xfrm>
            <a:off x="15717304" y="6245594"/>
            <a:ext cx="3391307" cy="6858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タスクB：旋回</a:t>
            </a:r>
          </a:p>
        </p:txBody>
      </p:sp>
      <p:sp>
        <p:nvSpPr>
          <p:cNvPr id="232" name="モータCDを逆方向に回転"/>
          <p:cNvSpPr txBox="1"/>
          <p:nvPr/>
        </p:nvSpPr>
        <p:spPr>
          <a:xfrm>
            <a:off x="14651468" y="7211435"/>
            <a:ext cx="5561382" cy="660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モータCDを逆方向に回転</a:t>
            </a:r>
          </a:p>
        </p:txBody>
      </p:sp>
      <p:sp>
        <p:nvSpPr>
          <p:cNvPr id="233" name="線"/>
          <p:cNvSpPr/>
          <p:nvPr/>
        </p:nvSpPr>
        <p:spPr>
          <a:xfrm>
            <a:off x="6945881" y="8156789"/>
            <a:ext cx="2897721" cy="852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</a:path>
            </a:pathLst>
          </a:custGeom>
          <a:ln w="25400">
            <a:solidFill>
              <a:srgbClr val="000000"/>
            </a:solidFill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34" name="線"/>
          <p:cNvSpPr/>
          <p:nvPr/>
        </p:nvSpPr>
        <p:spPr>
          <a:xfrm flipH="1">
            <a:off x="14664168" y="8156789"/>
            <a:ext cx="2897721" cy="852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</a:path>
            </a:pathLst>
          </a:custGeom>
          <a:ln w="25400">
            <a:solidFill>
              <a:srgbClr val="000000"/>
            </a:solidFill>
            <a:tailEnd type="triangle"/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237" name="グループ"/>
          <p:cNvGrpSpPr/>
          <p:nvPr/>
        </p:nvGrpSpPr>
        <p:grpSpPr>
          <a:xfrm>
            <a:off x="14397366" y="10486577"/>
            <a:ext cx="5505315" cy="1204030"/>
            <a:chOff x="-263903" y="-258602"/>
            <a:chExt cx="5505314" cy="1204029"/>
          </a:xfrm>
        </p:grpSpPr>
        <p:sp>
          <p:nvSpPr>
            <p:cNvPr id="235" name="コールアウト"/>
            <p:cNvSpPr/>
            <p:nvPr/>
          </p:nvSpPr>
          <p:spPr>
            <a:xfrm>
              <a:off x="-263904" y="-258603"/>
              <a:ext cx="5505316" cy="1204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78" y="4639"/>
                  </a:moveTo>
                  <a:lnTo>
                    <a:pt x="21102" y="4639"/>
                  </a:lnTo>
                  <a:cubicBezTo>
                    <a:pt x="21377" y="4639"/>
                    <a:pt x="21600" y="5659"/>
                    <a:pt x="21600" y="6918"/>
                  </a:cubicBezTo>
                  <a:lnTo>
                    <a:pt x="21600" y="19322"/>
                  </a:lnTo>
                  <a:cubicBezTo>
                    <a:pt x="21600" y="20580"/>
                    <a:pt x="21377" y="21600"/>
                    <a:pt x="21102" y="21600"/>
                  </a:cubicBezTo>
                  <a:lnTo>
                    <a:pt x="1534" y="21600"/>
                  </a:lnTo>
                  <a:cubicBezTo>
                    <a:pt x="1276" y="21600"/>
                    <a:pt x="1064" y="20703"/>
                    <a:pt x="1038" y="19555"/>
                  </a:cubicBezTo>
                  <a:lnTo>
                    <a:pt x="1035" y="19322"/>
                  </a:lnTo>
                  <a:lnTo>
                    <a:pt x="1035" y="936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236" name="どっちを実行すればいいの？"/>
            <p:cNvSpPr txBox="1"/>
            <p:nvPr/>
          </p:nvSpPr>
          <p:spPr>
            <a:xfrm>
              <a:off x="169601" y="207530"/>
              <a:ext cx="4919981" cy="5588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sz="28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どっちを実行すればいいの？</a:t>
              </a:r>
            </a:p>
          </p:txBody>
        </p:sp>
      </p:grpSp>
      <p:grpSp>
        <p:nvGrpSpPr>
          <p:cNvPr id="243" name="グループ"/>
          <p:cNvGrpSpPr/>
          <p:nvPr/>
        </p:nvGrpSpPr>
        <p:grpSpPr>
          <a:xfrm>
            <a:off x="9940359" y="6432821"/>
            <a:ext cx="4627052" cy="5169874"/>
            <a:chOff x="0" y="0"/>
            <a:chExt cx="4627051" cy="5169873"/>
          </a:xfrm>
        </p:grpSpPr>
        <p:grpSp>
          <p:nvGrpSpPr>
            <p:cNvPr id="241" name="グループ"/>
            <p:cNvGrpSpPr/>
            <p:nvPr/>
          </p:nvGrpSpPr>
          <p:grpSpPr>
            <a:xfrm>
              <a:off x="860687" y="1668241"/>
              <a:ext cx="2905733" cy="2828832"/>
              <a:chOff x="0" y="0"/>
              <a:chExt cx="2905731" cy="2828830"/>
            </a:xfrm>
          </p:grpSpPr>
          <p:sp>
            <p:nvSpPr>
              <p:cNvPr id="238" name="四角形"/>
              <p:cNvSpPr/>
              <p:nvPr/>
            </p:nvSpPr>
            <p:spPr>
              <a:xfrm>
                <a:off x="571132" y="0"/>
                <a:ext cx="1763468" cy="2828831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239" name="四角形"/>
              <p:cNvSpPr/>
              <p:nvPr/>
            </p:nvSpPr>
            <p:spPr>
              <a:xfrm>
                <a:off x="0" y="532172"/>
                <a:ext cx="2905732" cy="721945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240" name="四角形"/>
              <p:cNvSpPr/>
              <p:nvPr/>
            </p:nvSpPr>
            <p:spPr>
              <a:xfrm>
                <a:off x="273394" y="561254"/>
                <a:ext cx="2358945" cy="1000027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</p:grpSp>
        <p:pic>
          <p:nvPicPr>
            <p:cNvPr id="242" name="SPIKE_BaseBotTopNew.gif" descr="SPIKE_BaseBotTopNew.gi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35884" t="17513" r="45147" b="38449"/>
            <a:stretch>
              <a:fillRect/>
            </a:stretch>
          </p:blipFill>
          <p:spPr>
            <a:xfrm>
              <a:off x="0" y="0"/>
              <a:ext cx="4627052" cy="5169874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スクリーンショット 2025-06-07 11.53.39.png" descr="スクリーンショット 2025-06-07 11.53.3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63096" y="4187344"/>
            <a:ext cx="11443845" cy="8546669"/>
          </a:xfrm>
          <a:prstGeom prst="rect">
            <a:avLst/>
          </a:prstGeom>
          <a:ln w="25400"/>
        </p:spPr>
      </p:pic>
      <p:pic>
        <p:nvPicPr>
          <p:cNvPr id="246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247" name="セマフォ（信号灯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セマフォ（信号灯）</a:t>
            </a:r>
          </a:p>
        </p:txBody>
      </p:sp>
      <p:sp>
        <p:nvSpPr>
          <p:cNvPr id="248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49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50" name="① タスクA使用時"/>
          <p:cNvSpPr txBox="1"/>
          <p:nvPr/>
        </p:nvSpPr>
        <p:spPr>
          <a:xfrm>
            <a:off x="6374212" y="3103106"/>
            <a:ext cx="5342145" cy="91902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5000"/>
            </a:lvl1pPr>
          </a:lstStyle>
          <a:p>
            <a:pPr/>
            <a:r>
              <a:t>① タスクA使用時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スクリーンショット 2025-06-07 11.56.09.png" descr="スクリーンショット 2025-06-07 11.56.0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76765" y="4270524"/>
            <a:ext cx="11616507" cy="8380309"/>
          </a:xfrm>
          <a:prstGeom prst="rect">
            <a:avLst/>
          </a:prstGeom>
          <a:ln w="25400"/>
        </p:spPr>
      </p:pic>
      <p:pic>
        <p:nvPicPr>
          <p:cNvPr id="253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254" name="セマフォ（信号灯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セマフォ（信号灯）</a:t>
            </a:r>
          </a:p>
        </p:txBody>
      </p:sp>
      <p:sp>
        <p:nvSpPr>
          <p:cNvPr id="255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6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7627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57" name="② タスクBによる制御"/>
          <p:cNvSpPr txBox="1"/>
          <p:nvPr/>
        </p:nvSpPr>
        <p:spPr>
          <a:xfrm>
            <a:off x="6374212" y="3103106"/>
            <a:ext cx="6593095" cy="91902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5000"/>
            </a:lvl1pPr>
          </a:lstStyle>
          <a:p>
            <a:pPr/>
            <a:r>
              <a:t>② タスクBによる制御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グループ"/>
          <p:cNvGrpSpPr/>
          <p:nvPr/>
        </p:nvGrpSpPr>
        <p:grpSpPr>
          <a:xfrm>
            <a:off x="3521854" y="6626328"/>
            <a:ext cx="650378" cy="721643"/>
            <a:chOff x="0" y="0"/>
            <a:chExt cx="650376" cy="721642"/>
          </a:xfrm>
        </p:grpSpPr>
        <p:sp>
          <p:nvSpPr>
            <p:cNvPr id="259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260" name="2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sp>
        <p:nvSpPr>
          <p:cNvPr id="262" name="線"/>
          <p:cNvSpPr/>
          <p:nvPr/>
        </p:nvSpPr>
        <p:spPr>
          <a:xfrm flipH="1">
            <a:off x="11404737" y="9018034"/>
            <a:ext cx="1021081" cy="1"/>
          </a:xfrm>
          <a:prstGeom prst="line">
            <a:avLst/>
          </a:prstGeom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63" name="線"/>
          <p:cNvSpPr/>
          <p:nvPr/>
        </p:nvSpPr>
        <p:spPr>
          <a:xfrm flipV="1">
            <a:off x="12368103" y="8560834"/>
            <a:ext cx="1" cy="3826388"/>
          </a:xfrm>
          <a:prstGeom prst="line">
            <a:avLst/>
          </a:prstGeom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64" name="四角形"/>
          <p:cNvSpPr/>
          <p:nvPr/>
        </p:nvSpPr>
        <p:spPr>
          <a:xfrm>
            <a:off x="12355403" y="11429801"/>
            <a:ext cx="3752444" cy="9144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265" name="四角形"/>
          <p:cNvSpPr/>
          <p:nvPr/>
        </p:nvSpPr>
        <p:spPr>
          <a:xfrm>
            <a:off x="12355403" y="9995318"/>
            <a:ext cx="3752444" cy="9144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266" name="四角形"/>
          <p:cNvSpPr/>
          <p:nvPr/>
        </p:nvSpPr>
        <p:spPr>
          <a:xfrm>
            <a:off x="12368103" y="8552393"/>
            <a:ext cx="3752444" cy="9144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pic>
        <p:nvPicPr>
          <p:cNvPr id="267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268" name="PADによる並列タスクの図示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 PADによる並列タスクの図示</a:t>
            </a:r>
          </a:p>
        </p:txBody>
      </p:sp>
      <p:sp>
        <p:nvSpPr>
          <p:cNvPr id="269" name="並列タスク"/>
          <p:cNvSpPr txBox="1"/>
          <p:nvPr>
            <p:ph type="body" sz="quarter" idx="1"/>
          </p:nvPr>
        </p:nvSpPr>
        <p:spPr>
          <a:xfrm>
            <a:off x="967565" y="2301437"/>
            <a:ext cx="22448870" cy="1342774"/>
          </a:xfrm>
          <a:prstGeom prst="rect">
            <a:avLst/>
          </a:prstGeom>
        </p:spPr>
        <p:txBody>
          <a:bodyPr/>
          <a:lstStyle/>
          <a:p>
            <a:pPr/>
            <a:r>
              <a:t>並列タスク</a:t>
            </a:r>
          </a:p>
        </p:txBody>
      </p:sp>
      <p:sp>
        <p:nvSpPr>
          <p:cNvPr id="270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1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72" name="四角形"/>
          <p:cNvSpPr/>
          <p:nvPr/>
        </p:nvSpPr>
        <p:spPr>
          <a:xfrm>
            <a:off x="7012493" y="6953681"/>
            <a:ext cx="914401" cy="152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273" name="四角形"/>
          <p:cNvSpPr/>
          <p:nvPr/>
        </p:nvSpPr>
        <p:spPr>
          <a:xfrm>
            <a:off x="7012493" y="9601808"/>
            <a:ext cx="914401" cy="152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274" name="図形"/>
          <p:cNvSpPr/>
          <p:nvPr/>
        </p:nvSpPr>
        <p:spPr>
          <a:xfrm>
            <a:off x="7760358" y="9025788"/>
            <a:ext cx="3740502" cy="1320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44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19136" y="11015"/>
                </a:lnTo>
                <a:lnTo>
                  <a:pt x="2144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5" name="線"/>
          <p:cNvSpPr/>
          <p:nvPr/>
        </p:nvSpPr>
        <p:spPr>
          <a:xfrm flipH="1">
            <a:off x="10931418" y="3782635"/>
            <a:ext cx="885807" cy="1"/>
          </a:xfrm>
          <a:prstGeom prst="line">
            <a:avLst/>
          </a:prstGeom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6" name="四角形"/>
          <p:cNvSpPr/>
          <p:nvPr/>
        </p:nvSpPr>
        <p:spPr>
          <a:xfrm>
            <a:off x="4247792" y="6572681"/>
            <a:ext cx="2765881" cy="914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277" name="ライントーレス"/>
          <p:cNvSpPr txBox="1"/>
          <p:nvPr/>
        </p:nvSpPr>
        <p:spPr>
          <a:xfrm>
            <a:off x="4304849" y="6547281"/>
            <a:ext cx="2600966" cy="94996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>
            <a:lvl1pPr algn="ctr">
              <a:buClr>
                <a:srgbClr val="000000"/>
              </a:buClr>
              <a:buFont typeface="Times New Roman"/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ライントーレス</a:t>
            </a:r>
          </a:p>
        </p:txBody>
      </p:sp>
      <p:sp>
        <p:nvSpPr>
          <p:cNvPr id="278" name="四角形"/>
          <p:cNvSpPr/>
          <p:nvPr/>
        </p:nvSpPr>
        <p:spPr>
          <a:xfrm>
            <a:off x="7822080" y="3325435"/>
            <a:ext cx="3219465" cy="9144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279" name="無限ループ"/>
          <p:cNvSpPr txBox="1"/>
          <p:nvPr/>
        </p:nvSpPr>
        <p:spPr>
          <a:xfrm>
            <a:off x="7953530" y="3465161"/>
            <a:ext cx="2600965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無限ループ</a:t>
            </a:r>
          </a:p>
        </p:txBody>
      </p:sp>
      <p:sp>
        <p:nvSpPr>
          <p:cNvPr id="280" name="線"/>
          <p:cNvSpPr/>
          <p:nvPr/>
        </p:nvSpPr>
        <p:spPr>
          <a:xfrm flipV="1">
            <a:off x="8118345" y="3315434"/>
            <a:ext cx="1" cy="934402"/>
          </a:xfrm>
          <a:prstGeom prst="line">
            <a:avLst/>
          </a:prstGeom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81" name="図形"/>
          <p:cNvSpPr/>
          <p:nvPr/>
        </p:nvSpPr>
        <p:spPr>
          <a:xfrm>
            <a:off x="12565221" y="5699856"/>
            <a:ext cx="3740502" cy="1320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44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19136" y="11015"/>
                </a:lnTo>
                <a:lnTo>
                  <a:pt x="2144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82" name="反射光 &gt; 40"/>
          <p:cNvSpPr txBox="1"/>
          <p:nvPr/>
        </p:nvSpPr>
        <p:spPr>
          <a:xfrm>
            <a:off x="12623990" y="6088475"/>
            <a:ext cx="2251559" cy="558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反射光 &gt; 40</a:t>
            </a:r>
          </a:p>
        </p:txBody>
      </p:sp>
      <p:sp>
        <p:nvSpPr>
          <p:cNvPr id="283" name="四角形"/>
          <p:cNvSpPr/>
          <p:nvPr/>
        </p:nvSpPr>
        <p:spPr>
          <a:xfrm>
            <a:off x="17227184" y="5237575"/>
            <a:ext cx="3752444" cy="914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284" name="右旋回"/>
          <p:cNvSpPr txBox="1"/>
          <p:nvPr/>
        </p:nvSpPr>
        <p:spPr>
          <a:xfrm>
            <a:off x="18064420" y="5395056"/>
            <a:ext cx="1363981" cy="558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右旋回</a:t>
            </a:r>
          </a:p>
        </p:txBody>
      </p:sp>
      <p:sp>
        <p:nvSpPr>
          <p:cNvPr id="285" name="線"/>
          <p:cNvSpPr/>
          <p:nvPr/>
        </p:nvSpPr>
        <p:spPr>
          <a:xfrm flipH="1">
            <a:off x="16184201" y="5692102"/>
            <a:ext cx="1021081" cy="1"/>
          </a:xfrm>
          <a:prstGeom prst="line">
            <a:avLst/>
          </a:prstGeom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86" name="True"/>
          <p:cNvSpPr txBox="1"/>
          <p:nvPr/>
        </p:nvSpPr>
        <p:spPr>
          <a:xfrm>
            <a:off x="15475340" y="5218073"/>
            <a:ext cx="966217" cy="508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True</a:t>
            </a:r>
          </a:p>
        </p:txBody>
      </p:sp>
      <p:sp>
        <p:nvSpPr>
          <p:cNvPr id="287" name="False"/>
          <p:cNvSpPr txBox="1"/>
          <p:nvPr/>
        </p:nvSpPr>
        <p:spPr>
          <a:xfrm>
            <a:off x="15332757" y="6988292"/>
            <a:ext cx="1069544" cy="508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False</a:t>
            </a:r>
          </a:p>
        </p:txBody>
      </p:sp>
      <p:sp>
        <p:nvSpPr>
          <p:cNvPr id="288" name="四角形"/>
          <p:cNvSpPr/>
          <p:nvPr/>
        </p:nvSpPr>
        <p:spPr>
          <a:xfrm>
            <a:off x="17227184" y="6550268"/>
            <a:ext cx="3752444" cy="914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289" name="左旋回"/>
          <p:cNvSpPr txBox="1"/>
          <p:nvPr/>
        </p:nvSpPr>
        <p:spPr>
          <a:xfrm>
            <a:off x="18064420" y="6707749"/>
            <a:ext cx="1363981" cy="558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左旋回</a:t>
            </a:r>
          </a:p>
        </p:txBody>
      </p:sp>
      <p:sp>
        <p:nvSpPr>
          <p:cNvPr id="290" name="線"/>
          <p:cNvSpPr/>
          <p:nvPr/>
        </p:nvSpPr>
        <p:spPr>
          <a:xfrm flipH="1">
            <a:off x="16184201" y="7004795"/>
            <a:ext cx="1021081" cy="1"/>
          </a:xfrm>
          <a:prstGeom prst="line">
            <a:avLst/>
          </a:prstGeom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91" name="四角形"/>
          <p:cNvSpPr/>
          <p:nvPr/>
        </p:nvSpPr>
        <p:spPr>
          <a:xfrm>
            <a:off x="11680339" y="3047600"/>
            <a:ext cx="5943733" cy="147007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grpSp>
        <p:nvGrpSpPr>
          <p:cNvPr id="294" name="グループ"/>
          <p:cNvGrpSpPr/>
          <p:nvPr/>
        </p:nvGrpSpPr>
        <p:grpSpPr>
          <a:xfrm>
            <a:off x="10203750" y="3409139"/>
            <a:ext cx="650378" cy="721644"/>
            <a:chOff x="0" y="0"/>
            <a:chExt cx="650376" cy="721642"/>
          </a:xfrm>
        </p:grpSpPr>
        <p:sp>
          <p:nvSpPr>
            <p:cNvPr id="292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293" name="1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1</a:t>
              </a:r>
            </a:p>
          </p:txBody>
        </p:sp>
      </p:grpSp>
      <p:sp>
        <p:nvSpPr>
          <p:cNvPr id="295" name="四角形"/>
          <p:cNvSpPr/>
          <p:nvPr/>
        </p:nvSpPr>
        <p:spPr>
          <a:xfrm>
            <a:off x="4146004" y="3325435"/>
            <a:ext cx="2765881" cy="914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296" name="並列タスク"/>
          <p:cNvSpPr txBox="1"/>
          <p:nvPr/>
        </p:nvSpPr>
        <p:spPr>
          <a:xfrm>
            <a:off x="4203061" y="3300035"/>
            <a:ext cx="2600966" cy="94996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>
            <a:lvl1pPr algn="ctr">
              <a:buClr>
                <a:srgbClr val="000000"/>
              </a:buClr>
              <a:buFont typeface="Times New Roman"/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並列タスク</a:t>
            </a:r>
          </a:p>
        </p:txBody>
      </p:sp>
      <p:sp>
        <p:nvSpPr>
          <p:cNvPr id="297" name="四角形"/>
          <p:cNvSpPr/>
          <p:nvPr/>
        </p:nvSpPr>
        <p:spPr>
          <a:xfrm>
            <a:off x="6910705" y="3706435"/>
            <a:ext cx="914401" cy="152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298" name="ライントレースプログラムを起動"/>
          <p:cNvSpPr txBox="1"/>
          <p:nvPr/>
        </p:nvSpPr>
        <p:spPr>
          <a:xfrm>
            <a:off x="11594741" y="3238174"/>
            <a:ext cx="5197349" cy="533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buClr>
                <a:srgbClr val="000000"/>
              </a:buClr>
              <a:buFont typeface="Times New Roman"/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ライントレースプログラムを起動</a:t>
            </a:r>
          </a:p>
        </p:txBody>
      </p:sp>
      <p:grpSp>
        <p:nvGrpSpPr>
          <p:cNvPr id="301" name="グループ"/>
          <p:cNvGrpSpPr/>
          <p:nvPr/>
        </p:nvGrpSpPr>
        <p:grpSpPr>
          <a:xfrm>
            <a:off x="16811730" y="3144052"/>
            <a:ext cx="650377" cy="721644"/>
            <a:chOff x="0" y="0"/>
            <a:chExt cx="650376" cy="721642"/>
          </a:xfrm>
        </p:grpSpPr>
        <p:sp>
          <p:nvSpPr>
            <p:cNvPr id="299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00" name="2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sp>
        <p:nvSpPr>
          <p:cNvPr id="302" name="障害物回避プログラムを起動"/>
          <p:cNvSpPr txBox="1"/>
          <p:nvPr/>
        </p:nvSpPr>
        <p:spPr>
          <a:xfrm>
            <a:off x="11616897" y="3795957"/>
            <a:ext cx="4573271" cy="533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buClr>
                <a:srgbClr val="000000"/>
              </a:buClr>
              <a:buFont typeface="Times New Roman"/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障害物回避プログラムを起動</a:t>
            </a:r>
          </a:p>
        </p:txBody>
      </p:sp>
      <p:sp>
        <p:nvSpPr>
          <p:cNvPr id="303" name="障害物との距離が…"/>
          <p:cNvSpPr txBox="1"/>
          <p:nvPr/>
        </p:nvSpPr>
        <p:spPr>
          <a:xfrm>
            <a:off x="7844527" y="9179457"/>
            <a:ext cx="2938781" cy="10287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buClr>
                <a:srgbClr val="000000"/>
              </a:buClr>
              <a:buFont typeface="Times New Roman"/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障害物との距離が</a:t>
            </a:r>
          </a:p>
          <a:p>
            <a:pPr>
              <a:buClr>
                <a:srgbClr val="000000"/>
              </a:buClr>
              <a:buFont typeface="Times New Roman"/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30cm以下</a:t>
            </a:r>
          </a:p>
        </p:txBody>
      </p:sp>
      <p:sp>
        <p:nvSpPr>
          <p:cNvPr id="304" name="四角形"/>
          <p:cNvSpPr/>
          <p:nvPr/>
        </p:nvSpPr>
        <p:spPr>
          <a:xfrm>
            <a:off x="4247792" y="9220808"/>
            <a:ext cx="2765881" cy="914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305" name="超音波センサによる障害物回避"/>
          <p:cNvSpPr txBox="1"/>
          <p:nvPr/>
        </p:nvSpPr>
        <p:spPr>
          <a:xfrm>
            <a:off x="4304849" y="9195408"/>
            <a:ext cx="2600966" cy="94996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>
            <a:lvl1pPr algn="ctr">
              <a:buClr>
                <a:srgbClr val="000000"/>
              </a:buClr>
              <a:buFont typeface="Times New Roman"/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超音波センサによる障害物回避</a:t>
            </a:r>
          </a:p>
        </p:txBody>
      </p:sp>
      <p:sp>
        <p:nvSpPr>
          <p:cNvPr id="306" name="sem=1"/>
          <p:cNvSpPr txBox="1"/>
          <p:nvPr/>
        </p:nvSpPr>
        <p:spPr>
          <a:xfrm>
            <a:off x="12780500" y="8718316"/>
            <a:ext cx="1495197" cy="5588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sem=1</a:t>
            </a:r>
          </a:p>
        </p:txBody>
      </p:sp>
      <p:sp>
        <p:nvSpPr>
          <p:cNvPr id="307" name="True"/>
          <p:cNvSpPr txBox="1"/>
          <p:nvPr/>
        </p:nvSpPr>
        <p:spPr>
          <a:xfrm>
            <a:off x="10695876" y="8544004"/>
            <a:ext cx="966217" cy="508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True</a:t>
            </a:r>
          </a:p>
        </p:txBody>
      </p:sp>
      <p:sp>
        <p:nvSpPr>
          <p:cNvPr id="308" name="False"/>
          <p:cNvSpPr txBox="1"/>
          <p:nvPr/>
        </p:nvSpPr>
        <p:spPr>
          <a:xfrm>
            <a:off x="10553293" y="10314224"/>
            <a:ext cx="1069545" cy="508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False</a:t>
            </a:r>
          </a:p>
        </p:txBody>
      </p:sp>
      <p:sp>
        <p:nvSpPr>
          <p:cNvPr id="309" name="ライントレース"/>
          <p:cNvSpPr txBox="1"/>
          <p:nvPr/>
        </p:nvSpPr>
        <p:spPr>
          <a:xfrm>
            <a:off x="4421302" y="6805461"/>
            <a:ext cx="2484756" cy="52705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2500"/>
            </a:lvl1pPr>
          </a:lstStyle>
          <a:p>
            <a:pPr/>
            <a:r>
              <a:t>ライントレース</a:t>
            </a:r>
          </a:p>
        </p:txBody>
      </p:sp>
      <p:sp>
        <p:nvSpPr>
          <p:cNvPr id="310" name="図形"/>
          <p:cNvSpPr/>
          <p:nvPr/>
        </p:nvSpPr>
        <p:spPr>
          <a:xfrm>
            <a:off x="7925546" y="6364935"/>
            <a:ext cx="3740502" cy="1320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440" y="0"/>
                </a:move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19136" y="11015"/>
                </a:lnTo>
                <a:lnTo>
                  <a:pt x="2144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11" name="sem=0"/>
          <p:cNvSpPr txBox="1"/>
          <p:nvPr/>
        </p:nvSpPr>
        <p:spPr>
          <a:xfrm>
            <a:off x="8293999" y="6745935"/>
            <a:ext cx="1495198" cy="558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sem=0</a:t>
            </a:r>
          </a:p>
        </p:txBody>
      </p:sp>
      <p:sp>
        <p:nvSpPr>
          <p:cNvPr id="312" name="線"/>
          <p:cNvSpPr/>
          <p:nvPr/>
        </p:nvSpPr>
        <p:spPr>
          <a:xfrm flipH="1">
            <a:off x="11544525" y="6357182"/>
            <a:ext cx="1021081" cy="1"/>
          </a:xfrm>
          <a:prstGeom prst="line">
            <a:avLst/>
          </a:prstGeom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13" name="True"/>
          <p:cNvSpPr txBox="1"/>
          <p:nvPr/>
        </p:nvSpPr>
        <p:spPr>
          <a:xfrm>
            <a:off x="10835664" y="5883152"/>
            <a:ext cx="966217" cy="508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True</a:t>
            </a:r>
          </a:p>
        </p:txBody>
      </p:sp>
      <p:sp>
        <p:nvSpPr>
          <p:cNvPr id="314" name="False"/>
          <p:cNvSpPr txBox="1"/>
          <p:nvPr/>
        </p:nvSpPr>
        <p:spPr>
          <a:xfrm>
            <a:off x="10693081" y="7653370"/>
            <a:ext cx="1069544" cy="508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False</a:t>
            </a:r>
          </a:p>
        </p:txBody>
      </p:sp>
      <p:sp>
        <p:nvSpPr>
          <p:cNvPr id="315" name="45度右旋回"/>
          <p:cNvSpPr txBox="1"/>
          <p:nvPr/>
        </p:nvSpPr>
        <p:spPr>
          <a:xfrm>
            <a:off x="12780498" y="10152799"/>
            <a:ext cx="2188262" cy="558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45度右旋回</a:t>
            </a:r>
          </a:p>
        </p:txBody>
      </p:sp>
      <p:sp>
        <p:nvSpPr>
          <p:cNvPr id="316" name="sem=0"/>
          <p:cNvSpPr txBox="1"/>
          <p:nvPr/>
        </p:nvSpPr>
        <p:spPr>
          <a:xfrm>
            <a:off x="12780500" y="11587282"/>
            <a:ext cx="1495197" cy="558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sem=0</a:t>
            </a:r>
          </a:p>
        </p:txBody>
      </p:sp>
      <p:grpSp>
        <p:nvGrpSpPr>
          <p:cNvPr id="319" name="グループ"/>
          <p:cNvGrpSpPr/>
          <p:nvPr/>
        </p:nvGrpSpPr>
        <p:grpSpPr>
          <a:xfrm>
            <a:off x="16811730" y="3835310"/>
            <a:ext cx="650377" cy="721644"/>
            <a:chOff x="0" y="0"/>
            <a:chExt cx="650376" cy="721642"/>
          </a:xfrm>
        </p:grpSpPr>
        <p:sp>
          <p:nvSpPr>
            <p:cNvPr id="317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18" name="3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3</a:t>
              </a:r>
            </a:p>
          </p:txBody>
        </p:sp>
      </p:grpSp>
      <p:grpSp>
        <p:nvGrpSpPr>
          <p:cNvPr id="322" name="グループ"/>
          <p:cNvGrpSpPr/>
          <p:nvPr/>
        </p:nvGrpSpPr>
        <p:grpSpPr>
          <a:xfrm>
            <a:off x="3521854" y="9309567"/>
            <a:ext cx="650378" cy="721644"/>
            <a:chOff x="0" y="0"/>
            <a:chExt cx="650376" cy="721642"/>
          </a:xfrm>
        </p:grpSpPr>
        <p:sp>
          <p:nvSpPr>
            <p:cNvPr id="320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21" name="3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3</a:t>
              </a:r>
            </a:p>
          </p:txBody>
        </p:sp>
      </p:grpSp>
      <p:grpSp>
        <p:nvGrpSpPr>
          <p:cNvPr id="325" name="グループ"/>
          <p:cNvGrpSpPr/>
          <p:nvPr/>
        </p:nvGrpSpPr>
        <p:grpSpPr>
          <a:xfrm>
            <a:off x="10203750" y="6632812"/>
            <a:ext cx="650378" cy="721643"/>
            <a:chOff x="0" y="0"/>
            <a:chExt cx="650376" cy="721642"/>
          </a:xfrm>
        </p:grpSpPr>
        <p:sp>
          <p:nvSpPr>
            <p:cNvPr id="323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24" name="4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4</a:t>
              </a:r>
            </a:p>
          </p:txBody>
        </p:sp>
      </p:grpSp>
      <p:grpSp>
        <p:nvGrpSpPr>
          <p:cNvPr id="328" name="グループ"/>
          <p:cNvGrpSpPr/>
          <p:nvPr/>
        </p:nvGrpSpPr>
        <p:grpSpPr>
          <a:xfrm>
            <a:off x="20092789" y="5333954"/>
            <a:ext cx="650377" cy="721644"/>
            <a:chOff x="0" y="0"/>
            <a:chExt cx="650376" cy="721642"/>
          </a:xfrm>
        </p:grpSpPr>
        <p:sp>
          <p:nvSpPr>
            <p:cNvPr id="326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27" name="6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6</a:t>
              </a:r>
            </a:p>
          </p:txBody>
        </p:sp>
      </p:grpSp>
      <p:grpSp>
        <p:nvGrpSpPr>
          <p:cNvPr id="331" name="グループ"/>
          <p:cNvGrpSpPr/>
          <p:nvPr/>
        </p:nvGrpSpPr>
        <p:grpSpPr>
          <a:xfrm>
            <a:off x="9822310" y="9589108"/>
            <a:ext cx="650377" cy="721644"/>
            <a:chOff x="0" y="0"/>
            <a:chExt cx="650376" cy="721642"/>
          </a:xfrm>
        </p:grpSpPr>
        <p:sp>
          <p:nvSpPr>
            <p:cNvPr id="329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30" name="8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8</a:t>
              </a:r>
            </a:p>
          </p:txBody>
        </p:sp>
      </p:grpSp>
      <p:grpSp>
        <p:nvGrpSpPr>
          <p:cNvPr id="334" name="グループ"/>
          <p:cNvGrpSpPr/>
          <p:nvPr/>
        </p:nvGrpSpPr>
        <p:grpSpPr>
          <a:xfrm>
            <a:off x="14933150" y="5999434"/>
            <a:ext cx="650377" cy="721644"/>
            <a:chOff x="0" y="0"/>
            <a:chExt cx="650376" cy="721642"/>
          </a:xfrm>
        </p:grpSpPr>
        <p:sp>
          <p:nvSpPr>
            <p:cNvPr id="332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33" name="5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5</a:t>
              </a:r>
            </a:p>
          </p:txBody>
        </p:sp>
      </p:grpSp>
      <p:grpSp>
        <p:nvGrpSpPr>
          <p:cNvPr id="337" name="グループ"/>
          <p:cNvGrpSpPr/>
          <p:nvPr/>
        </p:nvGrpSpPr>
        <p:grpSpPr>
          <a:xfrm>
            <a:off x="20092789" y="6646647"/>
            <a:ext cx="650377" cy="721643"/>
            <a:chOff x="0" y="0"/>
            <a:chExt cx="650376" cy="721642"/>
          </a:xfrm>
        </p:grpSpPr>
        <p:sp>
          <p:nvSpPr>
            <p:cNvPr id="335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36" name="7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7</a:t>
              </a:r>
            </a:p>
          </p:txBody>
        </p:sp>
      </p:grpSp>
      <p:grpSp>
        <p:nvGrpSpPr>
          <p:cNvPr id="340" name="グループ"/>
          <p:cNvGrpSpPr/>
          <p:nvPr/>
        </p:nvGrpSpPr>
        <p:grpSpPr>
          <a:xfrm>
            <a:off x="15197081" y="8629786"/>
            <a:ext cx="650378" cy="721644"/>
            <a:chOff x="0" y="0"/>
            <a:chExt cx="650376" cy="721642"/>
          </a:xfrm>
        </p:grpSpPr>
        <p:sp>
          <p:nvSpPr>
            <p:cNvPr id="338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39" name="9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9</a:t>
              </a:r>
            </a:p>
          </p:txBody>
        </p:sp>
      </p:grpSp>
      <p:grpSp>
        <p:nvGrpSpPr>
          <p:cNvPr id="343" name="グループ"/>
          <p:cNvGrpSpPr/>
          <p:nvPr/>
        </p:nvGrpSpPr>
        <p:grpSpPr>
          <a:xfrm>
            <a:off x="15127095" y="10107590"/>
            <a:ext cx="1270001" cy="1587501"/>
            <a:chOff x="0" y="0"/>
            <a:chExt cx="1270000" cy="1587500"/>
          </a:xfrm>
        </p:grpSpPr>
        <p:sp>
          <p:nvSpPr>
            <p:cNvPr id="341" name="円形"/>
            <p:cNvSpPr/>
            <p:nvPr/>
          </p:nvSpPr>
          <p:spPr>
            <a:xfrm>
              <a:off x="85362" y="0"/>
              <a:ext cx="635001" cy="635000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42" name="10"/>
            <p:cNvSpPr/>
            <p:nvPr/>
          </p:nvSpPr>
          <p:spPr>
            <a:xfrm>
              <a:off x="0" y="317500"/>
              <a:ext cx="1270000" cy="1270001"/>
            </a:xfrm>
            <a:prstGeom prst="line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 sz="3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10</a:t>
              </a:r>
            </a:p>
          </p:txBody>
        </p:sp>
      </p:grpSp>
      <p:grpSp>
        <p:nvGrpSpPr>
          <p:cNvPr id="346" name="グループ"/>
          <p:cNvGrpSpPr/>
          <p:nvPr/>
        </p:nvGrpSpPr>
        <p:grpSpPr>
          <a:xfrm>
            <a:off x="15127095" y="11549182"/>
            <a:ext cx="1270001" cy="1587501"/>
            <a:chOff x="0" y="0"/>
            <a:chExt cx="1270000" cy="1587500"/>
          </a:xfrm>
        </p:grpSpPr>
        <p:sp>
          <p:nvSpPr>
            <p:cNvPr id="344" name="円形"/>
            <p:cNvSpPr/>
            <p:nvPr/>
          </p:nvSpPr>
          <p:spPr>
            <a:xfrm>
              <a:off x="85362" y="0"/>
              <a:ext cx="635001" cy="635000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45" name="11"/>
            <p:cNvSpPr/>
            <p:nvPr/>
          </p:nvSpPr>
          <p:spPr>
            <a:xfrm>
              <a:off x="0" y="317500"/>
              <a:ext cx="1270000" cy="1270001"/>
            </a:xfrm>
            <a:prstGeom prst="line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 sz="3000">
                  <a:solidFill>
                    <a:srgbClr val="FFFFFF"/>
                  </a:solidFill>
                </a:defRPr>
              </a:lvl1pPr>
            </a:lstStyle>
            <a:p>
              <a:pPr/>
              <a:r>
                <a:t>11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349" name="並列タスク（Python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並列タスク（Python）</a:t>
            </a:r>
          </a:p>
        </p:txBody>
      </p:sp>
      <p:sp>
        <p:nvSpPr>
          <p:cNvPr id="350" name="角丸四角形"/>
          <p:cNvSpPr/>
          <p:nvPr/>
        </p:nvSpPr>
        <p:spPr>
          <a:xfrm>
            <a:off x="1706680" y="3181358"/>
            <a:ext cx="22047602" cy="10268802"/>
          </a:xfrm>
          <a:prstGeom prst="roundRect">
            <a:avLst>
              <a:gd name="adj" fmla="val 3413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351" name="ライントレースと障害物回避を同時に実現"/>
          <p:cNvSpPr txBox="1"/>
          <p:nvPr>
            <p:ph type="body" sz="quarter" idx="1"/>
          </p:nvPr>
        </p:nvSpPr>
        <p:spPr>
          <a:xfrm>
            <a:off x="967565" y="2368550"/>
            <a:ext cx="22448870" cy="1108887"/>
          </a:xfrm>
          <a:prstGeom prst="rect">
            <a:avLst/>
          </a:prstGeom>
        </p:spPr>
        <p:txBody>
          <a:bodyPr/>
          <a:lstStyle/>
          <a:p>
            <a:pPr/>
            <a:r>
              <a:t>ライントレースと障害物回避を同時に実現</a:t>
            </a:r>
          </a:p>
        </p:txBody>
      </p:sp>
      <p:sp>
        <p:nvSpPr>
          <p:cNvPr id="352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53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54" name="from hub import port…"/>
          <p:cNvSpPr txBox="1"/>
          <p:nvPr/>
        </p:nvSpPr>
        <p:spPr>
          <a:xfrm>
            <a:off x="2466567" y="3146858"/>
            <a:ext cx="19545102" cy="10337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from</a:t>
            </a:r>
            <a:r>
              <a:rPr>
                <a:solidFill>
                  <a:srgbClr val="000000"/>
                </a:solidFill>
              </a:rPr>
              <a:t> hub </a:t>
            </a:r>
            <a:r>
              <a:t>import</a:t>
            </a:r>
            <a:r>
              <a:rPr>
                <a:solidFill>
                  <a:srgbClr val="000000"/>
                </a:solidFill>
              </a:rPr>
              <a:t> port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from</a:t>
            </a:r>
            <a:r>
              <a:t> hub </a:t>
            </a:r>
            <a:r>
              <a:rPr>
                <a:solidFill>
                  <a:srgbClr val="0078CC"/>
                </a:solidFill>
              </a:rPr>
              <a:t>import</a:t>
            </a:r>
            <a:r>
              <a:t> motion_sensor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import</a:t>
            </a:r>
            <a:r>
              <a:t> color_sensor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import</a:t>
            </a:r>
            <a:r>
              <a:t> distance_sensor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import</a:t>
            </a:r>
            <a:r>
              <a:t> motor_pair</a:t>
            </a: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import</a:t>
            </a:r>
            <a:r>
              <a:rPr>
                <a:solidFill>
                  <a:srgbClr val="000000"/>
                </a:solidFill>
              </a:rPr>
              <a:t> time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import</a:t>
            </a:r>
            <a:r>
              <a:t> asyncio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class</a:t>
            </a:r>
            <a:r>
              <a:t> MissionRobot:</a:t>
            </a: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0000"/>
                </a:solidFill>
              </a:rPr>
              <a:t>    </a:t>
            </a:r>
            <a:r>
              <a:t>def</a:t>
            </a:r>
            <a:r>
              <a:rPr>
                <a:solidFill>
                  <a:srgbClr val="000000"/>
                </a:solidFill>
              </a:rPr>
              <a:t> </a:t>
            </a:r>
            <a:r>
              <a:t>__init__</a:t>
            </a:r>
            <a:r>
              <a:rPr>
                <a:solidFill>
                  <a:srgbClr val="00877B"/>
                </a:solidFill>
              </a:rPr>
              <a:t>(</a:t>
            </a:r>
            <a:r>
              <a:t>self</a:t>
            </a:r>
            <a:r>
              <a:rPr>
                <a:solidFill>
                  <a:srgbClr val="000000"/>
                </a:solidFill>
              </a:rPr>
              <a:t>, v</a:t>
            </a:r>
            <a:r>
              <a:rPr>
                <a:solidFill>
                  <a:srgbClr val="00877B"/>
                </a:solidFill>
              </a:rPr>
              <a:t>)</a:t>
            </a:r>
            <a:r>
              <a:rPr>
                <a:solidFill>
                  <a:srgbClr val="000000"/>
                </a:solidFill>
              </a:rPr>
              <a:t>: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motor_pair.pair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port.C, port.D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motion_sensor.set_yaw_face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motion_sensor.FRONT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 = v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.sem = 0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rPr>
                <a:solidFill>
                  <a:srgbClr val="0078CC"/>
                </a:solidFill>
              </a:rPr>
              <a:t>def</a:t>
            </a:r>
            <a:r>
              <a:t> forward_zero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0078CC"/>
                </a:solidFill>
              </a:rPr>
              <a:t>self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.velocity, 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rPr>
                <a:solidFill>
                  <a:srgbClr val="0078CC"/>
                </a:solidFill>
              </a:rPr>
              <a:t>def</a:t>
            </a:r>
            <a:r>
              <a:t> backward_zero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0078CC"/>
                </a:solidFill>
              </a:rPr>
              <a:t>self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-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.velocity, -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</a:t>
            </a:r>
            <a:r>
              <a:rPr>
                <a:solidFill>
                  <a:srgbClr val="00877B"/>
                </a:solidFill>
              </a:rPr>
              <a:t>)</a:t>
            </a:r>
          </a:p>
        </p:txBody>
      </p:sp>
      <p:sp>
        <p:nvSpPr>
          <p:cNvPr id="355" name="p.111：parallel_task.py"/>
          <p:cNvSpPr txBox="1"/>
          <p:nvPr/>
        </p:nvSpPr>
        <p:spPr>
          <a:xfrm>
            <a:off x="18509538" y="2865656"/>
            <a:ext cx="4662171" cy="6096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p.111：parallel_task.py</a:t>
            </a:r>
          </a:p>
        </p:txBody>
      </p:sp>
      <p:sp>
        <p:nvSpPr>
          <p:cNvPr id="356" name="続く →"/>
          <p:cNvSpPr txBox="1"/>
          <p:nvPr/>
        </p:nvSpPr>
        <p:spPr>
          <a:xfrm>
            <a:off x="20874811" y="12997363"/>
            <a:ext cx="1571435" cy="647936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/>
            </a:lvl1pPr>
          </a:lstStyle>
          <a:p>
            <a:pPr/>
            <a:r>
              <a:t>続く →</a:t>
            </a:r>
          </a:p>
        </p:txBody>
      </p:sp>
      <p:sp>
        <p:nvSpPr>
          <p:cNvPr id="357" name="線"/>
          <p:cNvSpPr/>
          <p:nvPr/>
        </p:nvSpPr>
        <p:spPr>
          <a:xfrm flipV="1">
            <a:off x="2479478" y="7567654"/>
            <a:ext cx="1" cy="5655573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58" name="線"/>
          <p:cNvSpPr/>
          <p:nvPr/>
        </p:nvSpPr>
        <p:spPr>
          <a:xfrm flipV="1">
            <a:off x="3495255" y="8078260"/>
            <a:ext cx="1" cy="2468967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59" name="線"/>
          <p:cNvSpPr/>
          <p:nvPr/>
        </p:nvSpPr>
        <p:spPr>
          <a:xfrm flipV="1">
            <a:off x="3495255" y="11032812"/>
            <a:ext cx="1" cy="897298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60" name="線"/>
          <p:cNvSpPr/>
          <p:nvPr/>
        </p:nvSpPr>
        <p:spPr>
          <a:xfrm flipV="1">
            <a:off x="3495255" y="12566291"/>
            <a:ext cx="1" cy="673336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363" name="並列タスク（Python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並列タスク（Python）</a:t>
            </a:r>
          </a:p>
        </p:txBody>
      </p:sp>
      <p:sp>
        <p:nvSpPr>
          <p:cNvPr id="364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65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66" name="def forward_ms(self, duration_ms):…"/>
          <p:cNvSpPr txBox="1"/>
          <p:nvPr/>
        </p:nvSpPr>
        <p:spPr>
          <a:xfrm>
            <a:off x="2492493" y="3413559"/>
            <a:ext cx="21074311" cy="9804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rPr>
                <a:solidFill>
                  <a:srgbClr val="0078CC"/>
                </a:solidFill>
              </a:rPr>
              <a:t>def</a:t>
            </a:r>
            <a:r>
              <a:t> forward_ms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, duration_ms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.velocity, 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t>duration_ms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rPr>
                <a:solidFill>
                  <a:srgbClr val="0078CC"/>
                </a:solidFill>
              </a:rPr>
              <a:t>def</a:t>
            </a:r>
            <a:r>
              <a:t> backward_ms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, duration_ms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-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.velocity, -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t>duration_ms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rPr>
                <a:solidFill>
                  <a:srgbClr val="0078CC"/>
                </a:solidFill>
              </a:rPr>
              <a:t>def</a:t>
            </a:r>
            <a:r>
              <a:t> turn_right_zero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0078CC"/>
                </a:solidFill>
              </a:rPr>
              <a:t>self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.velocity, </a:t>
            </a:r>
            <a:r>
              <a:rPr>
                <a:solidFill>
                  <a:srgbClr val="FF7D00"/>
                </a:solidFill>
              </a:rPr>
              <a:t>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rPr>
                <a:solidFill>
                  <a:srgbClr val="0078CC"/>
                </a:solidFill>
              </a:rPr>
              <a:t>def</a:t>
            </a:r>
            <a:r>
              <a:t> turn_left_zero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0078CC"/>
                </a:solidFill>
              </a:rPr>
              <a:t>self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FF7D00"/>
                </a:solidFill>
              </a:rPr>
              <a:t>0</a:t>
            </a:r>
            <a:r>
              <a:t>, 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rPr>
                <a:solidFill>
                  <a:srgbClr val="0078CC"/>
                </a:solidFill>
              </a:rPr>
              <a:t>def</a:t>
            </a:r>
            <a:r>
              <a:t> turn_right_ms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, motor_angle, duration_ms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motor_pair.move_tank_for_degrees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motor_pair.PAIR_1,motor_angle, 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.velocity,\ </a:t>
            </a: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-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t>duration_ms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1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</p:txBody>
      </p:sp>
      <p:sp>
        <p:nvSpPr>
          <p:cNvPr id="367" name="角丸四角形"/>
          <p:cNvSpPr/>
          <p:nvPr/>
        </p:nvSpPr>
        <p:spPr>
          <a:xfrm>
            <a:off x="1679244" y="2506770"/>
            <a:ext cx="22110849" cy="10943390"/>
          </a:xfrm>
          <a:prstGeom prst="roundRect">
            <a:avLst>
              <a:gd name="adj" fmla="val 3203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368" name="続く →"/>
          <p:cNvSpPr txBox="1"/>
          <p:nvPr/>
        </p:nvSpPr>
        <p:spPr>
          <a:xfrm>
            <a:off x="21243111" y="12997363"/>
            <a:ext cx="1571435" cy="647936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/>
            </a:lvl1pPr>
          </a:lstStyle>
          <a:p>
            <a:pPr/>
            <a:r>
              <a:t>続く →</a:t>
            </a:r>
          </a:p>
        </p:txBody>
      </p:sp>
      <p:sp>
        <p:nvSpPr>
          <p:cNvPr id="369" name="続き →"/>
          <p:cNvSpPr txBox="1"/>
          <p:nvPr/>
        </p:nvSpPr>
        <p:spPr>
          <a:xfrm>
            <a:off x="2135554" y="2182874"/>
            <a:ext cx="1571435" cy="647936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/>
            </a:lvl1pPr>
          </a:lstStyle>
          <a:p>
            <a:pPr/>
            <a:r>
              <a:t>続き →</a:t>
            </a:r>
          </a:p>
        </p:txBody>
      </p:sp>
      <p:sp>
        <p:nvSpPr>
          <p:cNvPr id="370" name="線"/>
          <p:cNvSpPr/>
          <p:nvPr/>
        </p:nvSpPr>
        <p:spPr>
          <a:xfrm flipV="1">
            <a:off x="2479478" y="3408291"/>
            <a:ext cx="1" cy="9814936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1" name="線"/>
          <p:cNvSpPr/>
          <p:nvPr/>
        </p:nvSpPr>
        <p:spPr>
          <a:xfrm flipV="1">
            <a:off x="3495255" y="3921887"/>
            <a:ext cx="1" cy="1344940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2" name="線"/>
          <p:cNvSpPr/>
          <p:nvPr/>
        </p:nvSpPr>
        <p:spPr>
          <a:xfrm flipV="1">
            <a:off x="3495255" y="6182487"/>
            <a:ext cx="1" cy="1351026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3" name="線"/>
          <p:cNvSpPr/>
          <p:nvPr/>
        </p:nvSpPr>
        <p:spPr>
          <a:xfrm flipV="1">
            <a:off x="3495255" y="8615837"/>
            <a:ext cx="1" cy="508001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4" name="線"/>
          <p:cNvSpPr/>
          <p:nvPr/>
        </p:nvSpPr>
        <p:spPr>
          <a:xfrm flipV="1">
            <a:off x="3495255" y="10102491"/>
            <a:ext cx="1" cy="673336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5" name="線"/>
          <p:cNvSpPr/>
          <p:nvPr/>
        </p:nvSpPr>
        <p:spPr>
          <a:xfrm flipV="1">
            <a:off x="3495255" y="11329734"/>
            <a:ext cx="1" cy="1820993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378" name="並列タスク（Python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並列タスク（Python）</a:t>
            </a:r>
          </a:p>
        </p:txBody>
      </p:sp>
      <p:sp>
        <p:nvSpPr>
          <p:cNvPr id="379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0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81" name="def turn_left_ms(self, motor_angle, duration_ms):…"/>
          <p:cNvSpPr txBox="1"/>
          <p:nvPr/>
        </p:nvSpPr>
        <p:spPr>
          <a:xfrm>
            <a:off x="2441693" y="3146858"/>
            <a:ext cx="20279122" cy="10337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rPr>
                <a:solidFill>
                  <a:srgbClr val="0078CC"/>
                </a:solidFill>
              </a:rPr>
              <a:t>def</a:t>
            </a:r>
            <a:r>
              <a:t> turn_left_ms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, motor_angle, duration_ms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motor_pair.move_tank_for_degrees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motor_pair.PAIR_1,motor_angle, \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-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.velocity, 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t>duration_ms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rPr>
                <a:solidFill>
                  <a:srgbClr val="0078CC"/>
                </a:solidFill>
              </a:rPr>
              <a:t>def</a:t>
            </a:r>
            <a:r>
              <a:t> turn_right_deg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, turn_angle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motion_sensor.reset_yaw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78CC"/>
                </a:solidFill>
              </a:rPr>
              <a:t>while</a:t>
            </a:r>
            <a:r>
              <a:t> motion_sensor.tilt_angles</a:t>
            </a:r>
            <a:r>
              <a:rPr>
                <a:solidFill>
                  <a:srgbClr val="00877B"/>
                </a:solidFill>
              </a:rPr>
              <a:t>()[</a:t>
            </a:r>
            <a:r>
              <a:rPr>
                <a:solidFill>
                  <a:srgbClr val="FF7D00"/>
                </a:solidFill>
              </a:rPr>
              <a:t>0</a:t>
            </a:r>
            <a:r>
              <a:rPr>
                <a:solidFill>
                  <a:srgbClr val="00877B"/>
                </a:solidFill>
              </a:rPr>
              <a:t>]</a:t>
            </a:r>
            <a:r>
              <a:t> &gt; -turn_angle: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.velocity, -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rPr>
                <a:solidFill>
                  <a:srgbClr val="0078CC"/>
                </a:solidFill>
              </a:rPr>
              <a:t>def</a:t>
            </a:r>
            <a:r>
              <a:t> turn_left_deg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, turn_angle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motion_sensor.reset_yaw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78CC"/>
                </a:solidFill>
              </a:rPr>
              <a:t>while</a:t>
            </a:r>
            <a:r>
              <a:t> motion_sensor.tilt_angles</a:t>
            </a:r>
            <a:r>
              <a:rPr>
                <a:solidFill>
                  <a:srgbClr val="00877B"/>
                </a:solidFill>
              </a:rPr>
              <a:t>()[</a:t>
            </a:r>
            <a:r>
              <a:rPr>
                <a:solidFill>
                  <a:srgbClr val="FF7D00"/>
                </a:solidFill>
              </a:rPr>
              <a:t>0</a:t>
            </a:r>
            <a:r>
              <a:rPr>
                <a:solidFill>
                  <a:srgbClr val="00877B"/>
                </a:solidFill>
              </a:rPr>
              <a:t>]</a:t>
            </a:r>
            <a:r>
              <a:t> &gt; turn_angle: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-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.velocity, 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.velocity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rPr>
                <a:solidFill>
                  <a:srgbClr val="0078CC"/>
                </a:solidFill>
              </a:rPr>
              <a:t>def</a:t>
            </a:r>
            <a:r>
              <a:t> pause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0078CC"/>
                </a:solidFill>
              </a:rPr>
              <a:t>self</a:t>
            </a:r>
            <a:r>
              <a:t>, duration_ms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t>duration_ms</a:t>
            </a:r>
            <a:r>
              <a:rPr>
                <a:solidFill>
                  <a:srgbClr val="00877B"/>
                </a:solidFill>
              </a:rPr>
              <a:t>)</a:t>
            </a:r>
          </a:p>
        </p:txBody>
      </p:sp>
      <p:sp>
        <p:nvSpPr>
          <p:cNvPr id="382" name="線"/>
          <p:cNvSpPr/>
          <p:nvPr/>
        </p:nvSpPr>
        <p:spPr>
          <a:xfrm flipV="1">
            <a:off x="2479478" y="3408291"/>
            <a:ext cx="1" cy="9814936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3" name="線"/>
          <p:cNvSpPr/>
          <p:nvPr/>
        </p:nvSpPr>
        <p:spPr>
          <a:xfrm flipV="1">
            <a:off x="3495255" y="6670376"/>
            <a:ext cx="1" cy="1715569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4" name="線"/>
          <p:cNvSpPr/>
          <p:nvPr/>
        </p:nvSpPr>
        <p:spPr>
          <a:xfrm flipV="1">
            <a:off x="3495255" y="9540576"/>
            <a:ext cx="1" cy="1887813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5" name="線"/>
          <p:cNvSpPr/>
          <p:nvPr/>
        </p:nvSpPr>
        <p:spPr>
          <a:xfrm flipV="1">
            <a:off x="3495255" y="12390847"/>
            <a:ext cx="1" cy="897298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6" name="線"/>
          <p:cNvSpPr/>
          <p:nvPr/>
        </p:nvSpPr>
        <p:spPr>
          <a:xfrm flipV="1">
            <a:off x="3495255" y="3749377"/>
            <a:ext cx="1" cy="1887812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7" name="角丸四角形"/>
          <p:cNvSpPr/>
          <p:nvPr/>
        </p:nvSpPr>
        <p:spPr>
          <a:xfrm>
            <a:off x="1679244" y="2506770"/>
            <a:ext cx="22110849" cy="10943390"/>
          </a:xfrm>
          <a:prstGeom prst="roundRect">
            <a:avLst>
              <a:gd name="adj" fmla="val 3203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388" name="続く →"/>
          <p:cNvSpPr txBox="1"/>
          <p:nvPr/>
        </p:nvSpPr>
        <p:spPr>
          <a:xfrm>
            <a:off x="21243111" y="12997363"/>
            <a:ext cx="1571435" cy="647936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/>
            </a:lvl1pPr>
          </a:lstStyle>
          <a:p>
            <a:pPr/>
            <a:r>
              <a:t>続く →</a:t>
            </a:r>
          </a:p>
        </p:txBody>
      </p:sp>
      <p:sp>
        <p:nvSpPr>
          <p:cNvPr id="389" name="続き →"/>
          <p:cNvSpPr txBox="1"/>
          <p:nvPr/>
        </p:nvSpPr>
        <p:spPr>
          <a:xfrm>
            <a:off x="2135554" y="2182874"/>
            <a:ext cx="1571435" cy="647936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/>
            </a:lvl1pPr>
          </a:lstStyle>
          <a:p>
            <a:pPr/>
            <a:r>
              <a:t>続き →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392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93" name="角丸四角形"/>
          <p:cNvSpPr/>
          <p:nvPr/>
        </p:nvSpPr>
        <p:spPr>
          <a:xfrm>
            <a:off x="1679244" y="1571137"/>
            <a:ext cx="22110849" cy="11879023"/>
          </a:xfrm>
          <a:prstGeom prst="roundRect">
            <a:avLst>
              <a:gd name="adj" fmla="val 2950"/>
            </a:avLst>
          </a:prstGeom>
          <a:solidFill>
            <a:srgbClr val="FFFFFF"/>
          </a:solidFill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394" name="並列タスク（Python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並列タスク（Python）</a:t>
            </a:r>
          </a:p>
        </p:txBody>
      </p:sp>
      <p:sp>
        <p:nvSpPr>
          <p:cNvPr id="395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96" name="async def line_trace(self):…"/>
          <p:cNvSpPr txBox="1"/>
          <p:nvPr/>
        </p:nvSpPr>
        <p:spPr>
          <a:xfrm>
            <a:off x="2396745" y="1722757"/>
            <a:ext cx="16364348" cy="11785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rPr>
                <a:solidFill>
                  <a:srgbClr val="0078CC"/>
                </a:solidFill>
              </a:rPr>
              <a:t>async</a:t>
            </a:r>
            <a:r>
              <a:t> </a:t>
            </a:r>
            <a:r>
              <a:rPr>
                <a:solidFill>
                  <a:srgbClr val="0078CC"/>
                </a:solidFill>
              </a:rPr>
              <a:t>def</a:t>
            </a:r>
            <a:r>
              <a:t> line_trace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0078CC"/>
                </a:solidFill>
              </a:rPr>
              <a:t>self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78CC"/>
                </a:solidFill>
              </a:rPr>
              <a:t>if</a:t>
            </a:r>
            <a:r>
              <a:t> robot.sem == </a:t>
            </a:r>
            <a:r>
              <a:rPr>
                <a:solidFill>
                  <a:srgbClr val="FF7D00"/>
                </a:solidFill>
              </a:rPr>
              <a:t>0</a:t>
            </a:r>
            <a:r>
              <a:t>: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</a:t>
            </a:r>
            <a:r>
              <a:rPr>
                <a:solidFill>
                  <a:srgbClr val="0078CC"/>
                </a:solidFill>
              </a:rPr>
              <a:t>if</a:t>
            </a:r>
            <a:r>
              <a:t> color_sensor.reflection</a:t>
            </a:r>
            <a:r>
              <a:rPr>
                <a:solidFill>
                  <a:srgbClr val="00877B"/>
                </a:solidFill>
              </a:rPr>
              <a:t>(</a:t>
            </a:r>
            <a:r>
              <a:t>port.B</a:t>
            </a:r>
            <a:r>
              <a:rPr>
                <a:solidFill>
                  <a:srgbClr val="00877B"/>
                </a:solidFill>
              </a:rPr>
              <a:t>)</a:t>
            </a:r>
            <a:r>
              <a:t> &gt; </a:t>
            </a:r>
            <a:r>
              <a:rPr>
                <a:solidFill>
                  <a:srgbClr val="FF7D00"/>
                </a:solidFill>
              </a:rPr>
              <a:t>40</a:t>
            </a:r>
            <a:r>
              <a:t>: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    robot.turn_right_zero</a:t>
            </a:r>
            <a:r>
              <a:rPr>
                <a:solidFill>
                  <a:srgbClr val="00877B"/>
                </a:solidFill>
              </a:rPr>
              <a:t>()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</a:t>
            </a:r>
            <a:r>
              <a:rPr>
                <a:solidFill>
                  <a:srgbClr val="0078CC"/>
                </a:solidFill>
              </a:rPr>
              <a:t>else</a:t>
            </a:r>
            <a:r>
              <a:t>: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    robot.turn_left_zero</a:t>
            </a:r>
            <a:r>
              <a:rPr>
                <a:solidFill>
                  <a:srgbClr val="00877B"/>
                </a:solidFill>
              </a:rPr>
              <a:t>()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rPr>
                <a:solidFill>
                  <a:srgbClr val="0078CC"/>
                </a:solidFill>
              </a:rPr>
              <a:t>async</a:t>
            </a:r>
            <a:r>
              <a:t> </a:t>
            </a:r>
            <a:r>
              <a:rPr>
                <a:solidFill>
                  <a:srgbClr val="0078CC"/>
                </a:solidFill>
              </a:rPr>
              <a:t>def</a:t>
            </a:r>
            <a:r>
              <a:t> avoidance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0078CC"/>
                </a:solidFill>
              </a:rPr>
              <a:t>self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78CC"/>
                </a:solidFill>
              </a:rPr>
              <a:t>if</a:t>
            </a:r>
            <a:r>
              <a:t> distance_sensor.distance</a:t>
            </a:r>
            <a:r>
              <a:rPr>
                <a:solidFill>
                  <a:srgbClr val="00877B"/>
                </a:solidFill>
              </a:rPr>
              <a:t>(</a:t>
            </a:r>
            <a:r>
              <a:t>port.E</a:t>
            </a:r>
            <a:r>
              <a:rPr>
                <a:solidFill>
                  <a:srgbClr val="00877B"/>
                </a:solidFill>
              </a:rPr>
              <a:t>)</a:t>
            </a:r>
            <a:r>
              <a:t>&lt;</a:t>
            </a:r>
            <a:r>
              <a:rPr>
                <a:solidFill>
                  <a:srgbClr val="FF7D00"/>
                </a:solidFill>
              </a:rPr>
              <a:t>300</a:t>
            </a:r>
            <a:r>
              <a:t> </a:t>
            </a:r>
            <a:r>
              <a:rPr>
                <a:solidFill>
                  <a:srgbClr val="0078CC"/>
                </a:solidFill>
              </a:rPr>
              <a:t>and</a:t>
            </a:r>
            <a:r>
              <a:t> \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    distance_sensor.distance</a:t>
            </a:r>
            <a:r>
              <a:rPr>
                <a:solidFill>
                  <a:srgbClr val="00877B"/>
                </a:solidFill>
              </a:rPr>
              <a:t>(</a:t>
            </a:r>
            <a:r>
              <a:t>port.E</a:t>
            </a:r>
            <a:r>
              <a:rPr>
                <a:solidFill>
                  <a:srgbClr val="00877B"/>
                </a:solidFill>
              </a:rPr>
              <a:t>)</a:t>
            </a:r>
            <a:r>
              <a:t> != </a:t>
            </a:r>
            <a:r>
              <a:rPr>
                <a:solidFill>
                  <a:srgbClr val="FF7D00"/>
                </a:solidFill>
              </a:rPr>
              <a:t>-1</a:t>
            </a:r>
            <a:r>
              <a:t>: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robot.sem = </a:t>
            </a:r>
            <a:r>
              <a:rPr>
                <a:solidFill>
                  <a:srgbClr val="FF7D00"/>
                </a:solidFill>
              </a:rPr>
              <a:t>1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</a:t>
            </a:r>
            <a:r>
              <a:t>           robot.turn_right_deg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450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robot.pause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500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robot.sem = </a:t>
            </a:r>
            <a:r>
              <a:rPr>
                <a:solidFill>
                  <a:srgbClr val="FF7D00"/>
                </a:solidFill>
              </a:rPr>
              <a:t>0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robot = MissionRobot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300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async</a:t>
            </a:r>
            <a:r>
              <a:rPr>
                <a:solidFill>
                  <a:srgbClr val="000000"/>
                </a:solidFill>
              </a:rPr>
              <a:t> </a:t>
            </a:r>
            <a:r>
              <a:t>def</a:t>
            </a:r>
            <a:r>
              <a:rPr>
                <a:solidFill>
                  <a:srgbClr val="000000"/>
                </a:solidFill>
              </a:rPr>
              <a:t> main</a:t>
            </a:r>
            <a:r>
              <a:rPr>
                <a:solidFill>
                  <a:srgbClr val="00877B"/>
                </a:solidFill>
              </a:rPr>
              <a:t>()</a:t>
            </a:r>
            <a:r>
              <a:rPr>
                <a:solidFill>
                  <a:srgbClr val="000000"/>
                </a:solidFill>
              </a:rPr>
              <a:t>: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robot.</a:t>
            </a:r>
            <a:r>
              <a:t>sem=</a:t>
            </a:r>
            <a:r>
              <a:rPr>
                <a:solidFill>
                  <a:srgbClr val="FF7D00"/>
                </a:solidFill>
              </a:rPr>
              <a:t>0</a:t>
            </a: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0000"/>
                </a:solidFill>
              </a:rPr>
              <a:t>    </a:t>
            </a:r>
            <a:r>
              <a:t>while</a:t>
            </a:r>
            <a:r>
              <a:rPr>
                <a:solidFill>
                  <a:srgbClr val="000000"/>
                </a:solidFill>
              </a:rPr>
              <a:t> </a:t>
            </a:r>
            <a:r>
              <a:t>True</a:t>
            </a:r>
            <a:r>
              <a:rPr>
                <a:solidFill>
                  <a:srgbClr val="000000"/>
                </a:solidFill>
              </a:rPr>
              <a:t>: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78CC"/>
                </a:solidFill>
              </a:rPr>
              <a:t>await</a:t>
            </a:r>
            <a:r>
              <a:t> asyncio.gather</a:t>
            </a:r>
            <a:r>
              <a:rPr>
                <a:solidFill>
                  <a:srgbClr val="00877B"/>
                </a:solidFill>
              </a:rPr>
              <a:t>(</a:t>
            </a:r>
            <a:r>
              <a:t>robot.line_trace</a:t>
            </a:r>
            <a:r>
              <a:rPr>
                <a:solidFill>
                  <a:srgbClr val="00877B"/>
                </a:solidFill>
              </a:rPr>
              <a:t>()</a:t>
            </a:r>
            <a:r>
              <a:t>,robot.avoidance</a:t>
            </a:r>
            <a:r>
              <a:rPr>
                <a:solidFill>
                  <a:srgbClr val="00877B"/>
                </a:solidFill>
              </a:rPr>
              <a:t>())</a:t>
            </a: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asyncio.run</a:t>
            </a:r>
            <a:r>
              <a:rPr>
                <a:solidFill>
                  <a:srgbClr val="00877B"/>
                </a:solidFill>
              </a:rPr>
              <a:t>(</a:t>
            </a:r>
            <a:r>
              <a:t>main</a:t>
            </a:r>
            <a:r>
              <a:rPr>
                <a:solidFill>
                  <a:srgbClr val="00877B"/>
                </a:solidFill>
              </a:rPr>
              <a:t>())</a:t>
            </a:r>
          </a:p>
        </p:txBody>
      </p:sp>
      <p:grpSp>
        <p:nvGrpSpPr>
          <p:cNvPr id="399" name="グループ"/>
          <p:cNvGrpSpPr/>
          <p:nvPr/>
        </p:nvGrpSpPr>
        <p:grpSpPr>
          <a:xfrm>
            <a:off x="3744604" y="2164262"/>
            <a:ext cx="650378" cy="683659"/>
            <a:chOff x="0" y="-12699"/>
            <a:chExt cx="650376" cy="683658"/>
          </a:xfrm>
        </p:grpSpPr>
        <p:sp>
          <p:nvSpPr>
            <p:cNvPr id="397" name="円形"/>
            <p:cNvSpPr/>
            <p:nvPr/>
          </p:nvSpPr>
          <p:spPr>
            <a:xfrm>
              <a:off x="15076" y="37984"/>
              <a:ext cx="635301" cy="632975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398" name="4"/>
            <p:cNvSpPr txBox="1"/>
            <p:nvPr/>
          </p:nvSpPr>
          <p:spPr>
            <a:xfrm>
              <a:off x="0" y="-12700"/>
              <a:ext cx="540685" cy="6327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4</a:t>
              </a:r>
            </a:p>
          </p:txBody>
        </p:sp>
      </p:grpSp>
      <p:grpSp>
        <p:nvGrpSpPr>
          <p:cNvPr id="402" name="グループ"/>
          <p:cNvGrpSpPr/>
          <p:nvPr/>
        </p:nvGrpSpPr>
        <p:grpSpPr>
          <a:xfrm>
            <a:off x="2734929" y="5579180"/>
            <a:ext cx="635301" cy="683659"/>
            <a:chOff x="15076" y="-12699"/>
            <a:chExt cx="635300" cy="683658"/>
          </a:xfrm>
        </p:grpSpPr>
        <p:sp>
          <p:nvSpPr>
            <p:cNvPr id="400" name="円形"/>
            <p:cNvSpPr/>
            <p:nvPr/>
          </p:nvSpPr>
          <p:spPr>
            <a:xfrm>
              <a:off x="15076" y="37984"/>
              <a:ext cx="635301" cy="632975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401" name="3"/>
            <p:cNvSpPr txBox="1"/>
            <p:nvPr/>
          </p:nvSpPr>
          <p:spPr>
            <a:xfrm>
              <a:off x="25400" y="-12700"/>
              <a:ext cx="540685" cy="6327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3</a:t>
              </a:r>
            </a:p>
          </p:txBody>
        </p:sp>
      </p:grpSp>
      <p:grpSp>
        <p:nvGrpSpPr>
          <p:cNvPr id="405" name="グループ"/>
          <p:cNvGrpSpPr/>
          <p:nvPr/>
        </p:nvGrpSpPr>
        <p:grpSpPr>
          <a:xfrm>
            <a:off x="2707153" y="1740985"/>
            <a:ext cx="650377" cy="696360"/>
            <a:chOff x="0" y="-25399"/>
            <a:chExt cx="650376" cy="696358"/>
          </a:xfrm>
        </p:grpSpPr>
        <p:sp>
          <p:nvSpPr>
            <p:cNvPr id="403" name="円形"/>
            <p:cNvSpPr/>
            <p:nvPr/>
          </p:nvSpPr>
          <p:spPr>
            <a:xfrm>
              <a:off x="15076" y="37984"/>
              <a:ext cx="635301" cy="632975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404" name="2"/>
            <p:cNvSpPr txBox="1"/>
            <p:nvPr/>
          </p:nvSpPr>
          <p:spPr>
            <a:xfrm>
              <a:off x="0" y="-25400"/>
              <a:ext cx="540685" cy="6327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grpSp>
        <p:nvGrpSpPr>
          <p:cNvPr id="408" name="グループ"/>
          <p:cNvGrpSpPr/>
          <p:nvPr/>
        </p:nvGrpSpPr>
        <p:grpSpPr>
          <a:xfrm>
            <a:off x="4685313" y="2702680"/>
            <a:ext cx="1280025" cy="1587501"/>
            <a:chOff x="0" y="43321"/>
            <a:chExt cx="1280023" cy="1587500"/>
          </a:xfrm>
        </p:grpSpPr>
        <p:sp>
          <p:nvSpPr>
            <p:cNvPr id="406" name="円形"/>
            <p:cNvSpPr/>
            <p:nvPr/>
          </p:nvSpPr>
          <p:spPr>
            <a:xfrm>
              <a:off x="0" y="43321"/>
              <a:ext cx="635000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407" name="5"/>
            <p:cNvSpPr/>
            <p:nvPr/>
          </p:nvSpPr>
          <p:spPr>
            <a:xfrm>
              <a:off x="10023" y="360821"/>
              <a:ext cx="1270001" cy="1270001"/>
            </a:xfrm>
            <a:prstGeom prst="line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5</a:t>
              </a:r>
            </a:p>
          </p:txBody>
        </p:sp>
      </p:grpSp>
      <p:grpSp>
        <p:nvGrpSpPr>
          <p:cNvPr id="411" name="グループ"/>
          <p:cNvGrpSpPr/>
          <p:nvPr/>
        </p:nvGrpSpPr>
        <p:grpSpPr>
          <a:xfrm>
            <a:off x="5691703" y="3178880"/>
            <a:ext cx="650378" cy="721644"/>
            <a:chOff x="0" y="0"/>
            <a:chExt cx="650376" cy="721642"/>
          </a:xfrm>
        </p:grpSpPr>
        <p:sp>
          <p:nvSpPr>
            <p:cNvPr id="409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410" name="6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6</a:t>
              </a:r>
            </a:p>
          </p:txBody>
        </p:sp>
      </p:grpSp>
      <p:grpSp>
        <p:nvGrpSpPr>
          <p:cNvPr id="414" name="グループ"/>
          <p:cNvGrpSpPr/>
          <p:nvPr/>
        </p:nvGrpSpPr>
        <p:grpSpPr>
          <a:xfrm>
            <a:off x="5691703" y="4188537"/>
            <a:ext cx="650378" cy="721644"/>
            <a:chOff x="0" y="0"/>
            <a:chExt cx="650376" cy="721642"/>
          </a:xfrm>
        </p:grpSpPr>
        <p:sp>
          <p:nvSpPr>
            <p:cNvPr id="412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413" name="7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7</a:t>
              </a:r>
            </a:p>
          </p:txBody>
        </p:sp>
      </p:grpSp>
      <p:grpSp>
        <p:nvGrpSpPr>
          <p:cNvPr id="417" name="グループ"/>
          <p:cNvGrpSpPr/>
          <p:nvPr/>
        </p:nvGrpSpPr>
        <p:grpSpPr>
          <a:xfrm>
            <a:off x="3772681" y="6136325"/>
            <a:ext cx="1292724" cy="1587501"/>
            <a:chOff x="0" y="43321"/>
            <a:chExt cx="1292723" cy="1587500"/>
          </a:xfrm>
        </p:grpSpPr>
        <p:sp>
          <p:nvSpPr>
            <p:cNvPr id="415" name="円形"/>
            <p:cNvSpPr/>
            <p:nvPr/>
          </p:nvSpPr>
          <p:spPr>
            <a:xfrm>
              <a:off x="0" y="43321"/>
              <a:ext cx="635000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416" name="8"/>
            <p:cNvSpPr/>
            <p:nvPr/>
          </p:nvSpPr>
          <p:spPr>
            <a:xfrm>
              <a:off x="22723" y="360821"/>
              <a:ext cx="1270001" cy="1270001"/>
            </a:xfrm>
            <a:prstGeom prst="line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8</a:t>
              </a:r>
            </a:p>
          </p:txBody>
        </p:sp>
      </p:grpSp>
      <p:grpSp>
        <p:nvGrpSpPr>
          <p:cNvPr id="420" name="グループ"/>
          <p:cNvGrpSpPr/>
          <p:nvPr/>
        </p:nvGrpSpPr>
        <p:grpSpPr>
          <a:xfrm>
            <a:off x="4685313" y="6972758"/>
            <a:ext cx="1292725" cy="1587501"/>
            <a:chOff x="0" y="43321"/>
            <a:chExt cx="1292723" cy="1587500"/>
          </a:xfrm>
        </p:grpSpPr>
        <p:sp>
          <p:nvSpPr>
            <p:cNvPr id="418" name="円形"/>
            <p:cNvSpPr/>
            <p:nvPr/>
          </p:nvSpPr>
          <p:spPr>
            <a:xfrm>
              <a:off x="0" y="43321"/>
              <a:ext cx="635000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419" name="9"/>
            <p:cNvSpPr/>
            <p:nvPr/>
          </p:nvSpPr>
          <p:spPr>
            <a:xfrm>
              <a:off x="22723" y="360821"/>
              <a:ext cx="1270001" cy="1270001"/>
            </a:xfrm>
            <a:prstGeom prst="line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9</a:t>
              </a:r>
            </a:p>
          </p:txBody>
        </p:sp>
      </p:grpSp>
      <p:grpSp>
        <p:nvGrpSpPr>
          <p:cNvPr id="423" name="グループ"/>
          <p:cNvGrpSpPr/>
          <p:nvPr/>
        </p:nvGrpSpPr>
        <p:grpSpPr>
          <a:xfrm>
            <a:off x="4635266" y="7593096"/>
            <a:ext cx="1270001" cy="1587501"/>
            <a:chOff x="0" y="6260"/>
            <a:chExt cx="1270000" cy="1587500"/>
          </a:xfrm>
        </p:grpSpPr>
        <p:sp>
          <p:nvSpPr>
            <p:cNvPr id="421" name="円形"/>
            <p:cNvSpPr/>
            <p:nvPr/>
          </p:nvSpPr>
          <p:spPr>
            <a:xfrm>
              <a:off x="91576" y="6260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422" name="10"/>
            <p:cNvSpPr/>
            <p:nvPr/>
          </p:nvSpPr>
          <p:spPr>
            <a:xfrm>
              <a:off x="0" y="323760"/>
              <a:ext cx="1270000" cy="1270001"/>
            </a:xfrm>
            <a:prstGeom prst="line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 sz="3100">
                  <a:solidFill>
                    <a:srgbClr val="FFFFFF"/>
                  </a:solidFill>
                </a:defRPr>
              </a:lvl1pPr>
            </a:lstStyle>
            <a:p>
              <a:pPr/>
              <a:r>
                <a:t>10</a:t>
              </a:r>
            </a:p>
          </p:txBody>
        </p:sp>
      </p:grpSp>
      <p:grpSp>
        <p:nvGrpSpPr>
          <p:cNvPr id="426" name="グループ"/>
          <p:cNvGrpSpPr/>
          <p:nvPr/>
        </p:nvGrpSpPr>
        <p:grpSpPr>
          <a:xfrm>
            <a:off x="4639524" y="8524299"/>
            <a:ext cx="1270001" cy="1587501"/>
            <a:chOff x="0" y="6260"/>
            <a:chExt cx="1270000" cy="1587500"/>
          </a:xfrm>
        </p:grpSpPr>
        <p:sp>
          <p:nvSpPr>
            <p:cNvPr id="424" name="円形"/>
            <p:cNvSpPr/>
            <p:nvPr/>
          </p:nvSpPr>
          <p:spPr>
            <a:xfrm>
              <a:off x="91576" y="6260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425" name="11"/>
            <p:cNvSpPr/>
            <p:nvPr/>
          </p:nvSpPr>
          <p:spPr>
            <a:xfrm>
              <a:off x="0" y="323760"/>
              <a:ext cx="1270000" cy="1270001"/>
            </a:xfrm>
            <a:prstGeom prst="line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 sz="3100">
                  <a:solidFill>
                    <a:srgbClr val="FFFFFF"/>
                  </a:solidFill>
                </a:defRPr>
              </a:lvl1pPr>
            </a:lstStyle>
            <a:p>
              <a:pPr/>
              <a:r>
                <a:t>11</a:t>
              </a:r>
            </a:p>
          </p:txBody>
        </p:sp>
      </p:grpSp>
      <p:grpSp>
        <p:nvGrpSpPr>
          <p:cNvPr id="429" name="グループ"/>
          <p:cNvGrpSpPr/>
          <p:nvPr/>
        </p:nvGrpSpPr>
        <p:grpSpPr>
          <a:xfrm>
            <a:off x="1767353" y="10344281"/>
            <a:ext cx="637677" cy="632860"/>
            <a:chOff x="0" y="-61049"/>
            <a:chExt cx="637676" cy="632858"/>
          </a:xfrm>
        </p:grpSpPr>
        <p:sp>
          <p:nvSpPr>
            <p:cNvPr id="427" name="楕円"/>
            <p:cNvSpPr/>
            <p:nvPr/>
          </p:nvSpPr>
          <p:spPr>
            <a:xfrm>
              <a:off x="15076" y="36518"/>
              <a:ext cx="622601" cy="53529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428" name="1"/>
            <p:cNvSpPr txBox="1"/>
            <p:nvPr/>
          </p:nvSpPr>
          <p:spPr>
            <a:xfrm>
              <a:off x="0" y="-61050"/>
              <a:ext cx="540685" cy="608328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1</a:t>
              </a:r>
            </a:p>
          </p:txBody>
        </p:sp>
      </p:grpSp>
      <p:grpSp>
        <p:nvGrpSpPr>
          <p:cNvPr id="432" name="グループ"/>
          <p:cNvGrpSpPr/>
          <p:nvPr/>
        </p:nvGrpSpPr>
        <p:grpSpPr>
          <a:xfrm>
            <a:off x="3386173" y="11855075"/>
            <a:ext cx="637677" cy="696359"/>
            <a:chOff x="12700" y="-25399"/>
            <a:chExt cx="637676" cy="696358"/>
          </a:xfrm>
        </p:grpSpPr>
        <p:sp>
          <p:nvSpPr>
            <p:cNvPr id="430" name="円形"/>
            <p:cNvSpPr/>
            <p:nvPr/>
          </p:nvSpPr>
          <p:spPr>
            <a:xfrm>
              <a:off x="15076" y="37984"/>
              <a:ext cx="635301" cy="632975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431" name="3"/>
            <p:cNvSpPr txBox="1"/>
            <p:nvPr/>
          </p:nvSpPr>
          <p:spPr>
            <a:xfrm>
              <a:off x="12700" y="-25400"/>
              <a:ext cx="540685" cy="6327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3</a:t>
              </a:r>
            </a:p>
          </p:txBody>
        </p:sp>
      </p:grpSp>
      <p:grpSp>
        <p:nvGrpSpPr>
          <p:cNvPr id="435" name="グループ"/>
          <p:cNvGrpSpPr/>
          <p:nvPr/>
        </p:nvGrpSpPr>
        <p:grpSpPr>
          <a:xfrm>
            <a:off x="2678675" y="11867775"/>
            <a:ext cx="635302" cy="683659"/>
            <a:chOff x="0" y="0"/>
            <a:chExt cx="635300" cy="683658"/>
          </a:xfrm>
        </p:grpSpPr>
        <p:sp>
          <p:nvSpPr>
            <p:cNvPr id="433" name="円形"/>
            <p:cNvSpPr/>
            <p:nvPr/>
          </p:nvSpPr>
          <p:spPr>
            <a:xfrm>
              <a:off x="0" y="50684"/>
              <a:ext cx="635301" cy="632975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434" name="2"/>
            <p:cNvSpPr txBox="1"/>
            <p:nvPr/>
          </p:nvSpPr>
          <p:spPr>
            <a:xfrm>
              <a:off x="10534" y="0"/>
              <a:ext cx="551715" cy="6327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sp>
        <p:nvSpPr>
          <p:cNvPr id="436" name="線"/>
          <p:cNvSpPr/>
          <p:nvPr/>
        </p:nvSpPr>
        <p:spPr>
          <a:xfrm flipV="1">
            <a:off x="2479478" y="2033067"/>
            <a:ext cx="1" cy="7046668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37" name="線"/>
          <p:cNvSpPr/>
          <p:nvPr/>
        </p:nvSpPr>
        <p:spPr>
          <a:xfrm flipV="1">
            <a:off x="3495255" y="6182487"/>
            <a:ext cx="1" cy="2866141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38" name="線"/>
          <p:cNvSpPr/>
          <p:nvPr/>
        </p:nvSpPr>
        <p:spPr>
          <a:xfrm flipV="1">
            <a:off x="3495255" y="2356636"/>
            <a:ext cx="1" cy="2366132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39" name="線"/>
          <p:cNvSpPr/>
          <p:nvPr/>
        </p:nvSpPr>
        <p:spPr>
          <a:xfrm flipV="1">
            <a:off x="2485579" y="10991461"/>
            <a:ext cx="1" cy="1946891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40" name="線"/>
          <p:cNvSpPr/>
          <p:nvPr/>
        </p:nvSpPr>
        <p:spPr>
          <a:xfrm flipV="1">
            <a:off x="4511032" y="2781024"/>
            <a:ext cx="1" cy="1946891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41" name="線"/>
          <p:cNvSpPr/>
          <p:nvPr/>
        </p:nvSpPr>
        <p:spPr>
          <a:xfrm flipV="1">
            <a:off x="4511032" y="6657156"/>
            <a:ext cx="1" cy="2405280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42" name="続き →"/>
          <p:cNvSpPr txBox="1"/>
          <p:nvPr/>
        </p:nvSpPr>
        <p:spPr>
          <a:xfrm>
            <a:off x="645995" y="1492628"/>
            <a:ext cx="1571435" cy="647936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/>
            </a:lvl1pPr>
          </a:lstStyle>
          <a:p>
            <a:pPr/>
            <a:r>
              <a:t>続き →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46" name="Turtle Robotを作ろう"/>
          <p:cNvSpPr txBox="1"/>
          <p:nvPr>
            <p:ph type="title"/>
          </p:nvPr>
        </p:nvSpPr>
        <p:spPr>
          <a:xfrm>
            <a:off x="421696" y="582206"/>
            <a:ext cx="19651965" cy="1108888"/>
          </a:xfrm>
          <a:prstGeom prst="rect">
            <a:avLst/>
          </a:prstGeom>
        </p:spPr>
        <p:txBody>
          <a:bodyPr/>
          <a:lstStyle/>
          <a:p>
            <a:pPr/>
            <a:r>
              <a:t>Turtle Robotを作ろう</a:t>
            </a:r>
          </a:p>
        </p:txBody>
      </p:sp>
      <p:sp>
        <p:nvSpPr>
          <p:cNvPr id="47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8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41615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49" name="Turtle Robotとは？…"/>
          <p:cNvSpPr txBox="1"/>
          <p:nvPr/>
        </p:nvSpPr>
        <p:spPr>
          <a:xfrm>
            <a:off x="967565" y="2368550"/>
            <a:ext cx="22448870" cy="10007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 marL="726440" indent="-685800">
              <a:spcBef>
                <a:spcPts val="1400"/>
              </a:spcBef>
              <a:buSzPct val="100000"/>
              <a:buChar char="•"/>
              <a:defRPr sz="44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Turtle Robotとは？</a:t>
            </a:r>
          </a:p>
          <a:p>
            <a:pPr lvl="1" marL="1069339" indent="-571499">
              <a:spcBef>
                <a:spcPts val="1400"/>
              </a:spcBef>
              <a:buSzPct val="100000"/>
              <a:buChar char="-"/>
              <a:defRPr sz="38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「カメ（Turtle）」は地面にペンを下ろして移動しながら図形を描く</a:t>
            </a:r>
          </a:p>
          <a:p>
            <a:pPr marL="0">
              <a:spcBef>
                <a:spcPts val="1400"/>
              </a:spcBef>
              <a:defRPr sz="4400">
                <a:latin typeface="+mn-lt"/>
                <a:ea typeface="+mn-ea"/>
                <a:cs typeface="+mn-cs"/>
                <a:sym typeface="ヒラギノ角ゴ Pro W3"/>
              </a:defRPr>
            </a:pPr>
          </a:p>
          <a:p>
            <a:pPr marL="726440" indent="-685800">
              <a:spcBef>
                <a:spcPts val="1400"/>
              </a:spcBef>
              <a:buSzPct val="100000"/>
              <a:buChar char="•"/>
              <a:defRPr sz="44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Turtle Robotびクラス定義</a:t>
            </a:r>
          </a:p>
          <a:p>
            <a:pPr lvl="1" marL="1069339" indent="-571499">
              <a:spcBef>
                <a:spcPts val="1400"/>
              </a:spcBef>
              <a:buSzPct val="100000"/>
              <a:buChar char="-"/>
              <a:defRPr sz="38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クラスはオブジェクトの仕様書</a:t>
            </a:r>
          </a:p>
        </p:txBody>
      </p:sp>
      <p:sp>
        <p:nvSpPr>
          <p:cNvPr id="50" name="四角形"/>
          <p:cNvSpPr/>
          <p:nvPr/>
        </p:nvSpPr>
        <p:spPr>
          <a:xfrm>
            <a:off x="13264227" y="7475477"/>
            <a:ext cx="7292405" cy="4200741"/>
          </a:xfrm>
          <a:prstGeom prst="rect">
            <a:avLst/>
          </a:prstGeom>
          <a:solidFill>
            <a:srgbClr val="EBEBEB"/>
          </a:solidFill>
          <a:ln w="25400">
            <a:miter lim="400000"/>
          </a:ln>
        </p:spPr>
        <p:txBody>
          <a:bodyPr lIns="71437" tIns="71437" rIns="71437" bIns="71437" anchor="ctr"/>
          <a:lstStyle/>
          <a:p>
            <a:pPr marL="0" marR="0" indent="40639" defTabSz="914400">
              <a:lnSpc>
                <a:spcPts val="2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b="1" sz="2200"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uFillTx/>
                <a:latin typeface="Times Roman"/>
                <a:ea typeface="Times Roman"/>
                <a:cs typeface="Times Roman"/>
                <a:sym typeface="Times Roman"/>
              </a:defRPr>
            </a:pPr>
          </a:p>
        </p:txBody>
      </p:sp>
      <p:sp>
        <p:nvSpPr>
          <p:cNvPr id="51" name="class Point():…"/>
          <p:cNvSpPr txBox="1"/>
          <p:nvPr/>
        </p:nvSpPr>
        <p:spPr>
          <a:xfrm>
            <a:off x="13558420" y="7635696"/>
            <a:ext cx="6704019" cy="381812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598" tIns="101598" rIns="101598" bIns="101598">
            <a:spAutoFit/>
          </a:bodyPr>
          <a:lstStyle/>
          <a:p>
            <a:pPr marL="0" marR="0" defTabSz="914400">
              <a:lnSpc>
                <a:spcPts val="3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3200">
                <a:solidFill>
                  <a:srgbClr val="3FA085"/>
                </a:solidFill>
                <a:uFillTx/>
                <a:latin typeface="Source Code Pro"/>
                <a:ea typeface="Source Code Pro"/>
                <a:cs typeface="Source Code Pro"/>
                <a:sym typeface="Source Code Pro"/>
              </a:defRPr>
            </a:pPr>
            <a:r>
              <a:rPr>
                <a:solidFill>
                  <a:srgbClr val="00B0F0"/>
                </a:solidFill>
              </a:rPr>
              <a:t>class</a:t>
            </a:r>
            <a:r>
              <a:rPr>
                <a:solidFill>
                  <a:srgbClr val="424242"/>
                </a:solidFill>
              </a:rPr>
              <a:t> TurtleRobot():</a:t>
            </a:r>
            <a:endParaRPr>
              <a:solidFill>
                <a:srgbClr val="424242"/>
              </a:solidFill>
            </a:endParaRPr>
          </a:p>
          <a:p>
            <a:pPr marL="0" marR="0" defTabSz="914400">
              <a:lnSpc>
                <a:spcPts val="3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3200">
                <a:solidFill>
                  <a:srgbClr val="424242"/>
                </a:solidFill>
                <a:uFillTx/>
                <a:latin typeface="Source Code Pro"/>
                <a:ea typeface="Source Code Pro"/>
                <a:cs typeface="Source Code Pro"/>
                <a:sym typeface="Source Code Pro"/>
              </a:defRPr>
            </a:pPr>
          </a:p>
          <a:p>
            <a:pPr marL="0" marR="0" defTabSz="914400">
              <a:lnSpc>
                <a:spcPts val="3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3200">
                <a:solidFill>
                  <a:srgbClr val="424242"/>
                </a:solidFill>
                <a:uFillTx/>
                <a:latin typeface="Source Code Pro"/>
                <a:ea typeface="Source Code Pro"/>
                <a:cs typeface="Source Code Pro"/>
                <a:sym typeface="Source Code Pro"/>
              </a:defRPr>
            </a:pPr>
            <a:r>
              <a:t>	</a:t>
            </a:r>
            <a:r>
              <a:rPr>
                <a:solidFill>
                  <a:srgbClr val="FF9300"/>
                </a:solidFill>
              </a:rPr>
              <a:t>速度</a:t>
            </a:r>
          </a:p>
          <a:p>
            <a:pPr marL="0" marR="0" defTabSz="914400">
              <a:lnSpc>
                <a:spcPts val="3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3200">
                <a:solidFill>
                  <a:srgbClr val="FF9300"/>
                </a:solidFill>
                <a:uFillTx/>
                <a:latin typeface="Source Code Pro"/>
                <a:ea typeface="Source Code Pro"/>
                <a:cs typeface="Source Code Pro"/>
                <a:sym typeface="Source Code Pro"/>
              </a:defRPr>
            </a:pPr>
            <a:r>
              <a:t>	ライフポイント</a:t>
            </a:r>
            <a:endParaRPr>
              <a:solidFill>
                <a:srgbClr val="424242"/>
              </a:solidFill>
            </a:endParaRPr>
          </a:p>
          <a:p>
            <a:pPr marL="0" marR="0" defTabSz="914400">
              <a:lnSpc>
                <a:spcPts val="3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3200">
                <a:solidFill>
                  <a:srgbClr val="FF9300"/>
                </a:solidFill>
                <a:uFillTx/>
                <a:latin typeface="Source Code Pro"/>
                <a:ea typeface="Source Code Pro"/>
                <a:cs typeface="Source Code Pro"/>
                <a:sym typeface="Source Code Pro"/>
              </a:defRPr>
            </a:pPr>
            <a:endParaRPr>
              <a:solidFill>
                <a:srgbClr val="424242"/>
              </a:solidFill>
            </a:endParaRPr>
          </a:p>
          <a:p>
            <a:pPr marL="0" marR="0" defTabSz="914400">
              <a:lnSpc>
                <a:spcPts val="3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3200">
                <a:solidFill>
                  <a:srgbClr val="424242"/>
                </a:solidFill>
                <a:uFillTx/>
                <a:latin typeface="Source Code Pro"/>
                <a:ea typeface="Source Code Pro"/>
                <a:cs typeface="Source Code Pro"/>
                <a:sym typeface="Source Code Pro"/>
              </a:defRPr>
            </a:pPr>
            <a:r>
              <a:t>	</a:t>
            </a:r>
            <a:r>
              <a:rPr>
                <a:solidFill>
                  <a:srgbClr val="FF2600"/>
                </a:solidFill>
              </a:rPr>
              <a:t>前進()</a:t>
            </a:r>
          </a:p>
          <a:p>
            <a:pPr marL="0" marR="0" defTabSz="914400">
              <a:lnSpc>
                <a:spcPts val="3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3200">
                <a:solidFill>
                  <a:srgbClr val="FF2600"/>
                </a:solidFill>
                <a:uFillTx/>
                <a:latin typeface="Source Code Pro"/>
                <a:ea typeface="Source Code Pro"/>
                <a:cs typeface="Source Code Pro"/>
                <a:sym typeface="Source Code Pro"/>
              </a:defRPr>
            </a:pPr>
            <a:r>
              <a:t>	後退（）</a:t>
            </a:r>
          </a:p>
          <a:p>
            <a:pPr marL="0" marR="0" defTabSz="914400">
              <a:lnSpc>
                <a:spcPts val="3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3200">
                <a:solidFill>
                  <a:srgbClr val="FF2600"/>
                </a:solidFill>
                <a:uFillTx/>
                <a:latin typeface="Source Code Pro"/>
                <a:ea typeface="Source Code Pro"/>
                <a:cs typeface="Source Code Pro"/>
                <a:sym typeface="Source Code Pro"/>
              </a:defRPr>
            </a:pPr>
            <a:r>
              <a:t>　　・・・</a:t>
            </a:r>
          </a:p>
        </p:txBody>
      </p:sp>
      <p:sp>
        <p:nvSpPr>
          <p:cNvPr id="52" name="四角形に関するデータ（属性）…"/>
          <p:cNvSpPr txBox="1"/>
          <p:nvPr/>
        </p:nvSpPr>
        <p:spPr>
          <a:xfrm>
            <a:off x="3116691" y="7666784"/>
            <a:ext cx="8435564" cy="381812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598" tIns="101598" rIns="101598" bIns="101598">
            <a:spAutoFit/>
          </a:bodyPr>
          <a:lstStyle/>
          <a:p>
            <a:pPr marL="0" marR="0" defTabSz="914400">
              <a:lnSpc>
                <a:spcPts val="3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3200">
                <a:solidFill>
                  <a:srgbClr val="424242"/>
                </a:solidFill>
                <a:uFillTx/>
                <a:latin typeface="+mn-lt"/>
                <a:ea typeface="+mn-ea"/>
                <a:cs typeface="+mn-cs"/>
                <a:sym typeface="ヒラギノ角ゴ Pro W3"/>
              </a:defRPr>
            </a:pPr>
            <a:r>
              <a:t>タートルロボットに関するデータ（</a:t>
            </a:r>
            <a:r>
              <a:rPr>
                <a:solidFill>
                  <a:srgbClr val="FF9300"/>
                </a:solidFill>
              </a:rPr>
              <a:t>属性</a:t>
            </a:r>
            <a:r>
              <a:t>）</a:t>
            </a:r>
          </a:p>
          <a:p>
            <a:pPr marL="0" marR="0" defTabSz="914400">
              <a:lnSpc>
                <a:spcPts val="3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3200">
                <a:solidFill>
                  <a:srgbClr val="424242"/>
                </a:solidFill>
                <a:uFillTx/>
                <a:latin typeface="+mn-lt"/>
                <a:ea typeface="+mn-ea"/>
                <a:cs typeface="+mn-cs"/>
                <a:sym typeface="ヒラギノ角ゴ Pro W3"/>
              </a:defRPr>
            </a:pPr>
            <a:r>
              <a:t>	・速度</a:t>
            </a:r>
          </a:p>
          <a:p>
            <a:pPr marL="0" marR="0" defTabSz="914400">
              <a:lnSpc>
                <a:spcPts val="3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3200">
                <a:solidFill>
                  <a:srgbClr val="424242"/>
                </a:solidFill>
                <a:uFillTx/>
                <a:latin typeface="+mn-lt"/>
                <a:ea typeface="+mn-ea"/>
                <a:cs typeface="+mn-cs"/>
                <a:sym typeface="ヒラギノ角ゴ Pro W3"/>
              </a:defRPr>
            </a:pPr>
            <a:r>
              <a:t>	・ライフポイント</a:t>
            </a:r>
          </a:p>
          <a:p>
            <a:pPr marL="0" marR="0" defTabSz="914400">
              <a:lnSpc>
                <a:spcPts val="3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3200">
                <a:solidFill>
                  <a:srgbClr val="424242"/>
                </a:solidFill>
                <a:uFillTx/>
                <a:latin typeface="+mn-lt"/>
                <a:ea typeface="+mn-ea"/>
                <a:cs typeface="+mn-cs"/>
                <a:sym typeface="ヒラギノ角ゴ Pro W3"/>
              </a:defRPr>
            </a:pPr>
          </a:p>
          <a:p>
            <a:pPr marL="0" marR="0" defTabSz="914400">
              <a:lnSpc>
                <a:spcPts val="3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3200">
                <a:solidFill>
                  <a:srgbClr val="424242"/>
                </a:solidFill>
                <a:uFillTx/>
                <a:latin typeface="+mn-lt"/>
                <a:ea typeface="+mn-ea"/>
                <a:cs typeface="+mn-cs"/>
                <a:sym typeface="ヒラギノ角ゴ Pro W3"/>
              </a:defRPr>
            </a:pPr>
            <a:r>
              <a:t>タートルロボットが動くための計算（</a:t>
            </a:r>
            <a:r>
              <a:rPr>
                <a:solidFill>
                  <a:srgbClr val="FF2600"/>
                </a:solidFill>
              </a:rPr>
              <a:t>機能</a:t>
            </a:r>
            <a:r>
              <a:t>）</a:t>
            </a:r>
          </a:p>
          <a:p>
            <a:pPr marL="0" marR="0" defTabSz="914400">
              <a:lnSpc>
                <a:spcPts val="3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3200">
                <a:solidFill>
                  <a:srgbClr val="424242"/>
                </a:solidFill>
                <a:uFillTx/>
                <a:latin typeface="+mn-lt"/>
                <a:ea typeface="+mn-ea"/>
                <a:cs typeface="+mn-cs"/>
                <a:sym typeface="ヒラギノ角ゴ Pro W3"/>
              </a:defRPr>
            </a:pPr>
            <a:r>
              <a:t>	・前進</a:t>
            </a:r>
          </a:p>
          <a:p>
            <a:pPr marL="0" marR="0" defTabSz="914400">
              <a:lnSpc>
                <a:spcPts val="3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3200">
                <a:solidFill>
                  <a:srgbClr val="424242"/>
                </a:solidFill>
                <a:uFillTx/>
                <a:latin typeface="+mn-lt"/>
                <a:ea typeface="+mn-ea"/>
                <a:cs typeface="+mn-cs"/>
                <a:sym typeface="ヒラギノ角ゴ Pro W3"/>
              </a:defRPr>
            </a:pPr>
            <a:r>
              <a:t>	・後退</a:t>
            </a:r>
          </a:p>
          <a:p>
            <a:pPr marL="0" marR="0" defTabSz="914400">
              <a:lnSpc>
                <a:spcPts val="36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3200">
                <a:uFillTx/>
                <a:latin typeface="Source Code Pro"/>
                <a:ea typeface="Source Code Pro"/>
                <a:cs typeface="Source Code Pro"/>
                <a:sym typeface="Source Code Pro"/>
              </a:defRPr>
            </a:pPr>
            <a:r>
              <a:t>　　　・・・</a:t>
            </a:r>
          </a:p>
        </p:txBody>
      </p:sp>
      <p:sp>
        <p:nvSpPr>
          <p:cNvPr id="53" name="→"/>
          <p:cNvSpPr txBox="1"/>
          <p:nvPr/>
        </p:nvSpPr>
        <p:spPr>
          <a:xfrm>
            <a:off x="11688589" y="9160817"/>
            <a:ext cx="926198" cy="83006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598" tIns="101598" rIns="101598" bIns="101598" anchor="ctr">
            <a:spAutoFit/>
          </a:bodyPr>
          <a:lstStyle>
            <a:lvl1pPr marL="0" marR="0" algn="ctr" defTabSz="914400">
              <a:lnSpc>
                <a:spcPts val="50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</a:tabLst>
              <a:defRPr sz="4200">
                <a:uFillTx/>
                <a:latin typeface="+mn-lt"/>
                <a:ea typeface="+mn-ea"/>
                <a:cs typeface="+mn-cs"/>
                <a:sym typeface="ヒラギノ角ゴ Pro W3"/>
              </a:defRPr>
            </a:lvl1pPr>
          </a:lstStyle>
          <a:p>
            <a:pPr/>
            <a:r>
              <a:t>→</a:t>
            </a:r>
          </a:p>
        </p:txBody>
      </p:sp>
      <p:grpSp>
        <p:nvGrpSpPr>
          <p:cNvPr id="57" name="グループ"/>
          <p:cNvGrpSpPr/>
          <p:nvPr/>
        </p:nvGrpSpPr>
        <p:grpSpPr>
          <a:xfrm>
            <a:off x="17253945" y="8687288"/>
            <a:ext cx="235701" cy="897298"/>
            <a:chOff x="0" y="0"/>
            <a:chExt cx="235700" cy="897296"/>
          </a:xfrm>
        </p:grpSpPr>
        <p:sp>
          <p:nvSpPr>
            <p:cNvPr id="54" name="線"/>
            <p:cNvSpPr/>
            <p:nvPr/>
          </p:nvSpPr>
          <p:spPr>
            <a:xfrm>
              <a:off x="-1" y="11011"/>
              <a:ext cx="235701" cy="2"/>
            </a:xfrm>
            <a:prstGeom prst="line">
              <a:avLst/>
            </a:prstGeom>
            <a:noFill/>
            <a:ln w="508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64292" tIns="64292" rIns="64292" bIns="64292" numCol="1" anchor="t">
              <a:noAutofit/>
            </a:bodyPr>
            <a:lstStyle/>
            <a:p>
              <a:pPr marL="0" marR="57148" indent="40639" algn="ctr" defTabSz="1285875">
                <a:defRPr sz="2800" u="sng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  <p:sp>
          <p:nvSpPr>
            <p:cNvPr id="55" name="線"/>
            <p:cNvSpPr/>
            <p:nvPr/>
          </p:nvSpPr>
          <p:spPr>
            <a:xfrm>
              <a:off x="-1" y="887921"/>
              <a:ext cx="235701" cy="2"/>
            </a:xfrm>
            <a:prstGeom prst="line">
              <a:avLst/>
            </a:prstGeom>
            <a:noFill/>
            <a:ln w="508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64292" tIns="64292" rIns="64292" bIns="64292" numCol="1" anchor="t">
              <a:noAutofit/>
            </a:bodyPr>
            <a:lstStyle/>
            <a:p>
              <a:pPr marL="0" marR="57148" indent="40639" algn="ctr" defTabSz="1285875">
                <a:defRPr sz="2800" u="sng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  <p:sp>
          <p:nvSpPr>
            <p:cNvPr id="56" name="線"/>
            <p:cNvSpPr/>
            <p:nvPr/>
          </p:nvSpPr>
          <p:spPr>
            <a:xfrm flipH="1">
              <a:off x="235699" y="0"/>
              <a:ext cx="2" cy="897297"/>
            </a:xfrm>
            <a:prstGeom prst="line">
              <a:avLst/>
            </a:prstGeom>
            <a:noFill/>
            <a:ln w="508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64292" tIns="64292" rIns="64292" bIns="64292" numCol="1" anchor="t">
              <a:noAutofit/>
            </a:bodyPr>
            <a:lstStyle/>
            <a:p>
              <a:pPr marL="0" marR="57148" indent="40639" algn="ctr" defTabSz="1285875">
                <a:defRPr sz="2800" u="sng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</p:grpSp>
      <p:sp>
        <p:nvSpPr>
          <p:cNvPr id="58" name="フィールド"/>
          <p:cNvSpPr txBox="1"/>
          <p:nvPr/>
        </p:nvSpPr>
        <p:spPr>
          <a:xfrm>
            <a:off x="17701186" y="8930387"/>
            <a:ext cx="2336100" cy="4111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marL="0" marR="0" defTabSz="642937">
              <a:lnSpc>
                <a:spcPts val="2200"/>
              </a:lnSpc>
              <a:tabLst>
                <a:tab pos="495300" algn="l"/>
                <a:tab pos="990600" algn="l"/>
                <a:tab pos="1498600" algn="l"/>
                <a:tab pos="1993900" algn="l"/>
                <a:tab pos="2489200" algn="l"/>
                <a:tab pos="2997200" algn="l"/>
                <a:tab pos="3492500" algn="l"/>
                <a:tab pos="4000500" algn="l"/>
                <a:tab pos="4495800" algn="l"/>
                <a:tab pos="4991100" algn="l"/>
                <a:tab pos="5499100" algn="l"/>
                <a:tab pos="5994400" algn="l"/>
                <a:tab pos="6489700" algn="l"/>
              </a:tabLst>
              <a:defRPr sz="2600">
                <a:solidFill>
                  <a:srgbClr val="424242"/>
                </a:solidFill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フィールド</a:t>
            </a:r>
          </a:p>
        </p:txBody>
      </p:sp>
      <p:sp>
        <p:nvSpPr>
          <p:cNvPr id="59" name="→ 属性とそれに関わる機能をまとめ，Pointという名前のクラスを定義"/>
          <p:cNvSpPr txBox="1"/>
          <p:nvPr/>
        </p:nvSpPr>
        <p:spPr>
          <a:xfrm>
            <a:off x="4079963" y="12306566"/>
            <a:ext cx="16224075" cy="65124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598" tIns="101598" rIns="101598" bIns="101598" anchor="ctr">
            <a:spAutoFit/>
          </a:bodyPr>
          <a:lstStyle>
            <a:lvl1pPr marL="0" marR="0" defTabSz="914400">
              <a:lnSpc>
                <a:spcPts val="3300"/>
              </a:lnSpc>
              <a:tabLst>
                <a:tab pos="685800" algn="l"/>
                <a:tab pos="1409700" algn="l"/>
                <a:tab pos="2120900" algn="l"/>
                <a:tab pos="2832100" algn="l"/>
                <a:tab pos="3543300" algn="l"/>
                <a:tab pos="4241800" algn="l"/>
                <a:tab pos="4953000" algn="l"/>
                <a:tab pos="5676900" algn="l"/>
                <a:tab pos="6388100" algn="l"/>
                <a:tab pos="7099300" algn="l"/>
                <a:tab pos="7810500" algn="l"/>
                <a:tab pos="8509000" algn="l"/>
                <a:tab pos="14427200" algn="l"/>
              </a:tabLst>
              <a:defRPr>
                <a:solidFill>
                  <a:srgbClr val="424242"/>
                </a:solidFill>
                <a:uFillTx/>
                <a:latin typeface="+mn-lt"/>
                <a:ea typeface="+mn-ea"/>
                <a:cs typeface="+mn-cs"/>
                <a:sym typeface="ヒラギノ角ゴ Pro W3"/>
              </a:defRPr>
            </a:lvl1pPr>
          </a:lstStyle>
          <a:p>
            <a:pPr/>
            <a:r>
              <a:t>→ 属性とそれに関わる機能をまとめ，TurtleRobotという名前のクラスを定義</a:t>
            </a:r>
          </a:p>
        </p:txBody>
      </p:sp>
      <p:grpSp>
        <p:nvGrpSpPr>
          <p:cNvPr id="63" name="グループ"/>
          <p:cNvGrpSpPr/>
          <p:nvPr/>
        </p:nvGrpSpPr>
        <p:grpSpPr>
          <a:xfrm>
            <a:off x="17194986" y="10037207"/>
            <a:ext cx="353619" cy="1346203"/>
            <a:chOff x="0" y="0"/>
            <a:chExt cx="353618" cy="1346201"/>
          </a:xfrm>
        </p:grpSpPr>
        <p:sp>
          <p:nvSpPr>
            <p:cNvPr id="60" name="線"/>
            <p:cNvSpPr/>
            <p:nvPr/>
          </p:nvSpPr>
          <p:spPr>
            <a:xfrm>
              <a:off x="-1" y="16520"/>
              <a:ext cx="353619" cy="2"/>
            </a:xfrm>
            <a:prstGeom prst="line">
              <a:avLst/>
            </a:prstGeom>
            <a:noFill/>
            <a:ln w="508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64292" tIns="64292" rIns="64292" bIns="64292" numCol="1" anchor="t">
              <a:noAutofit/>
            </a:bodyPr>
            <a:lstStyle/>
            <a:p>
              <a:pPr marL="0" marR="57148" indent="40639" algn="ctr" defTabSz="1285875">
                <a:defRPr sz="2800" u="sng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  <p:sp>
          <p:nvSpPr>
            <p:cNvPr id="61" name="線"/>
            <p:cNvSpPr/>
            <p:nvPr/>
          </p:nvSpPr>
          <p:spPr>
            <a:xfrm>
              <a:off x="-1" y="1332136"/>
              <a:ext cx="353619" cy="2"/>
            </a:xfrm>
            <a:prstGeom prst="line">
              <a:avLst/>
            </a:prstGeom>
            <a:noFill/>
            <a:ln w="508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64292" tIns="64292" rIns="64292" bIns="64292" numCol="1" anchor="t">
              <a:noAutofit/>
            </a:bodyPr>
            <a:lstStyle/>
            <a:p>
              <a:pPr marL="0" marR="57148" indent="40639" algn="ctr" defTabSz="1285875">
                <a:defRPr sz="2800" u="sng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  <p:sp>
          <p:nvSpPr>
            <p:cNvPr id="62" name="線"/>
            <p:cNvSpPr/>
            <p:nvPr/>
          </p:nvSpPr>
          <p:spPr>
            <a:xfrm flipH="1">
              <a:off x="353617" y="-1"/>
              <a:ext cx="2" cy="1346203"/>
            </a:xfrm>
            <a:prstGeom prst="line">
              <a:avLst/>
            </a:prstGeom>
            <a:noFill/>
            <a:ln w="508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64292" tIns="64292" rIns="64292" bIns="64292" numCol="1" anchor="t">
              <a:noAutofit/>
            </a:bodyPr>
            <a:lstStyle/>
            <a:p>
              <a:pPr marL="0" marR="57148" indent="40639" algn="ctr" defTabSz="1285875">
                <a:defRPr sz="2800" u="sng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</p:grpSp>
      <p:sp>
        <p:nvSpPr>
          <p:cNvPr id="64" name="メソッド"/>
          <p:cNvSpPr txBox="1"/>
          <p:nvPr/>
        </p:nvSpPr>
        <p:spPr>
          <a:xfrm>
            <a:off x="17802504" y="10504758"/>
            <a:ext cx="1627514" cy="4111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marL="0" marR="0" defTabSz="642937">
              <a:lnSpc>
                <a:spcPts val="2200"/>
              </a:lnSpc>
              <a:tabLst>
                <a:tab pos="495300" algn="l"/>
                <a:tab pos="990600" algn="l"/>
                <a:tab pos="1498600" algn="l"/>
                <a:tab pos="1993900" algn="l"/>
                <a:tab pos="2489200" algn="l"/>
                <a:tab pos="2997200" algn="l"/>
                <a:tab pos="3492500" algn="l"/>
                <a:tab pos="4000500" algn="l"/>
                <a:tab pos="4495800" algn="l"/>
                <a:tab pos="4991100" algn="l"/>
                <a:tab pos="5499100" algn="l"/>
                <a:tab pos="5994400" algn="l"/>
                <a:tab pos="6489700" algn="l"/>
              </a:tabLst>
              <a:defRPr sz="2600">
                <a:solidFill>
                  <a:srgbClr val="424242"/>
                </a:solidFill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メソッド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445" name="演習課題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演習課題</a:t>
            </a:r>
          </a:p>
        </p:txBody>
      </p:sp>
      <p:sp>
        <p:nvSpPr>
          <p:cNvPr id="446" name="課題１：クラス定義を変更してTurtle Robotを拡張してみよう（前回の課題３の続き）。…"/>
          <p:cNvSpPr txBox="1"/>
          <p:nvPr>
            <p:ph type="body" idx="1"/>
          </p:nvPr>
        </p:nvSpPr>
        <p:spPr>
          <a:xfrm>
            <a:off x="443382" y="2537047"/>
            <a:ext cx="23726432" cy="10007601"/>
          </a:xfrm>
          <a:prstGeom prst="rect">
            <a:avLst/>
          </a:prstGeom>
        </p:spPr>
        <p:txBody>
          <a:bodyPr/>
          <a:lstStyle/>
          <a:p>
            <a:pPr marL="0" marR="0" indent="0" defTabSz="457200">
              <a:spcBef>
                <a:spcPts val="0"/>
              </a:spcBef>
              <a:buSzTx/>
              <a:buNone/>
              <a:defRPr sz="4300">
                <a:solidFill>
                  <a:srgbClr val="1F1F1F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課題１：クラス定義を変更してTurtle Robotを拡張してみよう（前回の課題３の続き）。</a:t>
            </a:r>
          </a:p>
          <a:p>
            <a:pPr marL="0" marR="0" indent="0" defTabSz="457200">
              <a:spcBef>
                <a:spcPts val="0"/>
              </a:spcBef>
              <a:buSzTx/>
              <a:buNone/>
              <a:defRPr sz="4300">
                <a:solidFill>
                  <a:srgbClr val="1F1F1F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pPr>
          </a:p>
          <a:p>
            <a:pPr marL="0" marR="0" indent="0" defTabSz="457200">
              <a:spcBef>
                <a:spcPts val="0"/>
              </a:spcBef>
              <a:buSzTx/>
              <a:buNone/>
              <a:defRPr sz="4300">
                <a:solidFill>
                  <a:srgbClr val="1F1F1F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（1）Turtle Robotをどのように拡張したかを文章で説明して下さい。</a:t>
            </a:r>
          </a:p>
          <a:p>
            <a:pPr marL="0" marR="0" indent="0" defTabSz="457200">
              <a:spcBef>
                <a:spcPts val="0"/>
              </a:spcBef>
              <a:buSzTx/>
              <a:buNone/>
              <a:defRPr sz="4300">
                <a:solidFill>
                  <a:srgbClr val="1F1F1F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（2）上記に合わせて、どのようにclass定義を変更したのか、具体的に説明して下さい。</a:t>
            </a:r>
          </a:p>
          <a:p>
            <a:pPr marL="0" marR="0" indent="0" defTabSz="457200">
              <a:spcBef>
                <a:spcPts val="0"/>
              </a:spcBef>
              <a:buSzTx/>
              <a:buNone/>
              <a:defRPr sz="4300">
                <a:solidFill>
                  <a:srgbClr val="1F1F1F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（3）プログラム全体のPADを作成して下さい。</a:t>
            </a:r>
          </a:p>
          <a:p>
            <a:pPr marL="0" marR="0" indent="0" defTabSz="457200">
              <a:spcBef>
                <a:spcPts val="0"/>
              </a:spcBef>
              <a:buSzTx/>
              <a:buNone/>
              <a:defRPr sz="4300">
                <a:solidFill>
                  <a:srgbClr val="1F1F1F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pPr>
          </a:p>
          <a:p>
            <a:pPr marL="0" marR="0" indent="0" defTabSz="457200">
              <a:spcBef>
                <a:spcPts val="0"/>
              </a:spcBef>
              <a:buSzTx/>
              <a:buNone/>
              <a:defRPr sz="4300">
                <a:solidFill>
                  <a:srgbClr val="1F1F1F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課題２：ライントレース、障害物回避、ライトマトリクス表示の並列タスクを実現しましょう。</a:t>
            </a:r>
          </a:p>
          <a:p>
            <a:pPr marL="0" marR="0" indent="0" defTabSz="457200">
              <a:spcBef>
                <a:spcPts val="0"/>
              </a:spcBef>
              <a:buSzTx/>
              <a:buNone/>
              <a:defRPr sz="4300">
                <a:solidFill>
                  <a:srgbClr val="1F1F1F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　プログラムとその解説、PAD、工夫した点をGoogleドキュメントにまとめて提出して下さい。</a:t>
            </a:r>
          </a:p>
        </p:txBody>
      </p:sp>
      <p:sp>
        <p:nvSpPr>
          <p:cNvPr id="447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48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class TurtleRobot:…"/>
          <p:cNvSpPr txBox="1"/>
          <p:nvPr/>
        </p:nvSpPr>
        <p:spPr>
          <a:xfrm>
            <a:off x="962438" y="2314721"/>
            <a:ext cx="22459125" cy="10871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/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class </a:t>
            </a:r>
            <a:r>
              <a:rPr>
                <a:solidFill>
                  <a:srgbClr val="000000"/>
                </a:solidFill>
              </a:rPr>
              <a:t>TurtleRobot: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def __init__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t>self</a:t>
            </a:r>
            <a:r>
              <a:rPr>
                <a:solidFill>
                  <a:srgbClr val="000000"/>
                </a:solidFill>
              </a:rPr>
              <a:t>, v, c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  <a:r>
              <a:rPr>
                <a:solidFill>
                  <a:srgbClr val="000000"/>
                </a:solidFill>
              </a:rPr>
              <a:t>: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</a:t>
            </a:r>
            <a:r>
              <a:rPr>
                <a:solidFill>
                  <a:srgbClr val="000000"/>
                </a:solidFill>
              </a:rPr>
              <a:t>       motor_pair.pair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motor_pair.PAIR_1, port.C, port.D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self</a:t>
            </a:r>
            <a:r>
              <a:rPr>
                <a:solidFill>
                  <a:srgbClr val="000000"/>
                </a:solidFill>
              </a:rPr>
              <a:t>.velocity = v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self</a:t>
            </a:r>
            <a:r>
              <a:rPr>
                <a:solidFill>
                  <a:srgbClr val="000000"/>
                </a:solidFill>
              </a:rPr>
              <a:t>.life_count = c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def </a:t>
            </a:r>
            <a:r>
              <a:rPr>
                <a:solidFill>
                  <a:srgbClr val="000000"/>
                </a:solidFill>
              </a:rPr>
              <a:t>forward</a:t>
            </a:r>
            <a:r>
              <a:rPr>
                <a:solidFill>
                  <a:schemeClr val="accent2"/>
                </a:solidFill>
              </a:rPr>
              <a:t>(</a:t>
            </a:r>
            <a:r>
              <a:t>self, </a:t>
            </a:r>
            <a:r>
              <a:rPr>
                <a:solidFill>
                  <a:srgbClr val="000000"/>
                </a:solidFill>
              </a:rPr>
              <a:t>duration_ms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  <a:r>
              <a:rPr>
                <a:solidFill>
                  <a:srgbClr val="000000"/>
                </a:solidFill>
              </a:rPr>
              <a:t>: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0000"/>
                </a:solidFill>
              </a:rPr>
              <a:t>motor_pair.move_tank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motor_pair.PAIR_1, </a:t>
            </a:r>
            <a:r>
              <a:t>self</a:t>
            </a:r>
            <a:r>
              <a:rPr>
                <a:solidFill>
                  <a:srgbClr val="000000"/>
                </a:solidFill>
              </a:rPr>
              <a:t>.velocity, </a:t>
            </a:r>
            <a:r>
              <a:t>self</a:t>
            </a:r>
            <a:r>
              <a:rPr>
                <a:solidFill>
                  <a:srgbClr val="000000"/>
                </a:solidFill>
              </a:rPr>
              <a:t>.velocity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0000"/>
                </a:solidFill>
              </a:rPr>
              <a:t>time.sleep_ms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duration_ms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0000"/>
                </a:solidFill>
              </a:rPr>
              <a:t>motor_pair.stop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motor_pair.PAIR_1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self</a:t>
            </a:r>
            <a:r>
              <a:rPr>
                <a:solidFill>
                  <a:srgbClr val="000000"/>
                </a:solidFill>
              </a:rPr>
              <a:t>.life_count -= </a:t>
            </a:r>
            <a:r>
              <a:rPr>
                <a:solidFill>
                  <a:srgbClr val="FF9300"/>
                </a:solidFill>
              </a:rPr>
              <a:t>1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def </a:t>
            </a:r>
            <a:r>
              <a:rPr>
                <a:solidFill>
                  <a:srgbClr val="000000"/>
                </a:solidFill>
              </a:rPr>
              <a:t>backward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t>self, duration_ms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  <a:r>
              <a:rPr>
                <a:solidFill>
                  <a:srgbClr val="000000"/>
                </a:solidFill>
              </a:rPr>
              <a:t>: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0000"/>
                </a:solidFill>
              </a:rPr>
              <a:t>motor_pair.move_tank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motor_pair.PAIR_1, </a:t>
            </a:r>
            <a:r>
              <a:rPr>
                <a:solidFill>
                  <a:srgbClr val="FF9300"/>
                </a:solidFill>
              </a:rPr>
              <a:t>-</a:t>
            </a:r>
            <a:r>
              <a:t>self</a:t>
            </a:r>
            <a:r>
              <a:rPr>
                <a:solidFill>
                  <a:srgbClr val="000000"/>
                </a:solidFill>
              </a:rPr>
              <a:t>.velocity, </a:t>
            </a:r>
            <a:r>
              <a:rPr>
                <a:solidFill>
                  <a:srgbClr val="FF9300"/>
                </a:solidFill>
              </a:rPr>
              <a:t>-</a:t>
            </a:r>
            <a:r>
              <a:t>self</a:t>
            </a:r>
            <a:r>
              <a:rPr>
                <a:solidFill>
                  <a:srgbClr val="000000"/>
                </a:solidFill>
              </a:rPr>
              <a:t>.velocity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0000"/>
                </a:solidFill>
              </a:rPr>
              <a:t>time.sleep_ms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duration_ms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0000"/>
                </a:solidFill>
              </a:rPr>
              <a:t>motor_pair.stop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motor_pair.PAIR_1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0000"/>
                </a:solidFill>
              </a:rPr>
              <a:t>self.life_count -=</a:t>
            </a:r>
            <a:r>
              <a:t> </a:t>
            </a:r>
            <a:r>
              <a:rPr>
                <a:solidFill>
                  <a:srgbClr val="FF9300"/>
                </a:solidFill>
              </a:rPr>
              <a:t>1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def </a:t>
            </a:r>
            <a:r>
              <a:rPr>
                <a:solidFill>
                  <a:srgbClr val="000000"/>
                </a:solidFill>
              </a:rPr>
              <a:t>pause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self, duration_ms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  <a:r>
              <a:rPr>
                <a:solidFill>
                  <a:srgbClr val="000000"/>
                </a:solidFill>
              </a:rPr>
              <a:t>: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0000"/>
                </a:solidFill>
              </a:rPr>
              <a:t>motor_pair.stop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motor_pair.PAIR_1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0000"/>
                </a:solidFill>
              </a:rPr>
              <a:t>time.sleep_ms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duration_ms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</p:txBody>
      </p:sp>
      <p:pic>
        <p:nvPicPr>
          <p:cNvPr id="67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68" name="Turtle Robot（Python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Turtle Robot（Python）</a:t>
            </a:r>
          </a:p>
        </p:txBody>
      </p:sp>
      <p:sp>
        <p:nvSpPr>
          <p:cNvPr id="69" name="角丸四角形"/>
          <p:cNvSpPr/>
          <p:nvPr/>
        </p:nvSpPr>
        <p:spPr>
          <a:xfrm>
            <a:off x="627523" y="2149365"/>
            <a:ext cx="21906789" cy="11201914"/>
          </a:xfrm>
          <a:prstGeom prst="roundRect">
            <a:avLst>
              <a:gd name="adj" fmla="val 4608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70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1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41615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72" name="初期設定"/>
          <p:cNvSpPr/>
          <p:nvPr/>
        </p:nvSpPr>
        <p:spPr>
          <a:xfrm>
            <a:off x="8707737" y="1593974"/>
            <a:ext cx="4797143" cy="13249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53" y="14214"/>
                </a:moveTo>
                <a:cubicBezTo>
                  <a:pt x="1745" y="14051"/>
                  <a:pt x="1741" y="13882"/>
                  <a:pt x="1741" y="13710"/>
                </a:cubicBezTo>
                <a:lnTo>
                  <a:pt x="1741" y="3198"/>
                </a:lnTo>
                <a:cubicBezTo>
                  <a:pt x="1741" y="1432"/>
                  <a:pt x="2137" y="0"/>
                  <a:pt x="2625" y="0"/>
                </a:cubicBezTo>
                <a:lnTo>
                  <a:pt x="20717" y="0"/>
                </a:lnTo>
                <a:cubicBezTo>
                  <a:pt x="21174" y="0"/>
                  <a:pt x="21550" y="1258"/>
                  <a:pt x="21595" y="2871"/>
                </a:cubicBezTo>
                <a:lnTo>
                  <a:pt x="21600" y="3198"/>
                </a:lnTo>
                <a:lnTo>
                  <a:pt x="21600" y="13710"/>
                </a:lnTo>
                <a:cubicBezTo>
                  <a:pt x="21600" y="15477"/>
                  <a:pt x="21205" y="16908"/>
                  <a:pt x="20717" y="16908"/>
                </a:cubicBezTo>
                <a:lnTo>
                  <a:pt x="2625" y="16908"/>
                </a:lnTo>
                <a:cubicBezTo>
                  <a:pt x="2520" y="16908"/>
                  <a:pt x="2420" y="16843"/>
                  <a:pt x="2328" y="16719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50800">
            <a:solidFill>
              <a:srgbClr val="D6D6D6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b"/>
          <a:lstStyle>
            <a:lvl1pPr algn="ctr"/>
          </a:lstStyle>
          <a:p>
            <a:pPr/>
            <a:r>
              <a:t>初期設定</a:t>
            </a:r>
          </a:p>
        </p:txBody>
      </p:sp>
      <p:sp>
        <p:nvSpPr>
          <p:cNvPr id="73" name="前進メソッド"/>
          <p:cNvSpPr/>
          <p:nvPr/>
        </p:nvSpPr>
        <p:spPr>
          <a:xfrm>
            <a:off x="10226651" y="4200294"/>
            <a:ext cx="4797143" cy="13249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53" y="14214"/>
                </a:moveTo>
                <a:cubicBezTo>
                  <a:pt x="1745" y="14051"/>
                  <a:pt x="1741" y="13882"/>
                  <a:pt x="1741" y="13710"/>
                </a:cubicBezTo>
                <a:lnTo>
                  <a:pt x="1741" y="3198"/>
                </a:lnTo>
                <a:cubicBezTo>
                  <a:pt x="1741" y="1432"/>
                  <a:pt x="2137" y="0"/>
                  <a:pt x="2625" y="0"/>
                </a:cubicBezTo>
                <a:lnTo>
                  <a:pt x="20717" y="0"/>
                </a:lnTo>
                <a:cubicBezTo>
                  <a:pt x="21174" y="0"/>
                  <a:pt x="21550" y="1258"/>
                  <a:pt x="21595" y="2871"/>
                </a:cubicBezTo>
                <a:lnTo>
                  <a:pt x="21600" y="3198"/>
                </a:lnTo>
                <a:lnTo>
                  <a:pt x="21600" y="13710"/>
                </a:lnTo>
                <a:cubicBezTo>
                  <a:pt x="21600" y="15477"/>
                  <a:pt x="21205" y="16908"/>
                  <a:pt x="20717" y="16908"/>
                </a:cubicBezTo>
                <a:lnTo>
                  <a:pt x="2625" y="16908"/>
                </a:lnTo>
                <a:cubicBezTo>
                  <a:pt x="2520" y="16908"/>
                  <a:pt x="2420" y="16843"/>
                  <a:pt x="2328" y="16719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50800">
            <a:solidFill>
              <a:srgbClr val="D6D6D6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b"/>
          <a:lstStyle>
            <a:lvl1pPr algn="ctr"/>
          </a:lstStyle>
          <a:p>
            <a:pPr/>
            <a:r>
              <a:t>前進メソッド</a:t>
            </a:r>
          </a:p>
        </p:txBody>
      </p:sp>
      <p:sp>
        <p:nvSpPr>
          <p:cNvPr id="74" name="後退メソッド"/>
          <p:cNvSpPr/>
          <p:nvPr/>
        </p:nvSpPr>
        <p:spPr>
          <a:xfrm>
            <a:off x="10467361" y="7618387"/>
            <a:ext cx="4797143" cy="13249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53" y="14214"/>
                </a:moveTo>
                <a:cubicBezTo>
                  <a:pt x="1745" y="14051"/>
                  <a:pt x="1741" y="13882"/>
                  <a:pt x="1741" y="13710"/>
                </a:cubicBezTo>
                <a:lnTo>
                  <a:pt x="1741" y="3198"/>
                </a:lnTo>
                <a:cubicBezTo>
                  <a:pt x="1741" y="1432"/>
                  <a:pt x="2137" y="0"/>
                  <a:pt x="2625" y="0"/>
                </a:cubicBezTo>
                <a:lnTo>
                  <a:pt x="20717" y="0"/>
                </a:lnTo>
                <a:cubicBezTo>
                  <a:pt x="21174" y="0"/>
                  <a:pt x="21550" y="1258"/>
                  <a:pt x="21595" y="2871"/>
                </a:cubicBezTo>
                <a:lnTo>
                  <a:pt x="21600" y="3198"/>
                </a:lnTo>
                <a:lnTo>
                  <a:pt x="21600" y="13710"/>
                </a:lnTo>
                <a:cubicBezTo>
                  <a:pt x="21600" y="15477"/>
                  <a:pt x="21205" y="16908"/>
                  <a:pt x="20717" y="16908"/>
                </a:cubicBezTo>
                <a:lnTo>
                  <a:pt x="2625" y="16908"/>
                </a:lnTo>
                <a:cubicBezTo>
                  <a:pt x="2520" y="16908"/>
                  <a:pt x="2420" y="16843"/>
                  <a:pt x="2328" y="16719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50800">
            <a:solidFill>
              <a:srgbClr val="D6D6D6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b"/>
          <a:lstStyle>
            <a:lvl1pPr algn="ctr"/>
          </a:lstStyle>
          <a:p>
            <a:pPr/>
            <a:r>
              <a:t>後退メソッド</a:t>
            </a:r>
          </a:p>
        </p:txBody>
      </p:sp>
      <p:sp>
        <p:nvSpPr>
          <p:cNvPr id="75" name="一時停止メソッド"/>
          <p:cNvSpPr/>
          <p:nvPr/>
        </p:nvSpPr>
        <p:spPr>
          <a:xfrm>
            <a:off x="9793371" y="10627272"/>
            <a:ext cx="4797143" cy="13249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53" y="14214"/>
                </a:moveTo>
                <a:cubicBezTo>
                  <a:pt x="1745" y="14051"/>
                  <a:pt x="1741" y="13882"/>
                  <a:pt x="1741" y="13710"/>
                </a:cubicBezTo>
                <a:lnTo>
                  <a:pt x="1741" y="3198"/>
                </a:lnTo>
                <a:cubicBezTo>
                  <a:pt x="1741" y="1432"/>
                  <a:pt x="2137" y="0"/>
                  <a:pt x="2625" y="0"/>
                </a:cubicBezTo>
                <a:lnTo>
                  <a:pt x="20717" y="0"/>
                </a:lnTo>
                <a:cubicBezTo>
                  <a:pt x="21174" y="0"/>
                  <a:pt x="21550" y="1258"/>
                  <a:pt x="21595" y="2871"/>
                </a:cubicBezTo>
                <a:lnTo>
                  <a:pt x="21600" y="3198"/>
                </a:lnTo>
                <a:lnTo>
                  <a:pt x="21600" y="13710"/>
                </a:lnTo>
                <a:cubicBezTo>
                  <a:pt x="21600" y="15477"/>
                  <a:pt x="21205" y="16908"/>
                  <a:pt x="20717" y="16908"/>
                </a:cubicBezTo>
                <a:lnTo>
                  <a:pt x="2625" y="16908"/>
                </a:lnTo>
                <a:cubicBezTo>
                  <a:pt x="2520" y="16908"/>
                  <a:pt x="2420" y="16843"/>
                  <a:pt x="2328" y="16719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50800">
            <a:solidFill>
              <a:srgbClr val="D6D6D6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b"/>
          <a:lstStyle>
            <a:lvl1pPr algn="ctr"/>
          </a:lstStyle>
          <a:p>
            <a:pPr/>
            <a:r>
              <a:t>一時停止メソッド</a:t>
            </a:r>
          </a:p>
        </p:txBody>
      </p:sp>
      <p:sp>
        <p:nvSpPr>
          <p:cNvPr id="76" name="続く →"/>
          <p:cNvSpPr txBox="1"/>
          <p:nvPr/>
        </p:nvSpPr>
        <p:spPr>
          <a:xfrm>
            <a:off x="20417611" y="12971963"/>
            <a:ext cx="1571435" cy="647936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/>
            </a:lvl1pPr>
          </a:lstStyle>
          <a:p>
            <a:pPr/>
            <a:r>
              <a:t>続く →</a:t>
            </a:r>
          </a:p>
        </p:txBody>
      </p:sp>
      <p:sp>
        <p:nvSpPr>
          <p:cNvPr id="77" name="p.106：turtle_robot.py"/>
          <p:cNvSpPr txBox="1"/>
          <p:nvPr/>
        </p:nvSpPr>
        <p:spPr>
          <a:xfrm>
            <a:off x="17376499" y="1791196"/>
            <a:ext cx="4578351" cy="6096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p.106：turtle_robot.py</a:t>
            </a:r>
          </a:p>
        </p:txBody>
      </p:sp>
      <p:sp>
        <p:nvSpPr>
          <p:cNvPr id="78" name="線"/>
          <p:cNvSpPr/>
          <p:nvPr/>
        </p:nvSpPr>
        <p:spPr>
          <a:xfrm flipV="1">
            <a:off x="1075926" y="2866915"/>
            <a:ext cx="1" cy="10256948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9" name="線"/>
          <p:cNvSpPr/>
          <p:nvPr/>
        </p:nvSpPr>
        <p:spPr>
          <a:xfrm flipV="1">
            <a:off x="2079002" y="3391468"/>
            <a:ext cx="1" cy="1517822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0" name="線"/>
          <p:cNvSpPr/>
          <p:nvPr/>
        </p:nvSpPr>
        <p:spPr>
          <a:xfrm flipV="1">
            <a:off x="2079003" y="5902826"/>
            <a:ext cx="1" cy="1910348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1" name="線"/>
          <p:cNvSpPr/>
          <p:nvPr/>
        </p:nvSpPr>
        <p:spPr>
          <a:xfrm flipV="1">
            <a:off x="2079003" y="9032106"/>
            <a:ext cx="1" cy="1910349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2" name="線"/>
          <p:cNvSpPr/>
          <p:nvPr/>
        </p:nvSpPr>
        <p:spPr>
          <a:xfrm flipV="1">
            <a:off x="2079002" y="12004602"/>
            <a:ext cx="1" cy="1108888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prism dir="r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角丸四角形"/>
          <p:cNvSpPr/>
          <p:nvPr/>
        </p:nvSpPr>
        <p:spPr>
          <a:xfrm>
            <a:off x="627523" y="2149365"/>
            <a:ext cx="21906789" cy="11201914"/>
          </a:xfrm>
          <a:prstGeom prst="roundRect">
            <a:avLst>
              <a:gd name="adj" fmla="val 4608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85" name="続き →"/>
          <p:cNvSpPr txBox="1"/>
          <p:nvPr/>
        </p:nvSpPr>
        <p:spPr>
          <a:xfrm>
            <a:off x="979854" y="1855344"/>
            <a:ext cx="1571435" cy="647936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/>
            </a:lvl1pPr>
          </a:lstStyle>
          <a:p>
            <a:pPr/>
            <a:r>
              <a:t>続き →</a:t>
            </a:r>
          </a:p>
        </p:txBody>
      </p:sp>
      <p:sp>
        <p:nvSpPr>
          <p:cNvPr id="86" name="from hub import port…"/>
          <p:cNvSpPr txBox="1"/>
          <p:nvPr/>
        </p:nvSpPr>
        <p:spPr>
          <a:xfrm>
            <a:off x="962438" y="3076721"/>
            <a:ext cx="22459125" cy="9347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/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from </a:t>
            </a:r>
            <a:r>
              <a:rPr>
                <a:solidFill>
                  <a:srgbClr val="000000"/>
                </a:solidFill>
              </a:rPr>
              <a:t>hub</a:t>
            </a:r>
            <a:r>
              <a:t> import </a:t>
            </a:r>
            <a:r>
              <a:rPr>
                <a:solidFill>
                  <a:srgbClr val="000000"/>
                </a:solidFill>
              </a:rPr>
              <a:t>port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import </a:t>
            </a:r>
            <a:r>
              <a:rPr>
                <a:solidFill>
                  <a:srgbClr val="000000"/>
                </a:solidFill>
              </a:rPr>
              <a:t>motor_pair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import </a:t>
            </a:r>
            <a:r>
              <a:rPr>
                <a:solidFill>
                  <a:srgbClr val="000000"/>
                </a:solidFill>
              </a:rPr>
              <a:t>time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import </a:t>
            </a:r>
            <a:r>
              <a:rPr>
                <a:solidFill>
                  <a:srgbClr val="000000"/>
                </a:solidFill>
              </a:rPr>
              <a:t>runloop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kame = TurtleRobot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FF9300"/>
                </a:solidFill>
              </a:rPr>
              <a:t>500</a:t>
            </a:r>
            <a:r>
              <a:t>, </a:t>
            </a:r>
            <a:r>
              <a:rPr>
                <a:solidFill>
                  <a:srgbClr val="FF9300"/>
                </a:solidFill>
              </a:rPr>
              <a:t>10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async def </a:t>
            </a:r>
            <a:r>
              <a:rPr>
                <a:solidFill>
                  <a:srgbClr val="000000"/>
                </a:solidFill>
              </a:rPr>
              <a:t>main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()</a:t>
            </a:r>
            <a:r>
              <a:rPr>
                <a:solidFill>
                  <a:srgbClr val="000000"/>
                </a:solidFill>
              </a:rPr>
              <a:t>:</a:t>
            </a:r>
          </a:p>
          <a:p>
            <a:pPr marL="0" marR="0" defTabSz="457200">
              <a:defRPr sz="3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kame.forward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FF9300"/>
                </a:solidFill>
              </a:rPr>
              <a:t>1000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print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kame.life_count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rPr>
                <a:solidFill>
                  <a:srgbClr val="000000"/>
                </a:solidFill>
              </a:rPr>
              <a:t>kame.pause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FF9300"/>
                </a:solidFill>
              </a:rPr>
              <a:t>1000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kame.backward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FF9300"/>
                </a:solidFill>
              </a:rPr>
              <a:t>1000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print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kame.life_count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rPr>
                <a:solidFill>
                  <a:srgbClr val="000000"/>
                </a:solidFill>
              </a:rPr>
              <a:t>kame.pause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FF9300"/>
                </a:solidFill>
              </a:rPr>
              <a:t>1000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runloop.run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t>main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())</a:t>
            </a:r>
          </a:p>
        </p:txBody>
      </p:sp>
      <p:pic>
        <p:nvPicPr>
          <p:cNvPr id="87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88" name="Turtle Robot（Python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Turtle Robot（Python）</a:t>
            </a:r>
          </a:p>
        </p:txBody>
      </p:sp>
      <p:sp>
        <p:nvSpPr>
          <p:cNvPr id="89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0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417373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91" name="速度の値"/>
          <p:cNvSpPr/>
          <p:nvPr/>
        </p:nvSpPr>
        <p:spPr>
          <a:xfrm>
            <a:off x="6613554" y="4289934"/>
            <a:ext cx="3083771" cy="13249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728" y="14214"/>
                </a:moveTo>
                <a:cubicBezTo>
                  <a:pt x="2715" y="14051"/>
                  <a:pt x="2709" y="13882"/>
                  <a:pt x="2709" y="13710"/>
                </a:cubicBezTo>
                <a:lnTo>
                  <a:pt x="2709" y="3198"/>
                </a:lnTo>
                <a:cubicBezTo>
                  <a:pt x="2709" y="1432"/>
                  <a:pt x="3324" y="0"/>
                  <a:pt x="4083" y="0"/>
                </a:cubicBezTo>
                <a:lnTo>
                  <a:pt x="20226" y="0"/>
                </a:lnTo>
                <a:cubicBezTo>
                  <a:pt x="20937" y="0"/>
                  <a:pt x="21523" y="1258"/>
                  <a:pt x="21593" y="2871"/>
                </a:cubicBezTo>
                <a:lnTo>
                  <a:pt x="21600" y="3198"/>
                </a:lnTo>
                <a:lnTo>
                  <a:pt x="21600" y="13710"/>
                </a:lnTo>
                <a:cubicBezTo>
                  <a:pt x="21600" y="15477"/>
                  <a:pt x="20985" y="16908"/>
                  <a:pt x="20226" y="16908"/>
                </a:cubicBezTo>
                <a:lnTo>
                  <a:pt x="4083" y="16908"/>
                </a:lnTo>
                <a:cubicBezTo>
                  <a:pt x="3921" y="16908"/>
                  <a:pt x="3765" y="16843"/>
                  <a:pt x="3621" y="16719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50800">
            <a:solidFill>
              <a:srgbClr val="D6D6D6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b"/>
          <a:lstStyle>
            <a:lvl1pPr algn="ctr"/>
          </a:lstStyle>
          <a:p>
            <a:pPr/>
            <a:r>
              <a:t>速度の値</a:t>
            </a:r>
          </a:p>
        </p:txBody>
      </p:sp>
      <p:sp>
        <p:nvSpPr>
          <p:cNvPr id="92" name="ライフカウントの初期値"/>
          <p:cNvSpPr/>
          <p:nvPr/>
        </p:nvSpPr>
        <p:spPr>
          <a:xfrm>
            <a:off x="8358518" y="4434361"/>
            <a:ext cx="8432203" cy="14899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818" y="11414"/>
                </a:moveTo>
                <a:lnTo>
                  <a:pt x="6818" y="2844"/>
                </a:lnTo>
                <a:cubicBezTo>
                  <a:pt x="6818" y="1273"/>
                  <a:pt x="7043" y="0"/>
                  <a:pt x="7321" y="0"/>
                </a:cubicBezTo>
                <a:lnTo>
                  <a:pt x="21098" y="0"/>
                </a:lnTo>
                <a:cubicBezTo>
                  <a:pt x="21358" y="0"/>
                  <a:pt x="21572" y="1119"/>
                  <a:pt x="21597" y="2553"/>
                </a:cubicBezTo>
                <a:lnTo>
                  <a:pt x="21600" y="2844"/>
                </a:lnTo>
                <a:lnTo>
                  <a:pt x="21600" y="12192"/>
                </a:lnTo>
                <a:cubicBezTo>
                  <a:pt x="21600" y="13762"/>
                  <a:pt x="21375" y="15036"/>
                  <a:pt x="21098" y="15036"/>
                </a:cubicBezTo>
                <a:lnTo>
                  <a:pt x="7321" y="15036"/>
                </a:lnTo>
                <a:cubicBezTo>
                  <a:pt x="7173" y="15036"/>
                  <a:pt x="7040" y="14675"/>
                  <a:pt x="6949" y="14098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50800">
            <a:solidFill>
              <a:srgbClr val="D6D6D6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b"/>
          <a:lstStyle>
            <a:lvl1pPr algn="ctr"/>
          </a:lstStyle>
          <a:p>
            <a:pPr/>
            <a:r>
              <a:t>ライフカウントの初期値</a:t>
            </a:r>
          </a:p>
        </p:txBody>
      </p:sp>
      <p:sp>
        <p:nvSpPr>
          <p:cNvPr id="93" name="時間[ms]"/>
          <p:cNvSpPr/>
          <p:nvPr/>
        </p:nvSpPr>
        <p:spPr>
          <a:xfrm>
            <a:off x="7290522" y="6703686"/>
            <a:ext cx="3713286" cy="1037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5912" y="17515"/>
                </a:moveTo>
                <a:lnTo>
                  <a:pt x="5912" y="17472"/>
                </a:lnTo>
                <a:lnTo>
                  <a:pt x="0" y="15490"/>
                </a:lnTo>
                <a:lnTo>
                  <a:pt x="5912" y="13508"/>
                </a:lnTo>
                <a:lnTo>
                  <a:pt x="5912" y="4085"/>
                </a:lnTo>
                <a:cubicBezTo>
                  <a:pt x="5912" y="1829"/>
                  <a:pt x="6423" y="0"/>
                  <a:pt x="7053" y="0"/>
                </a:cubicBezTo>
                <a:lnTo>
                  <a:pt x="20459" y="0"/>
                </a:lnTo>
                <a:cubicBezTo>
                  <a:pt x="21050" y="0"/>
                  <a:pt x="21536" y="1607"/>
                  <a:pt x="21594" y="3667"/>
                </a:cubicBezTo>
                <a:lnTo>
                  <a:pt x="21600" y="4085"/>
                </a:lnTo>
                <a:lnTo>
                  <a:pt x="21600" y="17515"/>
                </a:lnTo>
                <a:cubicBezTo>
                  <a:pt x="21600" y="19771"/>
                  <a:pt x="21089" y="21600"/>
                  <a:pt x="20459" y="21600"/>
                </a:cubicBezTo>
                <a:lnTo>
                  <a:pt x="7053" y="21600"/>
                </a:lnTo>
                <a:cubicBezTo>
                  <a:pt x="6423" y="21600"/>
                  <a:pt x="5912" y="19771"/>
                  <a:pt x="5912" y="17515"/>
                </a:cubicBezTo>
                <a:close/>
              </a:path>
            </a:pathLst>
          </a:custGeom>
          <a:solidFill>
            <a:srgbClr val="FFFFFF"/>
          </a:solidFill>
          <a:ln w="50800">
            <a:solidFill>
              <a:srgbClr val="D6D6D6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b"/>
          <a:lstStyle>
            <a:lvl1pPr algn="ctr"/>
          </a:lstStyle>
          <a:p>
            <a:pPr/>
            <a:r>
              <a:t>時間[ms]</a:t>
            </a:r>
          </a:p>
        </p:txBody>
      </p:sp>
      <p:sp>
        <p:nvSpPr>
          <p:cNvPr id="94" name="線"/>
          <p:cNvSpPr/>
          <p:nvPr/>
        </p:nvSpPr>
        <p:spPr>
          <a:xfrm flipV="1">
            <a:off x="1075926" y="7235715"/>
            <a:ext cx="1" cy="3487344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from hub import port…"/>
          <p:cNvSpPr txBox="1"/>
          <p:nvPr/>
        </p:nvSpPr>
        <p:spPr>
          <a:xfrm>
            <a:off x="962438" y="2568721"/>
            <a:ext cx="22459125" cy="10363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/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from </a:t>
            </a:r>
            <a:r>
              <a:rPr>
                <a:solidFill>
                  <a:srgbClr val="000000"/>
                </a:solidFill>
              </a:rPr>
              <a:t>hub</a:t>
            </a:r>
            <a:r>
              <a:t> import </a:t>
            </a:r>
            <a:r>
              <a:rPr>
                <a:solidFill>
                  <a:srgbClr val="000000"/>
                </a:solidFill>
              </a:rPr>
              <a:t>port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import </a:t>
            </a:r>
            <a:r>
              <a:rPr>
                <a:solidFill>
                  <a:srgbClr val="000000"/>
                </a:solidFill>
              </a:rPr>
              <a:t>motor_pair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import </a:t>
            </a:r>
            <a:r>
              <a:rPr>
                <a:solidFill>
                  <a:srgbClr val="000000"/>
                </a:solidFill>
              </a:rPr>
              <a:t>time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import </a:t>
            </a:r>
            <a:r>
              <a:rPr>
                <a:solidFill>
                  <a:srgbClr val="000000"/>
                </a:solidFill>
              </a:rPr>
              <a:t>runloop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kame = TurtleRobot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FF9300"/>
                </a:solidFill>
              </a:rPr>
              <a:t>500</a:t>
            </a:r>
            <a:r>
              <a:t>, </a:t>
            </a:r>
            <a:r>
              <a:rPr>
                <a:solidFill>
                  <a:srgbClr val="FF9300"/>
                </a:solidFill>
              </a:rPr>
              <a:t>10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  <a:endParaRPr>
              <a:solidFill>
                <a:schemeClr val="accent2">
                  <a:hueOff val="-2473792"/>
                  <a:satOff val="-50209"/>
                  <a:lumOff val="23543"/>
                </a:schemeClr>
              </a:solidFill>
            </a:endParaRPr>
          </a:p>
          <a:p>
            <a:pPr marL="0" marR="0" defTabSz="457200">
              <a:defRPr sz="3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command =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 [</a:t>
            </a:r>
            <a:r>
              <a:rPr>
                <a:solidFill>
                  <a:srgbClr val="FF2F92"/>
                </a:solidFill>
              </a:rPr>
              <a:t>"f"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, </a:t>
            </a:r>
            <a:r>
              <a:rPr>
                <a:solidFill>
                  <a:srgbClr val="FF2F92"/>
                </a:solidFill>
              </a:rPr>
              <a:t>"b"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, </a:t>
            </a:r>
            <a:r>
              <a:rPr>
                <a:solidFill>
                  <a:srgbClr val="FF2F92"/>
                </a:solidFill>
              </a:rPr>
              <a:t>"f"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]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async def </a:t>
            </a:r>
            <a:r>
              <a:rPr>
                <a:solidFill>
                  <a:srgbClr val="000000"/>
                </a:solidFill>
              </a:rPr>
              <a:t>main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()</a:t>
            </a:r>
            <a:r>
              <a:rPr>
                <a:solidFill>
                  <a:srgbClr val="000000"/>
                </a:solidFill>
              </a:rPr>
              <a:t>: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for </a:t>
            </a:r>
            <a:r>
              <a:rPr>
                <a:solidFill>
                  <a:srgbClr val="000000"/>
                </a:solidFill>
              </a:rPr>
              <a:t>i</a:t>
            </a:r>
            <a:r>
              <a:t> in </a:t>
            </a:r>
            <a:r>
              <a:rPr>
                <a:solidFill>
                  <a:srgbClr val="000000"/>
                </a:solidFill>
              </a:rPr>
              <a:t>command: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if </a:t>
            </a:r>
            <a:r>
              <a:rPr>
                <a:solidFill>
                  <a:srgbClr val="000000"/>
                </a:solidFill>
              </a:rPr>
              <a:t>i ==</a:t>
            </a:r>
            <a:r>
              <a:t> </a:t>
            </a:r>
            <a:r>
              <a:rPr>
                <a:solidFill>
                  <a:srgbClr val="FF2F92"/>
                </a:solidFill>
              </a:rPr>
              <a:t>"f"</a:t>
            </a:r>
            <a:r>
              <a:rPr>
                <a:solidFill>
                  <a:srgbClr val="000000"/>
                </a:solidFill>
              </a:rPr>
              <a:t>: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</a:t>
            </a:r>
            <a:r>
              <a:rPr>
                <a:solidFill>
                  <a:srgbClr val="000000"/>
                </a:solidFill>
              </a:rPr>
              <a:t>kame.forward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FF9300"/>
                </a:solidFill>
              </a:rPr>
              <a:t>1000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</a:t>
            </a:r>
            <a:r>
              <a:rPr>
                <a:solidFill>
                  <a:srgbClr val="000000"/>
                </a:solidFill>
              </a:rPr>
              <a:t>kame.pause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FF9300"/>
                </a:solidFill>
              </a:rPr>
              <a:t>1000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</a:t>
            </a:r>
            <a:r>
              <a:rPr>
                <a:solidFill>
                  <a:srgbClr val="000000"/>
                </a:solidFill>
              </a:rPr>
              <a:t>print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kame.life_count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elif </a:t>
            </a:r>
            <a:r>
              <a:rPr>
                <a:solidFill>
                  <a:srgbClr val="000000"/>
                </a:solidFill>
              </a:rPr>
              <a:t>i ==</a:t>
            </a:r>
            <a:r>
              <a:t> </a:t>
            </a:r>
            <a:r>
              <a:rPr>
                <a:solidFill>
                  <a:srgbClr val="FF2F92"/>
                </a:solidFill>
              </a:rPr>
              <a:t>“b"</a:t>
            </a:r>
            <a:r>
              <a:rPr>
                <a:solidFill>
                  <a:srgbClr val="000000"/>
                </a:solidFill>
              </a:rPr>
              <a:t>: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</a:t>
            </a:r>
            <a:r>
              <a:rPr>
                <a:solidFill>
                  <a:srgbClr val="000000"/>
                </a:solidFill>
              </a:rPr>
              <a:t>kame.backward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FF9300"/>
                </a:solidFill>
              </a:rPr>
              <a:t>1000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</a:t>
            </a:r>
            <a:r>
              <a:rPr>
                <a:solidFill>
                  <a:srgbClr val="000000"/>
                </a:solidFill>
              </a:rPr>
              <a:t>kame.pause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FF9300"/>
                </a:solidFill>
              </a:rPr>
              <a:t>1000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print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kame.life_count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)</a:t>
            </a:r>
          </a:p>
          <a:p>
            <a:pPr marL="0" marR="0" defTabSz="457200">
              <a:defRPr sz="3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runloop.run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</a:t>
            </a:r>
            <a:r>
              <a:t>main</a:t>
            </a:r>
            <a:r>
              <a:rPr>
                <a:solidFill>
                  <a:schemeClr val="accent2">
                    <a:hueOff val="-2473792"/>
                    <a:satOff val="-50209"/>
                    <a:lumOff val="23543"/>
                  </a:schemeClr>
                </a:solidFill>
              </a:rPr>
              <a:t>())</a:t>
            </a:r>
          </a:p>
        </p:txBody>
      </p:sp>
      <p:pic>
        <p:nvPicPr>
          <p:cNvPr id="97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98" name="コマンド＋Turtle Robot（Python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コマンド＋Turtle Robot（Python）</a:t>
            </a:r>
          </a:p>
        </p:txBody>
      </p:sp>
      <p:sp>
        <p:nvSpPr>
          <p:cNvPr id="99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0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41615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01" name="コマンドリスト"/>
          <p:cNvSpPr/>
          <p:nvPr/>
        </p:nvSpPr>
        <p:spPr>
          <a:xfrm>
            <a:off x="7851288" y="4626929"/>
            <a:ext cx="8432202" cy="14899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818" y="11414"/>
                </a:moveTo>
                <a:lnTo>
                  <a:pt x="6818" y="2844"/>
                </a:lnTo>
                <a:cubicBezTo>
                  <a:pt x="6818" y="1273"/>
                  <a:pt x="7043" y="0"/>
                  <a:pt x="7321" y="0"/>
                </a:cubicBezTo>
                <a:lnTo>
                  <a:pt x="21098" y="0"/>
                </a:lnTo>
                <a:cubicBezTo>
                  <a:pt x="21358" y="0"/>
                  <a:pt x="21572" y="1119"/>
                  <a:pt x="21597" y="2553"/>
                </a:cubicBezTo>
                <a:lnTo>
                  <a:pt x="21600" y="2844"/>
                </a:lnTo>
                <a:lnTo>
                  <a:pt x="21600" y="12192"/>
                </a:lnTo>
                <a:cubicBezTo>
                  <a:pt x="21600" y="13762"/>
                  <a:pt x="21375" y="15036"/>
                  <a:pt x="21098" y="15036"/>
                </a:cubicBezTo>
                <a:lnTo>
                  <a:pt x="7321" y="15036"/>
                </a:lnTo>
                <a:cubicBezTo>
                  <a:pt x="7173" y="15036"/>
                  <a:pt x="7040" y="14675"/>
                  <a:pt x="6949" y="14098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50800">
            <a:solidFill>
              <a:srgbClr val="D6D6D6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b"/>
          <a:lstStyle>
            <a:lvl1pPr algn="ctr"/>
          </a:lstStyle>
          <a:p>
            <a:pPr/>
            <a:r>
              <a:t>コマンドリスト</a:t>
            </a:r>
          </a:p>
        </p:txBody>
      </p:sp>
      <p:sp>
        <p:nvSpPr>
          <p:cNvPr id="102" name="角丸四角形"/>
          <p:cNvSpPr/>
          <p:nvPr/>
        </p:nvSpPr>
        <p:spPr>
          <a:xfrm>
            <a:off x="627523" y="2149365"/>
            <a:ext cx="21906789" cy="11201914"/>
          </a:xfrm>
          <a:prstGeom prst="roundRect">
            <a:avLst>
              <a:gd name="adj" fmla="val 4608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103" name="続き →"/>
          <p:cNvSpPr txBox="1"/>
          <p:nvPr/>
        </p:nvSpPr>
        <p:spPr>
          <a:xfrm>
            <a:off x="979854" y="1855344"/>
            <a:ext cx="1571435" cy="647936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/>
            </a:lvl1pPr>
          </a:lstStyle>
          <a:p>
            <a:pPr/>
            <a:r>
              <a:t>続き →</a:t>
            </a:r>
          </a:p>
        </p:txBody>
      </p:sp>
      <p:sp>
        <p:nvSpPr>
          <p:cNvPr id="104" name="線"/>
          <p:cNvSpPr/>
          <p:nvPr/>
        </p:nvSpPr>
        <p:spPr>
          <a:xfrm flipV="1">
            <a:off x="1101326" y="7299214"/>
            <a:ext cx="1" cy="4561399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5" name="線"/>
          <p:cNvSpPr/>
          <p:nvPr/>
        </p:nvSpPr>
        <p:spPr>
          <a:xfrm flipV="1">
            <a:off x="2079003" y="7809840"/>
            <a:ext cx="1" cy="4041841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6" name="線"/>
          <p:cNvSpPr/>
          <p:nvPr/>
        </p:nvSpPr>
        <p:spPr>
          <a:xfrm flipV="1">
            <a:off x="3056679" y="8210175"/>
            <a:ext cx="1" cy="3641419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辞書リストとは？…"/>
          <p:cNvSpPr txBox="1"/>
          <p:nvPr/>
        </p:nvSpPr>
        <p:spPr>
          <a:xfrm>
            <a:off x="967565" y="2368550"/>
            <a:ext cx="22448870" cy="10007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 marL="726440" indent="-685800">
              <a:spcBef>
                <a:spcPts val="1400"/>
              </a:spcBef>
              <a:buSzPct val="100000"/>
              <a:buChar char="•"/>
              <a:defRPr sz="44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辞書リストとは？</a:t>
            </a:r>
          </a:p>
          <a:p>
            <a:pPr lvl="1" marL="1069339" indent="-571499">
              <a:spcBef>
                <a:spcPts val="1400"/>
              </a:spcBef>
              <a:buSzPct val="100000"/>
              <a:buChar char="-"/>
              <a:defRPr sz="38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複数の辞書を1つのリストにまとめたデータ構造</a:t>
            </a:r>
          </a:p>
          <a:p>
            <a:pPr marL="0">
              <a:spcBef>
                <a:spcPts val="1400"/>
              </a:spcBef>
              <a:defRPr sz="4400">
                <a:latin typeface="+mn-lt"/>
                <a:ea typeface="+mn-ea"/>
                <a:cs typeface="+mn-cs"/>
                <a:sym typeface="ヒラギノ角ゴ Pro W3"/>
              </a:defRPr>
            </a:pPr>
          </a:p>
          <a:p>
            <a:pPr marL="726440" indent="-685800">
              <a:spcBef>
                <a:spcPts val="1400"/>
              </a:spcBef>
              <a:buSzPct val="100000"/>
              <a:buChar char="•"/>
              <a:defRPr sz="44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コマンドの辞書リスト</a:t>
            </a:r>
          </a:p>
          <a:p>
            <a:pPr lvl="1" marL="1069339" indent="-571499">
              <a:spcBef>
                <a:spcPts val="1400"/>
              </a:spcBef>
              <a:buSzPct val="100000"/>
              <a:buChar char="-"/>
              <a:defRPr sz="38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コマンドと時間を指定</a:t>
            </a:r>
          </a:p>
        </p:txBody>
      </p:sp>
      <p:pic>
        <p:nvPicPr>
          <p:cNvPr id="109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10" name="辞書リスト＋Turtle Robot（Python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辞書リスト＋Turtle Robot（Python）</a:t>
            </a:r>
          </a:p>
        </p:txBody>
      </p:sp>
      <p:sp>
        <p:nvSpPr>
          <p:cNvPr id="11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2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41615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graphicFrame>
        <p:nvGraphicFramePr>
          <p:cNvPr id="113" name="表1"/>
          <p:cNvGraphicFramePr/>
          <p:nvPr/>
        </p:nvGraphicFramePr>
        <p:xfrm>
          <a:off x="2019622" y="7976918"/>
          <a:ext cx="6886539" cy="415428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436919"/>
                <a:gridCol w="3436919"/>
              </a:tblGrid>
              <a:tr h="1309933">
                <a:tc>
                  <a:txBody>
                    <a:bodyPr/>
                    <a:lstStyle/>
                    <a:p>
                      <a:pPr marR="0" algn="ctr" defTabSz="914400">
                        <a:defRPr sz="2400">
                          <a:uFillTx/>
                        </a:defRPr>
                      </a:pPr>
                      <a:r>
                        <a:t>コマンド</a:t>
                      </a:r>
                    </a:p>
                    <a:p>
                      <a:pPr marR="0" algn="ctr" defTabSz="914400">
                        <a:defRPr sz="2400">
                          <a:uFillTx/>
                          <a:latin typeface="Source Code Pro"/>
                          <a:ea typeface="Source Code Pro"/>
                          <a:cs typeface="Source Code Pro"/>
                          <a:sym typeface="Source Code Pro"/>
                        </a:defRPr>
                      </a:pPr>
                      <a:r>
                        <a:t>“cmd”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53585F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53585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ctr" defTabSz="914400">
                        <a:defRPr sz="2400">
                          <a:uFillTx/>
                        </a:defRPr>
                      </a:pPr>
                      <a:r>
                        <a:t>時間 [ms]</a:t>
                      </a:r>
                    </a:p>
                    <a:p>
                      <a:pPr marR="0" algn="ctr" defTabSz="914400">
                        <a:defRPr sz="2400">
                          <a:uFillTx/>
                          <a:latin typeface="Source Code Pro"/>
                          <a:ea typeface="Source Code Pro"/>
                          <a:cs typeface="Source Code Pro"/>
                          <a:sym typeface="Source Code Pro"/>
                        </a:defRPr>
                      </a:pPr>
                      <a:r>
                        <a:t>“msec</a:t>
                      </a:r>
                      <a:r>
                        <a:t>”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3585F"/>
                      </a:solidFill>
                      <a:miter lim="400000"/>
                    </a:lnL>
                    <a:lnR w="12700">
                      <a:solidFill>
                        <a:srgbClr val="53585F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53585F"/>
                      </a:solidFill>
                      <a:miter lim="400000"/>
                    </a:lnB>
                    <a:noFill/>
                  </a:tcPr>
                </a:tc>
              </a:tr>
              <a:tr h="566329">
                <a:tc>
                  <a:txBody>
                    <a:bodyPr/>
                    <a:lstStyle/>
                    <a:p>
                      <a:pPr marR="0" algn="ctr" defTabSz="914400">
                        <a:defRPr sz="1800">
                          <a:uFillTx/>
                        </a:defRPr>
                      </a:pPr>
                      <a:r>
                        <a:rPr sz="2400"/>
                        <a:t>f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53585F"/>
                      </a:solidFill>
                      <a:miter lim="400000"/>
                    </a:lnR>
                    <a:lnT w="12700">
                      <a:solidFill>
                        <a:srgbClr val="53585F"/>
                      </a:solidFill>
                      <a:miter lim="400000"/>
                    </a:lnT>
                    <a:lnB w="12700">
                      <a:solidFill>
                        <a:srgbClr val="53585F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defTabSz="457200">
                        <a:defRPr sz="1800">
                          <a:uFillTx/>
                        </a:defRPr>
                      </a:pPr>
                      <a:r>
                        <a:rPr sz="2400"/>
                        <a:t>500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3585F"/>
                      </a:solidFill>
                      <a:miter lim="400000"/>
                    </a:lnL>
                    <a:lnR w="12700">
                      <a:solidFill>
                        <a:srgbClr val="53585F"/>
                      </a:solidFill>
                      <a:miter lim="400000"/>
                    </a:lnR>
                    <a:lnT w="12700">
                      <a:solidFill>
                        <a:srgbClr val="53585F"/>
                      </a:solidFill>
                      <a:miter lim="400000"/>
                    </a:lnT>
                    <a:lnB w="12700">
                      <a:solidFill>
                        <a:srgbClr val="53585F"/>
                      </a:solidFill>
                      <a:miter lim="400000"/>
                    </a:lnB>
                    <a:solidFill>
                      <a:srgbClr val="EBEBEB"/>
                    </a:solidFill>
                  </a:tcPr>
                </a:tc>
              </a:tr>
              <a:tr h="566329">
                <a:tc>
                  <a:txBody>
                    <a:bodyPr/>
                    <a:lstStyle/>
                    <a:p>
                      <a:pPr marR="0" algn="ctr" defTabSz="914400">
                        <a:defRPr sz="1800">
                          <a:uFillTx/>
                        </a:defRPr>
                      </a:pPr>
                      <a:r>
                        <a:rPr sz="2400"/>
                        <a:t>b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53585F"/>
                      </a:solidFill>
                      <a:miter lim="400000"/>
                    </a:lnR>
                    <a:lnT w="12700">
                      <a:solidFill>
                        <a:srgbClr val="53585F"/>
                      </a:solidFill>
                      <a:miter lim="400000"/>
                    </a:lnT>
                    <a:lnB w="12700">
                      <a:solidFill>
                        <a:srgbClr val="53585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ctr" defTabSz="457200">
                        <a:defRPr sz="1800">
                          <a:uFillTx/>
                        </a:defRPr>
                      </a:pPr>
                      <a:r>
                        <a:rPr sz="2400"/>
                        <a:t>1000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3585F"/>
                      </a:solidFill>
                      <a:miter lim="400000"/>
                    </a:lnL>
                    <a:lnR w="12700">
                      <a:solidFill>
                        <a:srgbClr val="53585F"/>
                      </a:solidFill>
                      <a:miter lim="400000"/>
                    </a:lnR>
                    <a:lnT w="12700">
                      <a:solidFill>
                        <a:srgbClr val="53585F"/>
                      </a:solidFill>
                      <a:miter lim="400000"/>
                    </a:lnT>
                    <a:lnB w="12700">
                      <a:solidFill>
                        <a:srgbClr val="53585F"/>
                      </a:solidFill>
                      <a:miter lim="400000"/>
                    </a:lnB>
                    <a:noFill/>
                  </a:tcPr>
                </a:tc>
              </a:tr>
              <a:tr h="566329">
                <a:tc>
                  <a:txBody>
                    <a:bodyPr/>
                    <a:lstStyle/>
                    <a:p>
                      <a:pPr marR="0" algn="ctr" defTabSz="914400">
                        <a:defRPr sz="1800">
                          <a:uFillTx/>
                        </a:defRPr>
                      </a:pPr>
                      <a:r>
                        <a:rPr sz="2400"/>
                        <a:t>f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53585F"/>
                      </a:solidFill>
                      <a:miter lim="400000"/>
                    </a:lnR>
                    <a:lnT w="12700">
                      <a:solidFill>
                        <a:srgbClr val="53585F"/>
                      </a:solidFill>
                      <a:miter lim="400000"/>
                    </a:lnT>
                    <a:lnB w="12700">
                      <a:solidFill>
                        <a:srgbClr val="53585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ctr" defTabSz="457200">
                        <a:defRPr sz="1800">
                          <a:uFillTx/>
                        </a:defRPr>
                      </a:pPr>
                      <a:r>
                        <a:rPr sz="2400"/>
                        <a:t>800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3585F"/>
                      </a:solidFill>
                      <a:miter lim="400000"/>
                    </a:lnL>
                    <a:lnR w="12700">
                      <a:solidFill>
                        <a:srgbClr val="53585F"/>
                      </a:solidFill>
                      <a:miter lim="400000"/>
                    </a:lnR>
                    <a:lnT w="12700">
                      <a:solidFill>
                        <a:srgbClr val="53585F"/>
                      </a:solidFill>
                      <a:miter lim="400000"/>
                    </a:lnT>
                    <a:lnB w="12700">
                      <a:solidFill>
                        <a:srgbClr val="53585F"/>
                      </a:solidFill>
                      <a:miter lim="400000"/>
                    </a:lnB>
                    <a:noFill/>
                  </a:tcPr>
                </a:tc>
              </a:tr>
              <a:tr h="566329">
                <a:tc>
                  <a:txBody>
                    <a:bodyPr/>
                    <a:lstStyle/>
                    <a:p>
                      <a:pPr marR="0" algn="ctr" defTabSz="914400">
                        <a:defRPr sz="1800">
                          <a:uFillTx/>
                        </a:defRPr>
                      </a:pPr>
                      <a:r>
                        <a:rPr sz="2400"/>
                        <a:t>f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53585F"/>
                      </a:solidFill>
                      <a:miter lim="400000"/>
                    </a:lnR>
                    <a:lnT w="12700">
                      <a:solidFill>
                        <a:srgbClr val="53585F"/>
                      </a:solidFill>
                      <a:miter lim="400000"/>
                    </a:lnT>
                    <a:lnB w="12700">
                      <a:solidFill>
                        <a:srgbClr val="53585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ctr" defTabSz="457200">
                        <a:defRPr sz="1800">
                          <a:uFillTx/>
                        </a:defRPr>
                      </a:pPr>
                      <a:r>
                        <a:rPr sz="2400"/>
                        <a:t>500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3585F"/>
                      </a:solidFill>
                      <a:miter lim="400000"/>
                    </a:lnL>
                    <a:lnR w="12700">
                      <a:solidFill>
                        <a:srgbClr val="53585F"/>
                      </a:solidFill>
                      <a:miter lim="400000"/>
                    </a:lnR>
                    <a:lnT w="12700">
                      <a:solidFill>
                        <a:srgbClr val="53585F"/>
                      </a:solidFill>
                      <a:miter lim="400000"/>
                    </a:lnT>
                    <a:lnB w="12700">
                      <a:solidFill>
                        <a:srgbClr val="53585F"/>
                      </a:solidFill>
                      <a:miter lim="400000"/>
                    </a:lnB>
                    <a:noFill/>
                  </a:tcPr>
                </a:tc>
              </a:tr>
              <a:tr h="566329">
                <a:tc>
                  <a:txBody>
                    <a:bodyPr/>
                    <a:lstStyle/>
                    <a:p>
                      <a:pPr marR="0" algn="ctr" defTabSz="914400">
                        <a:defRPr sz="1800">
                          <a:uFillTx/>
                        </a:defRPr>
                      </a:pPr>
                      <a:r>
                        <a:rPr sz="2400"/>
                        <a:t>b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53585F"/>
                      </a:solidFill>
                      <a:miter lim="400000"/>
                    </a:lnR>
                    <a:lnT w="12700">
                      <a:solidFill>
                        <a:srgbClr val="53585F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algn="ctr" defTabSz="457200">
                        <a:defRPr sz="1800">
                          <a:uFillTx/>
                        </a:defRPr>
                      </a:pPr>
                      <a:r>
                        <a:rPr sz="2400"/>
                        <a:t>1000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3585F"/>
                      </a:solidFill>
                      <a:miter lim="400000"/>
                    </a:lnL>
                    <a:lnR w="12700">
                      <a:solidFill>
                        <a:srgbClr val="53585F"/>
                      </a:solidFill>
                      <a:miter lim="400000"/>
                    </a:lnR>
                    <a:lnT w="12700">
                      <a:solidFill>
                        <a:srgbClr val="53585F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4" name="commandList = […"/>
          <p:cNvSpPr txBox="1"/>
          <p:nvPr/>
        </p:nvSpPr>
        <p:spPr>
          <a:xfrm>
            <a:off x="13662296" y="8792181"/>
            <a:ext cx="6424489" cy="31369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commandList = [</a:t>
            </a: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{</a:t>
            </a:r>
            <a:r>
              <a:rPr>
                <a:solidFill>
                  <a:srgbClr val="FF2F92"/>
                </a:solidFill>
              </a:rPr>
              <a:t>“cmd”</a:t>
            </a:r>
            <a:r>
              <a:t>:"f", </a:t>
            </a:r>
            <a:r>
              <a:rPr>
                <a:solidFill>
                  <a:srgbClr val="FF2F92"/>
                </a:solidFill>
              </a:rPr>
              <a:t>"msec"</a:t>
            </a:r>
            <a:r>
              <a:t>:</a:t>
            </a:r>
            <a:r>
              <a:rPr>
                <a:solidFill>
                  <a:srgbClr val="FF9300"/>
                </a:solidFill>
              </a:rPr>
              <a:t>500</a:t>
            </a:r>
            <a:r>
              <a:t>},</a:t>
            </a: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{</a:t>
            </a:r>
            <a:r>
              <a:rPr>
                <a:solidFill>
                  <a:srgbClr val="FF2F92"/>
                </a:solidFill>
              </a:rPr>
              <a:t>“cmd”</a:t>
            </a:r>
            <a:r>
              <a:t>:"b", </a:t>
            </a:r>
            <a:r>
              <a:rPr>
                <a:solidFill>
                  <a:srgbClr val="FF2F92"/>
                </a:solidFill>
              </a:rPr>
              <a:t>"msec"</a:t>
            </a:r>
            <a:r>
              <a:t>:</a:t>
            </a:r>
            <a:r>
              <a:rPr>
                <a:solidFill>
                  <a:srgbClr val="FF9300"/>
                </a:solidFill>
              </a:rPr>
              <a:t>1000</a:t>
            </a:r>
            <a:r>
              <a:t>},</a:t>
            </a: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{</a:t>
            </a:r>
            <a:r>
              <a:rPr>
                <a:solidFill>
                  <a:srgbClr val="FF2F92"/>
                </a:solidFill>
              </a:rPr>
              <a:t>“cmd”</a:t>
            </a:r>
            <a:r>
              <a:t>:"f", </a:t>
            </a:r>
            <a:r>
              <a:rPr>
                <a:solidFill>
                  <a:srgbClr val="FF2F92"/>
                </a:solidFill>
              </a:rPr>
              <a:t>“msec”</a:t>
            </a:r>
            <a:r>
              <a:t>:</a:t>
            </a:r>
            <a:r>
              <a:rPr>
                <a:solidFill>
                  <a:srgbClr val="FF9300"/>
                </a:solidFill>
              </a:rPr>
              <a:t>800</a:t>
            </a:r>
            <a:r>
              <a:t>},</a:t>
            </a: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{</a:t>
            </a:r>
            <a:r>
              <a:rPr>
                <a:solidFill>
                  <a:srgbClr val="FF2F92"/>
                </a:solidFill>
              </a:rPr>
              <a:t>“cmd”</a:t>
            </a:r>
            <a:r>
              <a:t>:"f", </a:t>
            </a:r>
            <a:r>
              <a:rPr>
                <a:solidFill>
                  <a:srgbClr val="FF2F92"/>
                </a:solidFill>
              </a:rPr>
              <a:t>“msec”</a:t>
            </a:r>
            <a:r>
              <a:t>:</a:t>
            </a:r>
            <a:r>
              <a:rPr>
                <a:solidFill>
                  <a:srgbClr val="FF9300"/>
                </a:solidFill>
              </a:rPr>
              <a:t>500</a:t>
            </a:r>
            <a:r>
              <a:t>},</a:t>
            </a: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{</a:t>
            </a:r>
            <a:r>
              <a:rPr>
                <a:solidFill>
                  <a:srgbClr val="FF2F92"/>
                </a:solidFill>
              </a:rPr>
              <a:t>“cmd”</a:t>
            </a:r>
            <a:r>
              <a:t>:"f", </a:t>
            </a:r>
            <a:r>
              <a:rPr>
                <a:solidFill>
                  <a:srgbClr val="FF2F92"/>
                </a:solidFill>
              </a:rPr>
              <a:t>“msec”</a:t>
            </a:r>
            <a:r>
              <a:t>:</a:t>
            </a:r>
            <a:r>
              <a:rPr>
                <a:solidFill>
                  <a:srgbClr val="FF9300"/>
                </a:solidFill>
              </a:rPr>
              <a:t>500</a:t>
            </a:r>
            <a:r>
              <a:t>}</a:t>
            </a: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]</a:t>
            </a:r>
          </a:p>
        </p:txBody>
      </p:sp>
      <p:sp>
        <p:nvSpPr>
          <p:cNvPr id="115" name="planetList[0]"/>
          <p:cNvSpPr txBox="1"/>
          <p:nvPr/>
        </p:nvSpPr>
        <p:spPr>
          <a:xfrm>
            <a:off x="9054753" y="9312588"/>
            <a:ext cx="2445049" cy="495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0" marR="0" defTabSz="457200">
              <a:defRPr sz="2600">
                <a:uFillTx/>
                <a:latin typeface="Source Code Pro"/>
                <a:ea typeface="Source Code Pro"/>
                <a:cs typeface="Source Code Pro"/>
                <a:sym typeface="Source Code Pro"/>
              </a:defRPr>
            </a:lvl1pPr>
          </a:lstStyle>
          <a:p>
            <a:pPr/>
            <a:r>
              <a:t>commandList[0]</a:t>
            </a:r>
          </a:p>
        </p:txBody>
      </p:sp>
      <p:cxnSp>
        <p:nvCxnSpPr>
          <p:cNvPr id="116" name="接続の線"/>
          <p:cNvCxnSpPr>
            <a:stCxn id="117" idx="0"/>
            <a:endCxn id="115" idx="0"/>
          </p:cNvCxnSpPr>
          <p:nvPr/>
        </p:nvCxnSpPr>
        <p:spPr>
          <a:xfrm flipH="1" flipV="1">
            <a:off x="10277277" y="9560238"/>
            <a:ext cx="7880354" cy="2"/>
          </a:xfrm>
          <a:prstGeom prst="straightConnector1">
            <a:avLst/>
          </a:prstGeom>
          <a:ln w="50800">
            <a:solidFill>
              <a:srgbClr val="FF2600"/>
            </a:solidFill>
            <a:prstDash val="sysDot"/>
            <a:miter lim="400000"/>
            <a:headEnd type="arrow"/>
            <a:tailEnd type="arrow"/>
          </a:ln>
        </p:spPr>
      </p:cxnSp>
      <p:sp>
        <p:nvSpPr>
          <p:cNvPr id="117" name="四角形"/>
          <p:cNvSpPr/>
          <p:nvPr/>
        </p:nvSpPr>
        <p:spPr>
          <a:xfrm>
            <a:off x="14565884" y="9436514"/>
            <a:ext cx="7183494" cy="247451"/>
          </a:xfrm>
          <a:prstGeom prst="rect">
            <a:avLst/>
          </a:prstGeom>
          <a:ln w="12700"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118" name="planetList[0]"/>
          <p:cNvSpPr txBox="1"/>
          <p:nvPr/>
        </p:nvSpPr>
        <p:spPr>
          <a:xfrm>
            <a:off x="9054753" y="9863558"/>
            <a:ext cx="2445049" cy="495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0" marR="0" defTabSz="457200">
              <a:defRPr sz="2600">
                <a:uFillTx/>
                <a:latin typeface="Source Code Pro"/>
                <a:ea typeface="Source Code Pro"/>
                <a:cs typeface="Source Code Pro"/>
                <a:sym typeface="Source Code Pro"/>
              </a:defRPr>
            </a:lvl1pPr>
          </a:lstStyle>
          <a:p>
            <a:pPr/>
            <a:r>
              <a:t>commandList[1]</a:t>
            </a:r>
          </a:p>
        </p:txBody>
      </p:sp>
      <p:sp>
        <p:nvSpPr>
          <p:cNvPr id="119" name="planetList[0]"/>
          <p:cNvSpPr txBox="1"/>
          <p:nvPr/>
        </p:nvSpPr>
        <p:spPr>
          <a:xfrm>
            <a:off x="9054753" y="10414527"/>
            <a:ext cx="2445049" cy="495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0" marR="0" defTabSz="457200">
              <a:defRPr sz="2600">
                <a:uFillTx/>
                <a:latin typeface="Source Code Pro"/>
                <a:ea typeface="Source Code Pro"/>
                <a:cs typeface="Source Code Pro"/>
                <a:sym typeface="Source Code Pro"/>
              </a:defRPr>
            </a:lvl1pPr>
          </a:lstStyle>
          <a:p>
            <a:pPr/>
            <a:r>
              <a:t>commandList[2]</a:t>
            </a:r>
          </a:p>
        </p:txBody>
      </p:sp>
      <p:sp>
        <p:nvSpPr>
          <p:cNvPr id="120" name="planetList[0]"/>
          <p:cNvSpPr txBox="1"/>
          <p:nvPr/>
        </p:nvSpPr>
        <p:spPr>
          <a:xfrm>
            <a:off x="9054753" y="10965495"/>
            <a:ext cx="2445049" cy="495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0" marR="0" defTabSz="457200">
              <a:defRPr sz="2600">
                <a:uFillTx/>
                <a:latin typeface="Source Code Pro"/>
                <a:ea typeface="Source Code Pro"/>
                <a:cs typeface="Source Code Pro"/>
                <a:sym typeface="Source Code Pro"/>
              </a:defRPr>
            </a:lvl1pPr>
          </a:lstStyle>
          <a:p>
            <a:pPr/>
            <a:r>
              <a:t>commandList[3]</a:t>
            </a:r>
          </a:p>
        </p:txBody>
      </p:sp>
      <p:sp>
        <p:nvSpPr>
          <p:cNvPr id="121" name="planetList[0]"/>
          <p:cNvSpPr txBox="1"/>
          <p:nvPr/>
        </p:nvSpPr>
        <p:spPr>
          <a:xfrm>
            <a:off x="9054753" y="11516465"/>
            <a:ext cx="2445049" cy="495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0" marR="0" defTabSz="457200">
              <a:defRPr sz="2600">
                <a:uFillTx/>
                <a:latin typeface="Source Code Pro"/>
                <a:ea typeface="Source Code Pro"/>
                <a:cs typeface="Source Code Pro"/>
                <a:sym typeface="Source Code Pro"/>
              </a:defRPr>
            </a:lvl1pPr>
          </a:lstStyle>
          <a:p>
            <a:pPr/>
            <a:r>
              <a:t>commandList[4]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kame = TurtleRobot(500, 10)…"/>
          <p:cNvSpPr txBox="1"/>
          <p:nvPr/>
        </p:nvSpPr>
        <p:spPr>
          <a:xfrm>
            <a:off x="1347575" y="2138862"/>
            <a:ext cx="22459125" cy="11303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/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kame = TurtleRobot(</a:t>
            </a:r>
            <a:r>
              <a:rPr>
                <a:solidFill>
                  <a:srgbClr val="FF9300"/>
                </a:solidFill>
              </a:rPr>
              <a:t>500</a:t>
            </a:r>
            <a:r>
              <a:t>, </a:t>
            </a:r>
            <a:r>
              <a:rPr>
                <a:solidFill>
                  <a:srgbClr val="FF9300"/>
                </a:solidFill>
              </a:rPr>
              <a:t>10</a:t>
            </a:r>
            <a:r>
              <a:t>)</a:t>
            </a: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0000"/>
                </a:solidFill>
              </a:rPr>
              <a:t>commandList =</a:t>
            </a:r>
            <a:r>
              <a:t> </a:t>
            </a:r>
            <a:r>
              <a:rPr>
                <a:solidFill>
                  <a:srgbClr val="009051"/>
                </a:solidFill>
              </a:rPr>
              <a:t>[</a:t>
            </a: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{</a:t>
            </a:r>
            <a:r>
              <a:rPr>
                <a:solidFill>
                  <a:srgbClr val="FF2F92"/>
                </a:solidFill>
              </a:rPr>
              <a:t>"cmd":"f"</a:t>
            </a:r>
            <a:r>
              <a:rPr>
                <a:solidFill>
                  <a:srgbClr val="000000"/>
                </a:solidFill>
              </a:rPr>
              <a:t>,</a:t>
            </a:r>
            <a:r>
              <a:t> </a:t>
            </a:r>
            <a:r>
              <a:rPr>
                <a:solidFill>
                  <a:srgbClr val="FF2F92"/>
                </a:solidFill>
              </a:rPr>
              <a:t>"msec"</a:t>
            </a:r>
            <a:r>
              <a:rPr>
                <a:solidFill>
                  <a:srgbClr val="000000"/>
                </a:solidFill>
              </a:rPr>
              <a:t>:</a:t>
            </a:r>
            <a:r>
              <a:rPr>
                <a:solidFill>
                  <a:srgbClr val="FF9300"/>
                </a:solidFill>
              </a:rPr>
              <a:t>500</a:t>
            </a:r>
            <a:r>
              <a:t>},</a:t>
            </a: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{</a:t>
            </a:r>
            <a:r>
              <a:rPr>
                <a:solidFill>
                  <a:srgbClr val="FF2F92"/>
                </a:solidFill>
              </a:rPr>
              <a:t>"cmd":"b"</a:t>
            </a:r>
            <a:r>
              <a:rPr>
                <a:solidFill>
                  <a:srgbClr val="000000"/>
                </a:solidFill>
              </a:rPr>
              <a:t>,</a:t>
            </a:r>
            <a:r>
              <a:t> </a:t>
            </a:r>
            <a:r>
              <a:rPr>
                <a:solidFill>
                  <a:srgbClr val="FF2F92"/>
                </a:solidFill>
              </a:rPr>
              <a:t>"msec"</a:t>
            </a:r>
            <a:r>
              <a:rPr>
                <a:solidFill>
                  <a:srgbClr val="000000"/>
                </a:solidFill>
              </a:rPr>
              <a:t>:</a:t>
            </a:r>
            <a:r>
              <a:rPr>
                <a:solidFill>
                  <a:srgbClr val="FF9300"/>
                </a:solidFill>
              </a:rPr>
              <a:t>1000</a:t>
            </a:r>
            <a:r>
              <a:t>},</a:t>
            </a: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{</a:t>
            </a:r>
            <a:r>
              <a:rPr>
                <a:solidFill>
                  <a:srgbClr val="FF2F92"/>
                </a:solidFill>
              </a:rPr>
              <a:t>"cmd":"f"</a:t>
            </a:r>
            <a:r>
              <a:rPr>
                <a:solidFill>
                  <a:srgbClr val="000000"/>
                </a:solidFill>
              </a:rPr>
              <a:t>,</a:t>
            </a:r>
            <a:r>
              <a:t> </a:t>
            </a:r>
            <a:r>
              <a:rPr>
                <a:solidFill>
                  <a:srgbClr val="FF2F92"/>
                </a:solidFill>
              </a:rPr>
              <a:t>"msec"</a:t>
            </a:r>
            <a:r>
              <a:rPr>
                <a:solidFill>
                  <a:srgbClr val="000000"/>
                </a:solidFill>
              </a:rPr>
              <a:t>:</a:t>
            </a:r>
            <a:r>
              <a:rPr>
                <a:solidFill>
                  <a:srgbClr val="FF9300"/>
                </a:solidFill>
              </a:rPr>
              <a:t>500</a:t>
            </a:r>
            <a:r>
              <a:t>}</a:t>
            </a: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rPr>
                <a:solidFill>
                  <a:srgbClr val="008F00"/>
                </a:solidFill>
              </a:rPr>
              <a:t>]</a:t>
            </a: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async def </a:t>
            </a:r>
            <a:r>
              <a:rPr>
                <a:solidFill>
                  <a:srgbClr val="000000"/>
                </a:solidFill>
              </a:rPr>
              <a:t>main</a:t>
            </a:r>
            <a:r>
              <a:rPr>
                <a:solidFill>
                  <a:srgbClr val="008F00"/>
                </a:solidFill>
              </a:rPr>
              <a:t>()</a:t>
            </a:r>
            <a:r>
              <a:rPr>
                <a:solidFill>
                  <a:srgbClr val="000000"/>
                </a:solidFill>
              </a:rPr>
              <a:t>:</a:t>
            </a: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for </a:t>
            </a:r>
            <a:r>
              <a:rPr>
                <a:solidFill>
                  <a:srgbClr val="000000"/>
                </a:solidFill>
              </a:rPr>
              <a:t>command</a:t>
            </a:r>
            <a:r>
              <a:t> in </a:t>
            </a:r>
            <a:r>
              <a:rPr>
                <a:solidFill>
                  <a:srgbClr val="000000"/>
                </a:solidFill>
              </a:rPr>
              <a:t>commandList:</a:t>
            </a: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0000"/>
                </a:solidFill>
              </a:rPr>
              <a:t>action = command</a:t>
            </a:r>
            <a:r>
              <a:rPr>
                <a:solidFill>
                  <a:srgbClr val="008F00"/>
                </a:solidFill>
              </a:rPr>
              <a:t>[</a:t>
            </a:r>
            <a:r>
              <a:rPr>
                <a:solidFill>
                  <a:srgbClr val="FF2F92"/>
                </a:solidFill>
              </a:rPr>
              <a:t>"cmd"</a:t>
            </a:r>
            <a:r>
              <a:rPr>
                <a:solidFill>
                  <a:srgbClr val="008F00"/>
                </a:solidFill>
              </a:rPr>
              <a:t>]</a:t>
            </a: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</a:t>
            </a:r>
            <a:r>
              <a:rPr>
                <a:solidFill>
                  <a:srgbClr val="000000"/>
                </a:solidFill>
              </a:rPr>
              <a:t>duration = command</a:t>
            </a:r>
            <a:r>
              <a:rPr>
                <a:solidFill>
                  <a:srgbClr val="008F00"/>
                </a:solidFill>
              </a:rPr>
              <a:t>[</a:t>
            </a:r>
            <a:r>
              <a:rPr>
                <a:solidFill>
                  <a:srgbClr val="FF2F92"/>
                </a:solidFill>
              </a:rPr>
              <a:t>"msec"</a:t>
            </a:r>
            <a:r>
              <a:rPr>
                <a:solidFill>
                  <a:srgbClr val="008F00"/>
                </a:solidFill>
              </a:rPr>
              <a:t>]</a:t>
            </a:r>
            <a:endParaRPr>
              <a:solidFill>
                <a:srgbClr val="008F00"/>
              </a:solidFill>
            </a:endParaRP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if </a:t>
            </a:r>
            <a:r>
              <a:rPr>
                <a:solidFill>
                  <a:srgbClr val="000000"/>
                </a:solidFill>
              </a:rPr>
              <a:t>action ==</a:t>
            </a:r>
            <a:r>
              <a:t> </a:t>
            </a:r>
            <a:r>
              <a:rPr>
                <a:solidFill>
                  <a:srgbClr val="FF2F92"/>
                </a:solidFill>
              </a:rPr>
              <a:t>"f"</a:t>
            </a:r>
            <a:r>
              <a:rPr>
                <a:solidFill>
                  <a:srgbClr val="000000"/>
                </a:solidFill>
              </a:rPr>
              <a:t>:</a:t>
            </a: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</a:t>
            </a:r>
            <a:r>
              <a:rPr>
                <a:solidFill>
                  <a:srgbClr val="000000"/>
                </a:solidFill>
              </a:rPr>
              <a:t>kame.forward</a:t>
            </a:r>
            <a:r>
              <a:rPr>
                <a:solidFill>
                  <a:srgbClr val="008F00"/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duration</a:t>
            </a:r>
            <a:r>
              <a:rPr>
                <a:solidFill>
                  <a:srgbClr val="008F00"/>
                </a:solidFill>
              </a:rPr>
              <a:t>)</a:t>
            </a:r>
            <a:endParaRPr>
              <a:solidFill>
                <a:srgbClr val="008F00"/>
              </a:solidFill>
            </a:endParaRP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</a:t>
            </a:r>
            <a:r>
              <a:rPr>
                <a:solidFill>
                  <a:srgbClr val="000000"/>
                </a:solidFill>
              </a:rPr>
              <a:t>kame.pause</a:t>
            </a:r>
            <a:r>
              <a:rPr>
                <a:solidFill>
                  <a:srgbClr val="008F00"/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duration</a:t>
            </a:r>
            <a:r>
              <a:rPr>
                <a:solidFill>
                  <a:srgbClr val="008F00"/>
                </a:solidFill>
              </a:rPr>
              <a:t>)</a:t>
            </a:r>
            <a:endParaRPr>
              <a:solidFill>
                <a:srgbClr val="008F00"/>
              </a:solidFill>
            </a:endParaRP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print</a:t>
            </a:r>
            <a:r>
              <a:rPr>
                <a:solidFill>
                  <a:srgbClr val="008F00"/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kame.life_count</a:t>
            </a:r>
            <a:r>
              <a:rPr>
                <a:solidFill>
                  <a:srgbClr val="008F00"/>
                </a:solidFill>
              </a:rPr>
              <a:t>)</a:t>
            </a: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elif a</a:t>
            </a:r>
            <a:r>
              <a:rPr>
                <a:solidFill>
                  <a:srgbClr val="000000"/>
                </a:solidFill>
              </a:rPr>
              <a:t>ction ==</a:t>
            </a:r>
            <a:r>
              <a:t> </a:t>
            </a:r>
            <a:r>
              <a:rPr>
                <a:solidFill>
                  <a:srgbClr val="FF2F92"/>
                </a:solidFill>
              </a:rPr>
              <a:t>"b"</a:t>
            </a:r>
            <a:r>
              <a:rPr>
                <a:solidFill>
                  <a:srgbClr val="000000"/>
                </a:solidFill>
              </a:rPr>
              <a:t>:</a:t>
            </a: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</a:t>
            </a:r>
            <a:r>
              <a:rPr>
                <a:solidFill>
                  <a:srgbClr val="000000"/>
                </a:solidFill>
              </a:rPr>
              <a:t>kame.backward</a:t>
            </a:r>
            <a:r>
              <a:rPr>
                <a:solidFill>
                  <a:srgbClr val="008F00"/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duration</a:t>
            </a:r>
            <a:r>
              <a:rPr>
                <a:solidFill>
                  <a:srgbClr val="008F00"/>
                </a:solidFill>
              </a:rPr>
              <a:t>)</a:t>
            </a:r>
            <a:endParaRPr>
              <a:solidFill>
                <a:srgbClr val="008F00"/>
              </a:solidFill>
            </a:endParaRP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</a:t>
            </a:r>
            <a:r>
              <a:rPr>
                <a:solidFill>
                  <a:srgbClr val="000000"/>
                </a:solidFill>
              </a:rPr>
              <a:t>kame.pause</a:t>
            </a:r>
            <a:r>
              <a:rPr>
                <a:solidFill>
                  <a:srgbClr val="008F00"/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duration</a:t>
            </a:r>
            <a:r>
              <a:rPr>
                <a:solidFill>
                  <a:srgbClr val="008F00"/>
                </a:solidFill>
              </a:rPr>
              <a:t>)</a:t>
            </a:r>
            <a:endParaRPr>
              <a:solidFill>
                <a:srgbClr val="008F00"/>
              </a:solidFill>
            </a:endParaRP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    print</a:t>
            </a:r>
            <a:r>
              <a:rPr>
                <a:solidFill>
                  <a:srgbClr val="008F00"/>
                </a:solidFill>
              </a:rPr>
              <a:t>(</a:t>
            </a:r>
            <a:r>
              <a:rPr>
                <a:solidFill>
                  <a:srgbClr val="000000"/>
                </a:solidFill>
              </a:rPr>
              <a:t>kame.life_count</a:t>
            </a:r>
            <a:r>
              <a:rPr>
                <a:solidFill>
                  <a:srgbClr val="008F00"/>
                </a:solidFill>
              </a:rPr>
              <a:t>)</a:t>
            </a:r>
            <a:endParaRPr>
              <a:solidFill>
                <a:srgbClr val="008F00"/>
              </a:solidFill>
            </a:endParaRPr>
          </a:p>
          <a:p>
            <a:pPr marL="0" marR="0" defTabSz="457200">
              <a:defRPr sz="32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2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runloop.run</a:t>
            </a:r>
            <a:r>
              <a:rPr>
                <a:solidFill>
                  <a:srgbClr val="008F00"/>
                </a:solidFill>
              </a:rPr>
              <a:t>(</a:t>
            </a:r>
            <a:r>
              <a:t>main</a:t>
            </a:r>
            <a:r>
              <a:rPr>
                <a:solidFill>
                  <a:srgbClr val="008F00"/>
                </a:solidFill>
              </a:rPr>
              <a:t>())</a:t>
            </a:r>
          </a:p>
        </p:txBody>
      </p:sp>
      <p:pic>
        <p:nvPicPr>
          <p:cNvPr id="124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25" name="辞書リスト＋Turtle Robot（Python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辞書リスト＋Turtle Robot（Python）</a:t>
            </a:r>
          </a:p>
        </p:txBody>
      </p:sp>
      <p:sp>
        <p:nvSpPr>
          <p:cNvPr id="126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7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41615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28" name="コマンド辞書リスト"/>
          <p:cNvSpPr/>
          <p:nvPr/>
        </p:nvSpPr>
        <p:spPr>
          <a:xfrm>
            <a:off x="8814227" y="2571585"/>
            <a:ext cx="5474424" cy="13249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537" y="14214"/>
                </a:moveTo>
                <a:cubicBezTo>
                  <a:pt x="1529" y="14051"/>
                  <a:pt x="1526" y="13882"/>
                  <a:pt x="1526" y="13710"/>
                </a:cubicBezTo>
                <a:lnTo>
                  <a:pt x="1526" y="3198"/>
                </a:lnTo>
                <a:cubicBezTo>
                  <a:pt x="1526" y="1432"/>
                  <a:pt x="1873" y="0"/>
                  <a:pt x="2300" y="0"/>
                </a:cubicBezTo>
                <a:lnTo>
                  <a:pt x="20826" y="0"/>
                </a:lnTo>
                <a:cubicBezTo>
                  <a:pt x="21227" y="0"/>
                  <a:pt x="21556" y="1258"/>
                  <a:pt x="21596" y="2871"/>
                </a:cubicBezTo>
                <a:lnTo>
                  <a:pt x="21600" y="3198"/>
                </a:lnTo>
                <a:lnTo>
                  <a:pt x="21600" y="13710"/>
                </a:lnTo>
                <a:cubicBezTo>
                  <a:pt x="21600" y="15477"/>
                  <a:pt x="21253" y="16908"/>
                  <a:pt x="20826" y="16908"/>
                </a:cubicBezTo>
                <a:lnTo>
                  <a:pt x="2300" y="16908"/>
                </a:lnTo>
                <a:cubicBezTo>
                  <a:pt x="2209" y="16908"/>
                  <a:pt x="2121" y="16843"/>
                  <a:pt x="2040" y="16719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50800">
            <a:solidFill>
              <a:srgbClr val="D6D6D6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b"/>
          <a:lstStyle>
            <a:lvl1pPr algn="ctr"/>
          </a:lstStyle>
          <a:p>
            <a:pPr/>
            <a:r>
              <a:t>コマンド辞書リスト</a:t>
            </a:r>
          </a:p>
        </p:txBody>
      </p:sp>
      <p:sp>
        <p:nvSpPr>
          <p:cNvPr id="129" name="角丸四角形"/>
          <p:cNvSpPr/>
          <p:nvPr/>
        </p:nvSpPr>
        <p:spPr>
          <a:xfrm>
            <a:off x="627523" y="2149365"/>
            <a:ext cx="21906789" cy="11201914"/>
          </a:xfrm>
          <a:prstGeom prst="roundRect">
            <a:avLst>
              <a:gd name="adj" fmla="val 4608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130" name="線"/>
          <p:cNvSpPr/>
          <p:nvPr/>
        </p:nvSpPr>
        <p:spPr>
          <a:xfrm flipV="1">
            <a:off x="1482326" y="3247914"/>
            <a:ext cx="1" cy="1804930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1" name="線"/>
          <p:cNvSpPr/>
          <p:nvPr/>
        </p:nvSpPr>
        <p:spPr>
          <a:xfrm flipV="1">
            <a:off x="1482326" y="6094943"/>
            <a:ext cx="1" cy="6305709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2" name="線"/>
          <p:cNvSpPr/>
          <p:nvPr/>
        </p:nvSpPr>
        <p:spPr>
          <a:xfrm flipV="1">
            <a:off x="2422126" y="7032515"/>
            <a:ext cx="1" cy="5373303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3" name="線"/>
          <p:cNvSpPr/>
          <p:nvPr/>
        </p:nvSpPr>
        <p:spPr>
          <a:xfrm flipV="1">
            <a:off x="3361926" y="8876640"/>
            <a:ext cx="1" cy="3501908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4" name="p.107：turtle_robot_list.py"/>
          <p:cNvSpPr txBox="1"/>
          <p:nvPr/>
        </p:nvSpPr>
        <p:spPr>
          <a:xfrm>
            <a:off x="16586111" y="1836517"/>
            <a:ext cx="5302251" cy="6096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p.107：turtle_robot_list.py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37" name="Turtle Robotの課題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Turtle Robotの課題</a:t>
            </a:r>
          </a:p>
        </p:txBody>
      </p:sp>
      <p:sp>
        <p:nvSpPr>
          <p:cNvPr id="138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9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41615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40" name="課題１…"/>
          <p:cNvSpPr txBox="1"/>
          <p:nvPr/>
        </p:nvSpPr>
        <p:spPr>
          <a:xfrm>
            <a:off x="967565" y="2368550"/>
            <a:ext cx="22448870" cy="1091252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 marL="726440" indent="-685800">
              <a:spcBef>
                <a:spcPts val="1400"/>
              </a:spcBef>
              <a:buSzPct val="100000"/>
              <a:buChar char="•"/>
              <a:defRPr sz="44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課題１</a:t>
            </a:r>
          </a:p>
          <a:p>
            <a:pPr lvl="1" marL="1069339" indent="-571499">
              <a:spcBef>
                <a:spcPts val="1400"/>
              </a:spcBef>
              <a:buSzPct val="100000"/>
              <a:buChar char="-"/>
              <a:defRPr sz="38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左旋回のメソッドleft()と右旋回のメソッドright()をクラスに追加してみましょう</a:t>
            </a:r>
          </a:p>
          <a:p>
            <a:pPr marL="0">
              <a:spcBef>
                <a:spcPts val="1400"/>
              </a:spcBef>
              <a:defRPr sz="4400">
                <a:latin typeface="+mn-lt"/>
                <a:ea typeface="+mn-ea"/>
                <a:cs typeface="+mn-cs"/>
                <a:sym typeface="ヒラギノ角ゴ Pro W3"/>
              </a:defRPr>
            </a:pPr>
          </a:p>
          <a:p>
            <a:pPr marL="726440" indent="-685800">
              <a:spcBef>
                <a:spcPts val="1400"/>
              </a:spcBef>
              <a:buSzPct val="100000"/>
              <a:buChar char="•"/>
              <a:defRPr sz="4400">
                <a:latin typeface="+mn-lt"/>
                <a:ea typeface="+mn-ea"/>
                <a:cs typeface="+mn-cs"/>
                <a:sym typeface="ヒラギノ角ゴ Pro W3"/>
              </a:defRPr>
            </a:pPr>
          </a:p>
          <a:p>
            <a:pPr marL="726440" indent="-685800">
              <a:spcBef>
                <a:spcPts val="1400"/>
              </a:spcBef>
              <a:buSzPct val="100000"/>
              <a:buChar char="•"/>
              <a:defRPr sz="44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課題２</a:t>
            </a:r>
          </a:p>
          <a:p>
            <a:pPr lvl="1" marL="1069339" indent="-571499">
              <a:spcBef>
                <a:spcPts val="1400"/>
              </a:spcBef>
              <a:buSzPct val="100000"/>
              <a:buChar char="-"/>
              <a:defRPr sz="38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ライフポイントが0となったら終了するにように変更してみましょう</a:t>
            </a:r>
            <a:br/>
            <a:r>
              <a:t>ヒント：break</a:t>
            </a:r>
          </a:p>
          <a:p>
            <a:pPr lvl="1" marL="1069339" indent="-571499">
              <a:spcBef>
                <a:spcPts val="1400"/>
              </a:spcBef>
              <a:buSzPct val="100000"/>
              <a:buChar char="-"/>
              <a:defRPr sz="3800">
                <a:latin typeface="+mn-lt"/>
                <a:ea typeface="+mn-ea"/>
                <a:cs typeface="+mn-cs"/>
                <a:sym typeface="ヒラギノ角ゴ Pro W3"/>
              </a:defRPr>
            </a:pPr>
          </a:p>
          <a:p>
            <a:pPr marL="726440" indent="-685800">
              <a:spcBef>
                <a:spcPts val="1400"/>
              </a:spcBef>
              <a:buSzPct val="100000"/>
              <a:buChar char="•"/>
              <a:defRPr sz="44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課題3</a:t>
            </a:r>
          </a:p>
          <a:p>
            <a:pPr lvl="1" marL="1069339" indent="-571499">
              <a:spcBef>
                <a:spcPts val="1400"/>
              </a:spcBef>
              <a:buSzPct val="100000"/>
              <a:buChar char="-"/>
              <a:defRPr sz="38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クラス定義を変更してTurtle Robotを拡張してみましょう</a:t>
            </a:r>
          </a:p>
          <a:p>
            <a:pPr lvl="1" marL="0" indent="497840">
              <a:spcBef>
                <a:spcPts val="1400"/>
              </a:spcBef>
              <a:defRPr sz="38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例：ライフポイントが減ると速度が遅くなる</a:t>
            </a:r>
          </a:p>
        </p:txBody>
      </p:sp>
      <p:sp>
        <p:nvSpPr>
          <p:cNvPr id="141" name="commandList = […"/>
          <p:cNvSpPr txBox="1"/>
          <p:nvPr/>
        </p:nvSpPr>
        <p:spPr>
          <a:xfrm>
            <a:off x="8080252" y="4149050"/>
            <a:ext cx="5537548" cy="2336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marR="0" defTabSz="457200">
              <a:defRPr sz="2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commandList = [</a:t>
            </a:r>
          </a:p>
          <a:p>
            <a:pPr marL="0" marR="0" defTabSz="457200">
              <a:defRPr sz="2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{</a:t>
            </a:r>
            <a:r>
              <a:rPr>
                <a:solidFill>
                  <a:srgbClr val="FF2F92"/>
                </a:solidFill>
              </a:rPr>
              <a:t>“cmd”</a:t>
            </a:r>
            <a:r>
              <a:t>:"f", </a:t>
            </a:r>
            <a:r>
              <a:rPr>
                <a:solidFill>
                  <a:srgbClr val="FF2F92"/>
                </a:solidFill>
              </a:rPr>
              <a:t>"msec"</a:t>
            </a:r>
            <a:r>
              <a:t>:</a:t>
            </a:r>
            <a:r>
              <a:rPr>
                <a:solidFill>
                  <a:srgbClr val="FF9300"/>
                </a:solidFill>
              </a:rPr>
              <a:t>1000</a:t>
            </a:r>
            <a:r>
              <a:t>},</a:t>
            </a:r>
          </a:p>
          <a:p>
            <a:pPr marL="0" marR="0" defTabSz="457200">
              <a:defRPr sz="2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{</a:t>
            </a:r>
            <a:r>
              <a:rPr>
                <a:solidFill>
                  <a:srgbClr val="FF2F92"/>
                </a:solidFill>
              </a:rPr>
              <a:t>“cmd”</a:t>
            </a:r>
            <a:r>
              <a:t>:"l", </a:t>
            </a:r>
            <a:r>
              <a:rPr>
                <a:solidFill>
                  <a:srgbClr val="FF2F92"/>
                </a:solidFill>
              </a:rPr>
              <a:t>"msec"</a:t>
            </a:r>
            <a:r>
              <a:t>:</a:t>
            </a:r>
            <a:r>
              <a:rPr>
                <a:solidFill>
                  <a:srgbClr val="FF9300"/>
                </a:solidFill>
              </a:rPr>
              <a:t>600</a:t>
            </a:r>
            <a:r>
              <a:t>},</a:t>
            </a:r>
          </a:p>
          <a:p>
            <a:pPr marL="0" marR="0" defTabSz="457200">
              <a:defRPr sz="2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{</a:t>
            </a:r>
            <a:r>
              <a:rPr>
                <a:solidFill>
                  <a:srgbClr val="FF2F92"/>
                </a:solidFill>
              </a:rPr>
              <a:t>“cmd”</a:t>
            </a:r>
            <a:r>
              <a:t>:"b", </a:t>
            </a:r>
            <a:r>
              <a:rPr>
                <a:solidFill>
                  <a:srgbClr val="FF2F92"/>
                </a:solidFill>
              </a:rPr>
              <a:t>“msec”</a:t>
            </a:r>
            <a:r>
              <a:t>:</a:t>
            </a:r>
            <a:r>
              <a:rPr>
                <a:solidFill>
                  <a:srgbClr val="FF9300"/>
                </a:solidFill>
              </a:rPr>
              <a:t>500</a:t>
            </a:r>
            <a:r>
              <a:t>},</a:t>
            </a:r>
          </a:p>
          <a:p>
            <a:pPr marL="0" marR="0" defTabSz="457200">
              <a:defRPr sz="2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{</a:t>
            </a:r>
            <a:r>
              <a:rPr>
                <a:solidFill>
                  <a:srgbClr val="FF2F92"/>
                </a:solidFill>
              </a:rPr>
              <a:t>“cmd”</a:t>
            </a:r>
            <a:r>
              <a:t>:"r", </a:t>
            </a:r>
            <a:r>
              <a:rPr>
                <a:solidFill>
                  <a:srgbClr val="FF2F92"/>
                </a:solidFill>
              </a:rPr>
              <a:t>“msec"</a:t>
            </a:r>
            <a:r>
              <a:t>:</a:t>
            </a:r>
            <a:r>
              <a:rPr>
                <a:solidFill>
                  <a:srgbClr val="FF9300"/>
                </a:solidFill>
              </a:rPr>
              <a:t>700</a:t>
            </a:r>
            <a:r>
              <a:t>}</a:t>
            </a:r>
          </a:p>
          <a:p>
            <a:pPr marL="0" marR="0" defTabSz="457200">
              <a:defRPr sz="2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44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45" name="■並列タスク"/>
          <p:cNvSpPr txBox="1"/>
          <p:nvPr/>
        </p:nvSpPr>
        <p:spPr>
          <a:xfrm>
            <a:off x="990229" y="2063750"/>
            <a:ext cx="22403542" cy="10998200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/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  <a:p>
            <a:pPr lvl="2" indent="497839"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t>■並列タスク</a:t>
            </a:r>
          </a:p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</p:txBody>
      </p:sp>
      <p:sp>
        <p:nvSpPr>
          <p:cNvPr id="146" name="スライド番号"/>
          <p:cNvSpPr txBox="1"/>
          <p:nvPr>
            <p:ph type="sldNum" sz="quarter" idx="2"/>
          </p:nvPr>
        </p:nvSpPr>
        <p:spPr>
          <a:xfrm>
            <a:off x="23217206" y="12755778"/>
            <a:ext cx="416155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 W6"/>
        <a:ea typeface="ヒラギノ角ゴ Pro W6"/>
        <a:cs typeface="ヒラギノ角ゴ Pro W6"/>
      </a:majorFont>
      <a:minorFont>
        <a:latin typeface="ヒラギノ角ゴ Pro W3"/>
        <a:ea typeface="ヒラギノ角ゴ Pro W3"/>
        <a:cs typeface="ヒラギノ角ゴ Pro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101600" dist="254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76200" dist="508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6E6E9"/>
        </a:solidFill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81279" marR="81279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81279" marR="81279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 W6"/>
        <a:ea typeface="ヒラギノ角ゴ Pro W6"/>
        <a:cs typeface="ヒラギノ角ゴ Pro W6"/>
      </a:majorFont>
      <a:minorFont>
        <a:latin typeface="ヒラギノ角ゴ Pro W3"/>
        <a:ea typeface="ヒラギノ角ゴ Pro W3"/>
        <a:cs typeface="ヒラギノ角ゴ Pro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101600" dist="254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76200" dist="508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6E6E9"/>
        </a:solidFill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81279" marR="81279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81279" marR="81279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