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81279" marR="81279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1pPr>
    <a:lvl2pPr marL="81279" marR="81279" indent="2667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2pPr>
    <a:lvl3pPr marL="81279" marR="81279" indent="533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3pPr>
    <a:lvl4pPr marL="81279" marR="81279" indent="8001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4pPr>
    <a:lvl5pPr marL="81279" marR="81279" indent="1066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5pPr>
    <a:lvl6pPr marL="81279" marR="81279" indent="13335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6pPr>
    <a:lvl7pPr marL="81279" marR="81279" indent="1612899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7pPr>
    <a:lvl8pPr marL="81279" marR="81279" indent="1879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8pPr>
    <a:lvl9pPr marL="81279" marR="81279" indent="21463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508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508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600">
        <a:latin typeface="+mn-lt"/>
        <a:ea typeface="+mn-ea"/>
        <a:cs typeface="+mn-cs"/>
        <a:sym typeface="ヒラギノ角ゴ Pro W3"/>
      </a:defRPr>
    </a:lvl1pPr>
    <a:lvl2pPr indent="228600" defTabSz="457200" latinLnBrk="0">
      <a:defRPr sz="1600">
        <a:latin typeface="+mn-lt"/>
        <a:ea typeface="+mn-ea"/>
        <a:cs typeface="+mn-cs"/>
        <a:sym typeface="ヒラギノ角ゴ Pro W3"/>
      </a:defRPr>
    </a:lvl2pPr>
    <a:lvl3pPr indent="457200" defTabSz="457200" latinLnBrk="0">
      <a:defRPr sz="1600">
        <a:latin typeface="+mn-lt"/>
        <a:ea typeface="+mn-ea"/>
        <a:cs typeface="+mn-cs"/>
        <a:sym typeface="ヒラギノ角ゴ Pro W3"/>
      </a:defRPr>
    </a:lvl3pPr>
    <a:lvl4pPr indent="685800" defTabSz="457200" latinLnBrk="0">
      <a:defRPr sz="1600">
        <a:latin typeface="+mn-lt"/>
        <a:ea typeface="+mn-ea"/>
        <a:cs typeface="+mn-cs"/>
        <a:sym typeface="ヒラギノ角ゴ Pro W3"/>
      </a:defRPr>
    </a:lvl4pPr>
    <a:lvl5pPr indent="914400" defTabSz="457200" latinLnBrk="0">
      <a:defRPr sz="1600">
        <a:latin typeface="+mn-lt"/>
        <a:ea typeface="+mn-ea"/>
        <a:cs typeface="+mn-cs"/>
        <a:sym typeface="ヒラギノ角ゴ Pro W3"/>
      </a:defRPr>
    </a:lvl5pPr>
    <a:lvl6pPr indent="1143000" defTabSz="457200" latinLnBrk="0">
      <a:defRPr sz="1600">
        <a:latin typeface="+mn-lt"/>
        <a:ea typeface="+mn-ea"/>
        <a:cs typeface="+mn-cs"/>
        <a:sym typeface="ヒラギノ角ゴ Pro W3"/>
      </a:defRPr>
    </a:lvl6pPr>
    <a:lvl7pPr indent="1371600" defTabSz="457200" latinLnBrk="0">
      <a:defRPr sz="1600">
        <a:latin typeface="+mn-lt"/>
        <a:ea typeface="+mn-ea"/>
        <a:cs typeface="+mn-cs"/>
        <a:sym typeface="ヒラギノ角ゴ Pro W3"/>
      </a:defRPr>
    </a:lvl7pPr>
    <a:lvl8pPr indent="1600200" defTabSz="457200" latinLnBrk="0">
      <a:defRPr sz="1600">
        <a:latin typeface="+mn-lt"/>
        <a:ea typeface="+mn-ea"/>
        <a:cs typeface="+mn-cs"/>
        <a:sym typeface="ヒラギノ角ゴ Pro W3"/>
      </a:defRPr>
    </a:lvl8pPr>
    <a:lvl9pPr indent="1828800" defTabSz="457200" latinLnBrk="0">
      <a:defRPr sz="1600">
        <a:latin typeface="+mn-lt"/>
        <a:ea typeface="+mn-ea"/>
        <a:cs typeface="+mn-cs"/>
        <a:sym typeface="ヒラギノ角ゴ Pro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マスター #2 コピ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9" name="タイトルテキスト"/>
          <p:cNvSpPr txBox="1"/>
          <p:nvPr>
            <p:ph type="title"/>
          </p:nvPr>
        </p:nvSpPr>
        <p:spPr>
          <a:xfrm>
            <a:off x="830905" y="491238"/>
            <a:ext cx="15117069" cy="1108887"/>
          </a:xfrm>
          <a:prstGeom prst="rect">
            <a:avLst/>
          </a:prstGeom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</p:spPr>
        <p:txBody>
          <a:bodyPr lIns="101600" tIns="101600" rIns="101600" bIns="101600">
            <a:noAutofit/>
          </a:bodyPr>
          <a:lstStyle>
            <a:lvl1pPr marL="81279" marR="81279" defTabSz="1828800">
              <a:defRPr sz="4800">
                <a:solidFill>
                  <a:srgbClr val="000000"/>
                </a:solidFill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20" name="本文レベル1…"/>
          <p:cNvSpPr txBox="1"/>
          <p:nvPr>
            <p:ph type="body" idx="1"/>
          </p:nvPr>
        </p:nvSpPr>
        <p:spPr>
          <a:xfrm>
            <a:off x="967565" y="2368550"/>
            <a:ext cx="22448870" cy="10007600"/>
          </a:xfrm>
          <a:prstGeom prst="rect">
            <a:avLst/>
          </a:prstGeom>
        </p:spPr>
        <p:txBody>
          <a:bodyPr lIns="101600" tIns="101600" rIns="101600" bIns="101600">
            <a:noAutofit/>
          </a:bodyPr>
          <a:lstStyle>
            <a:lvl1pPr marL="726440" marR="81279" indent="-685800" defTabSz="1828800">
              <a:buClrTx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1pPr>
            <a:lvl2pPr marL="1069339" marR="81279" indent="-571499" defTabSz="1828800">
              <a:spcBef>
                <a:spcPts val="1200"/>
              </a:spcBef>
              <a:buClrTx/>
              <a:buChar char="–"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2pPr>
            <a:lvl3pPr marL="1412239" marR="81279" indent="-457200" defTabSz="1828800">
              <a:spcBef>
                <a:spcPts val="1100"/>
              </a:spcBef>
              <a:buClrTx/>
              <a:buSzPct val="100000"/>
              <a:buChar char="•"/>
              <a:defRPr sz="4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3pPr>
            <a:lvl4pPr marL="1869439" marR="81279" indent="-457200" defTabSz="1828800">
              <a:spcBef>
                <a:spcPts val="900"/>
              </a:spcBef>
              <a:buClrTx/>
              <a:buSzPct val="100000"/>
              <a:buChar char="–"/>
              <a:defRPr sz="3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4pPr>
            <a:lvl5pPr marL="2326639" marR="81279" indent="-457200" defTabSz="1828800">
              <a:spcBef>
                <a:spcPts val="900"/>
              </a:spcBef>
              <a:buClrTx/>
              <a:buSzPct val="100000"/>
              <a:buChar char="»"/>
              <a:defRPr sz="32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" name="スライド番号"/>
          <p:cNvSpPr txBox="1"/>
          <p:nvPr>
            <p:ph type="sldNum" sz="quarter" idx="2"/>
          </p:nvPr>
        </p:nvSpPr>
        <p:spPr>
          <a:xfrm>
            <a:off x="23299390" y="12755778"/>
            <a:ext cx="667941" cy="659806"/>
          </a:xfrm>
          <a:prstGeom prst="rect">
            <a:avLst/>
          </a:prstGeom>
        </p:spPr>
        <p:txBody>
          <a:bodyPr lIns="101600" tIns="101600" rIns="101600" bIns="101600"/>
          <a:lstStyle>
            <a:lvl1pPr marR="0" algn="ctr" defTabSz="914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0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/>
          <p:nvPr>
            <p:ph type="body" idx="1"/>
          </p:nvPr>
        </p:nvSpPr>
        <p:spPr>
          <a:xfrm>
            <a:off x="883929" y="2109918"/>
            <a:ext cx="22616141" cy="108853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>
            <a:normAutofit fontScale="100000" lnSpcReduction="0"/>
          </a:bodyPr>
          <a:lstStyle>
            <a:lvl2pPr marL="877636" indent="-433136">
              <a:spcBef>
                <a:spcPts val="700"/>
              </a:spcBef>
              <a:buSzPct val="100000"/>
              <a:buChar char="-"/>
              <a:defRPr sz="3600"/>
            </a:lvl2pPr>
            <a:lvl3pPr marL="0" indent="889000">
              <a:spcBef>
                <a:spcPts val="700"/>
              </a:spcBef>
              <a:buSzTx/>
              <a:buNone/>
              <a:defRPr sz="3600"/>
            </a:lvl3pPr>
            <a:lvl4pPr marL="0" indent="1333500">
              <a:spcBef>
                <a:spcPts val="700"/>
              </a:spcBef>
              <a:buSzTx/>
              <a:buNone/>
              <a:defRPr sz="3000"/>
            </a:lvl4pPr>
            <a:lvl5pPr marL="0" indent="1778000">
              <a:spcBef>
                <a:spcPts val="700"/>
              </a:spcBef>
              <a:buSzTx/>
              <a:buNone/>
              <a:defRPr sz="30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" name="タイトルテキスト"/>
          <p:cNvSpPr txBox="1"/>
          <p:nvPr>
            <p:ph type="title"/>
          </p:nvPr>
        </p:nvSpPr>
        <p:spPr>
          <a:xfrm>
            <a:off x="790347" y="390441"/>
            <a:ext cx="20353673" cy="12268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grpSp>
        <p:nvGrpSpPr>
          <p:cNvPr id="6" name="グループ"/>
          <p:cNvGrpSpPr/>
          <p:nvPr/>
        </p:nvGrpSpPr>
        <p:grpSpPr>
          <a:xfrm>
            <a:off x="8891419" y="12889982"/>
            <a:ext cx="4499964" cy="775550"/>
            <a:chOff x="0" y="0"/>
            <a:chExt cx="4499963" cy="775548"/>
          </a:xfrm>
        </p:grpSpPr>
        <p:pic>
          <p:nvPicPr>
            <p:cNvPr id="4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5558" t="44370" r="18146" b="50298"/>
            <a:stretch>
              <a:fillRect/>
            </a:stretch>
          </p:blipFill>
          <p:spPr>
            <a:xfrm>
              <a:off x="892100" y="182716"/>
              <a:ext cx="3607864" cy="410292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5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012" t="43490" r="87480" b="49642"/>
            <a:stretch>
              <a:fillRect/>
            </a:stretch>
          </p:blipFill>
          <p:spPr>
            <a:xfrm>
              <a:off x="0" y="0"/>
              <a:ext cx="759130" cy="775549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7" name="四角形"/>
          <p:cNvSpPr/>
          <p:nvPr/>
        </p:nvSpPr>
        <p:spPr>
          <a:xfrm>
            <a:off x="541806" y="1716127"/>
            <a:ext cx="23300390" cy="69286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rgbClr val="0096FF"/>
              </a:gs>
            </a:gsLst>
          </a:gradFill>
          <a:ln w="3175"/>
          <a:effectLst>
            <a:outerShdw sx="100000" sy="100000" kx="0" ky="0" algn="b" rotWithShape="0" blurRad="12700" dist="25400" dir="3960000">
              <a:srgbClr val="C0C0C0">
                <a:alpha val="75000"/>
              </a:srgbClr>
            </a:outerShdw>
          </a:effectLst>
        </p:spPr>
        <p:txBody>
          <a:bodyPr lIns="72231" tIns="72231" rIns="72231" bIns="72231" anchor="ctr"/>
          <a:lstStyle/>
          <a:p>
            <a:pPr marL="40639" marR="40639" defTabSz="914400">
              <a:defRPr sz="2200"/>
            </a:pPr>
          </a:p>
        </p:txBody>
      </p:sp>
      <p:grpSp>
        <p:nvGrpSpPr>
          <p:cNvPr id="10" name="グループ"/>
          <p:cNvGrpSpPr/>
          <p:nvPr/>
        </p:nvGrpSpPr>
        <p:grpSpPr>
          <a:xfrm>
            <a:off x="21234420" y="624315"/>
            <a:ext cx="2487654" cy="767306"/>
            <a:chOff x="0" y="8243"/>
            <a:chExt cx="2487653" cy="767305"/>
          </a:xfrm>
        </p:grpSpPr>
        <p:pic>
          <p:nvPicPr>
            <p:cNvPr id="8" name="image2.tif" descr="image2.ti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76313" b="34082"/>
            <a:stretch>
              <a:fillRect/>
            </a:stretch>
          </p:blipFill>
          <p:spPr>
            <a:xfrm>
              <a:off x="0" y="97103"/>
              <a:ext cx="1664909" cy="662147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9" name="image3.png" descr="image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1062"/>
            <a:stretch>
              <a:fillRect/>
            </a:stretch>
          </p:blipFill>
          <p:spPr>
            <a:xfrm>
              <a:off x="1720678" y="8243"/>
              <a:ext cx="766976" cy="767306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11" name="スライド番号"/>
          <p:cNvSpPr txBox="1"/>
          <p:nvPr>
            <p:ph type="sldNum" sz="quarter" idx="2"/>
          </p:nvPr>
        </p:nvSpPr>
        <p:spPr>
          <a:xfrm>
            <a:off x="23609234" y="13035399"/>
            <a:ext cx="381561" cy="384141"/>
          </a:xfrm>
          <a:prstGeom prst="rect">
            <a:avLst/>
          </a:prstGeom>
          <a:ln w="25400">
            <a:miter lim="400000"/>
          </a:ln>
        </p:spPr>
        <p:txBody>
          <a:bodyPr wrap="none" lIns="71420" tIns="71420" rIns="71420" bIns="71420">
            <a:spAutoFit/>
          </a:bodyPr>
          <a:lstStyle>
            <a:lvl1pPr marL="0" marR="57148" algn="r" defTabSz="642937">
              <a:defRPr sz="1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</p:sldLayoutIdLst>
  <p:transition xmlns:p14="http://schemas.microsoft.com/office/powerpoint/2010/main" spd="med" advClick="1"/>
  <p:txStyles>
    <p:titleStyle>
      <a:lvl1pPr marL="0" marR="0" indent="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1pPr>
      <a:lvl2pPr marL="0" marR="0" indent="228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2pPr>
      <a:lvl3pPr marL="0" marR="0" indent="457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3pPr>
      <a:lvl4pPr marL="0" marR="0" indent="685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4pPr>
      <a:lvl5pPr marL="0" marR="0" indent="9144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5pPr>
      <a:lvl6pPr marL="0" marR="0" indent="11430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6pPr>
      <a:lvl7pPr marL="0" marR="0" indent="1371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7pPr>
      <a:lvl8pPr marL="0" marR="0" indent="1600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8pPr>
      <a:lvl9pPr marL="0" marR="0" indent="1828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9pPr>
    </p:titleStyle>
    <p:bodyStyle>
      <a:lvl1pPr marL="413657" marR="0" indent="-413657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913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1358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1802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2247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2691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3136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3580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4025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bodyStyle>
    <p:otherStyle>
      <a:lvl1pPr marL="0" marR="57148" indent="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1pPr>
      <a:lvl2pPr marL="0" marR="57148" indent="228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2pPr>
      <a:lvl3pPr marL="0" marR="57148" indent="457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3pPr>
      <a:lvl4pPr marL="0" marR="57148" indent="685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4pPr>
      <a:lvl5pPr marL="0" marR="57148" indent="9144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5pPr>
      <a:lvl6pPr marL="0" marR="57148" indent="11430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6pPr>
      <a:lvl7pPr marL="0" marR="57148" indent="1371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7pPr>
      <a:lvl8pPr marL="0" marR="57148" indent="1600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8pPr>
      <a:lvl9pPr marL="0" marR="57148" indent="1828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5" Type="http://schemas.openxmlformats.org/officeDocument/2006/relationships/image" Target="../media/image17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3" Type="http://schemas.openxmlformats.org/officeDocument/2006/relationships/image" Target="../media/image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1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4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27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9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6.png"/><Relationship Id="rId6" Type="http://schemas.openxmlformats.org/officeDocument/2006/relationships/image" Target="../media/image29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28.png"/><Relationship Id="rId4" Type="http://schemas.openxmlformats.org/officeDocument/2006/relationships/image" Target="../media/image1.g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3" Type="http://schemas.openxmlformats.org/officeDocument/2006/relationships/image" Target="../media/image4.png"/><Relationship Id="rId4" Type="http://schemas.openxmlformats.org/officeDocument/2006/relationships/image" Target="../media/image1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■ ロボットの組み立て"/>
          <p:cNvSpPr txBox="1"/>
          <p:nvPr/>
        </p:nvSpPr>
        <p:spPr>
          <a:xfrm>
            <a:off x="990229" y="2047893"/>
            <a:ext cx="22403542" cy="10998201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 ロボットの組み立て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pic>
        <p:nvPicPr>
          <p:cNvPr id="4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" name="スライド番号"/>
          <p:cNvSpPr txBox="1"/>
          <p:nvPr>
            <p:ph type="sldNum" sz="quarter" idx="2"/>
          </p:nvPr>
        </p:nvSpPr>
        <p:spPr>
          <a:xfrm>
            <a:off x="22922026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40" name="モータ制御によるロボットの前進 （Python）(モータペア）"/>
          <p:cNvSpPr txBox="1"/>
          <p:nvPr>
            <p:ph type="title"/>
          </p:nvPr>
        </p:nvSpPr>
        <p:spPr>
          <a:xfrm>
            <a:off x="830905" y="491238"/>
            <a:ext cx="17766673" cy="1108887"/>
          </a:xfrm>
          <a:prstGeom prst="rect">
            <a:avLst/>
          </a:prstGeom>
        </p:spPr>
        <p:txBody>
          <a:bodyPr/>
          <a:lstStyle/>
          <a:p>
            <a:pPr/>
            <a:r>
              <a:t>モータ制御によるロボットの前進 （Python）</a:t>
            </a:r>
            <a:r>
              <a:rPr sz="3600">
                <a:latin typeface="+mn-lt"/>
                <a:ea typeface="+mn-ea"/>
                <a:cs typeface="+mn-cs"/>
                <a:sym typeface="ヒラギノ角ゴ Pro W3"/>
              </a:rPr>
              <a:t>(モータペア） </a:t>
            </a:r>
          </a:p>
        </p:txBody>
      </p:sp>
      <p:sp>
        <p:nvSpPr>
          <p:cNvPr id="141" name="ロボット(モータB+C)を3秒前進、その後2秒後退"/>
          <p:cNvSpPr txBox="1"/>
          <p:nvPr>
            <p:ph type="body" sz="quarter" idx="1"/>
          </p:nvPr>
        </p:nvSpPr>
        <p:spPr>
          <a:xfrm>
            <a:off x="967565" y="2368550"/>
            <a:ext cx="22448870" cy="1108887"/>
          </a:xfrm>
          <a:prstGeom prst="rect">
            <a:avLst/>
          </a:prstGeom>
        </p:spPr>
        <p:txBody>
          <a:bodyPr/>
          <a:lstStyle/>
          <a:p>
            <a:pPr/>
            <a:r>
              <a:t>ロボット(モータB+C)を3秒前進、その後2秒後退</a:t>
            </a:r>
          </a:p>
        </p:txBody>
      </p:sp>
      <p:sp>
        <p:nvSpPr>
          <p:cNvPr id="14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3" name="角丸四角形"/>
          <p:cNvSpPr/>
          <p:nvPr/>
        </p:nvSpPr>
        <p:spPr>
          <a:xfrm>
            <a:off x="1246316" y="3707685"/>
            <a:ext cx="21891368" cy="6300630"/>
          </a:xfrm>
          <a:prstGeom prst="roundRect">
            <a:avLst>
              <a:gd name="adj" fmla="val 15485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44" name="from hub import port…"/>
          <p:cNvSpPr txBox="1"/>
          <p:nvPr/>
        </p:nvSpPr>
        <p:spPr>
          <a:xfrm>
            <a:off x="3227103" y="4093341"/>
            <a:ext cx="18295220" cy="5791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grpSp>
        <p:nvGrpSpPr>
          <p:cNvPr id="147" name="グループ"/>
          <p:cNvGrpSpPr/>
          <p:nvPr/>
        </p:nvGrpSpPr>
        <p:grpSpPr>
          <a:xfrm>
            <a:off x="2329923" y="6921824"/>
            <a:ext cx="584201" cy="650568"/>
            <a:chOff x="13861" y="0"/>
            <a:chExt cx="584199" cy="650566"/>
          </a:xfrm>
        </p:grpSpPr>
        <p:sp>
          <p:nvSpPr>
            <p:cNvPr id="145" name="円形"/>
            <p:cNvSpPr/>
            <p:nvPr/>
          </p:nvSpPr>
          <p:spPr>
            <a:xfrm>
              <a:off x="13861" y="39054"/>
              <a:ext cx="572459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146" name="1"/>
            <p:cNvSpPr txBox="1"/>
            <p:nvPr/>
          </p:nvSpPr>
          <p:spPr>
            <a:xfrm>
              <a:off x="89473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150" name="グループ"/>
          <p:cNvGrpSpPr/>
          <p:nvPr/>
        </p:nvGrpSpPr>
        <p:grpSpPr>
          <a:xfrm>
            <a:off x="2323573" y="7943617"/>
            <a:ext cx="596901" cy="650568"/>
            <a:chOff x="13861" y="0"/>
            <a:chExt cx="596899" cy="650566"/>
          </a:xfrm>
        </p:grpSpPr>
        <p:sp>
          <p:nvSpPr>
            <p:cNvPr id="148" name="円形"/>
            <p:cNvSpPr/>
            <p:nvPr/>
          </p:nvSpPr>
          <p:spPr>
            <a:xfrm>
              <a:off x="13861" y="39054"/>
              <a:ext cx="572459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149" name="2"/>
            <p:cNvSpPr txBox="1"/>
            <p:nvPr/>
          </p:nvSpPr>
          <p:spPr>
            <a:xfrm>
              <a:off x="102173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153" name="グループ"/>
          <p:cNvGrpSpPr/>
          <p:nvPr/>
        </p:nvGrpSpPr>
        <p:grpSpPr>
          <a:xfrm>
            <a:off x="2329924" y="8765276"/>
            <a:ext cx="584201" cy="638507"/>
            <a:chOff x="13604" y="0"/>
            <a:chExt cx="584200" cy="638505"/>
          </a:xfrm>
        </p:grpSpPr>
        <p:sp>
          <p:nvSpPr>
            <p:cNvPr id="151" name="円形"/>
            <p:cNvSpPr/>
            <p:nvPr/>
          </p:nvSpPr>
          <p:spPr>
            <a:xfrm>
              <a:off x="13604" y="38330"/>
              <a:ext cx="561846" cy="561846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152" name="3"/>
            <p:cNvSpPr txBox="1"/>
            <p:nvPr/>
          </p:nvSpPr>
          <p:spPr>
            <a:xfrm>
              <a:off x="98645" y="0"/>
              <a:ext cx="499161" cy="63850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154" name="["/>
          <p:cNvSpPr txBox="1"/>
          <p:nvPr/>
        </p:nvSpPr>
        <p:spPr>
          <a:xfrm>
            <a:off x="2794280" y="6594692"/>
            <a:ext cx="540645" cy="11778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6900">
                <a:solidFill>
                  <a:srgbClr val="A6AAA9"/>
                </a:solidFill>
              </a:defRPr>
            </a:lvl1pPr>
          </a:lstStyle>
          <a:p>
            <a:pPr/>
            <a:r>
              <a:t>[</a:t>
            </a:r>
          </a:p>
        </p:txBody>
      </p:sp>
      <p:sp>
        <p:nvSpPr>
          <p:cNvPr id="155" name="["/>
          <p:cNvSpPr txBox="1"/>
          <p:nvPr/>
        </p:nvSpPr>
        <p:spPr>
          <a:xfrm>
            <a:off x="2794280" y="7606851"/>
            <a:ext cx="540645" cy="11778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6900">
                <a:solidFill>
                  <a:srgbClr val="A6AAA9"/>
                </a:solidFill>
              </a:defRPr>
            </a:lvl1pPr>
          </a:lstStyle>
          <a:p>
            <a:pPr/>
            <a:r>
              <a:t>[</a:t>
            </a:r>
          </a:p>
        </p:txBody>
      </p:sp>
      <p:sp>
        <p:nvSpPr>
          <p:cNvPr id="156" name="motor_pair.pair()    ： モータのペアの設定…"/>
          <p:cNvSpPr txBox="1"/>
          <p:nvPr/>
        </p:nvSpPr>
        <p:spPr>
          <a:xfrm>
            <a:off x="4413557" y="10500447"/>
            <a:ext cx="18635859" cy="29019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motor_pair.pair</a:t>
            </a:r>
            <a:r>
              <a:rPr>
                <a:solidFill>
                  <a:srgbClr val="00877B"/>
                </a:solidFill>
              </a:rPr>
              <a:t>()　　　　：　モータのペアの設定</a:t>
            </a:r>
            <a:endParaRPr>
              <a:solidFill>
                <a:srgbClr val="00877B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()　：　ペアのモータを動かす（速度を指定：-1,110~1,110）</a:t>
            </a:r>
            <a:endParaRPr>
              <a:solidFill>
                <a:srgbClr val="00877B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()　　　　　：　直前の状態の保持(単位はミリ秒)</a:t>
            </a:r>
            <a:endParaRPr>
              <a:solidFill>
                <a:srgbClr val="00877B"/>
              </a:solidFill>
            </a:endParaRPr>
          </a:p>
        </p:txBody>
      </p:sp>
      <p:sp>
        <p:nvSpPr>
          <p:cNvPr id="157" name="p.41：motor.py"/>
          <p:cNvSpPr txBox="1"/>
          <p:nvPr/>
        </p:nvSpPr>
        <p:spPr>
          <a:xfrm>
            <a:off x="19092051" y="3414793"/>
            <a:ext cx="3206370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p.41：motor.py</a:t>
            </a:r>
          </a:p>
        </p:txBody>
      </p:sp>
      <p:sp>
        <p:nvSpPr>
          <p:cNvPr id="158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グループ"/>
          <p:cNvGrpSpPr/>
          <p:nvPr/>
        </p:nvGrpSpPr>
        <p:grpSpPr>
          <a:xfrm>
            <a:off x="10616106" y="8787591"/>
            <a:ext cx="3151789" cy="3574586"/>
            <a:chOff x="0" y="0"/>
            <a:chExt cx="3151787" cy="3574585"/>
          </a:xfrm>
        </p:grpSpPr>
        <p:pic>
          <p:nvPicPr>
            <p:cNvPr id="160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3151788" cy="3570698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61" name="四角形"/>
            <p:cNvSpPr/>
            <p:nvPr/>
          </p:nvSpPr>
          <p:spPr>
            <a:xfrm>
              <a:off x="165530" y="3172437"/>
              <a:ext cx="218772" cy="4021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16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64" name="曲線の動きを実現するには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曲線の動きを実現するには</a:t>
            </a:r>
          </a:p>
        </p:txBody>
      </p:sp>
      <p:sp>
        <p:nvSpPr>
          <p:cNvPr id="165" name="線"/>
          <p:cNvSpPr/>
          <p:nvPr/>
        </p:nvSpPr>
        <p:spPr>
          <a:xfrm>
            <a:off x="9597773" y="10593578"/>
            <a:ext cx="5188454" cy="1"/>
          </a:xfrm>
          <a:prstGeom prst="line">
            <a:avLst/>
          </a:prstGeom>
          <a:ln w="50800">
            <a:solidFill>
              <a:srgbClr val="53585F"/>
            </a:solidFill>
            <a:prstDash val="sysDot"/>
            <a:miter lim="400000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66" name="線"/>
          <p:cNvSpPr/>
          <p:nvPr/>
        </p:nvSpPr>
        <p:spPr>
          <a:xfrm>
            <a:off x="12206372" y="4345017"/>
            <a:ext cx="3424" cy="7629239"/>
          </a:xfrm>
          <a:prstGeom prst="line">
            <a:avLst/>
          </a:prstGeom>
          <a:ln w="50800">
            <a:solidFill>
              <a:srgbClr val="53585F"/>
            </a:solidFill>
            <a:prstDash val="sysDot"/>
            <a:miter lim="400000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grpSp>
        <p:nvGrpSpPr>
          <p:cNvPr id="169" name="グループ"/>
          <p:cNvGrpSpPr/>
          <p:nvPr/>
        </p:nvGrpSpPr>
        <p:grpSpPr>
          <a:xfrm>
            <a:off x="6042191" y="10574884"/>
            <a:ext cx="10112592" cy="1270001"/>
            <a:chOff x="0" y="342899"/>
            <a:chExt cx="10112591" cy="1270000"/>
          </a:xfrm>
        </p:grpSpPr>
        <p:sp>
          <p:nvSpPr>
            <p:cNvPr id="167" name="左のモータ：C"/>
            <p:cNvSpPr/>
            <p:nvPr/>
          </p:nvSpPr>
          <p:spPr>
            <a:xfrm>
              <a:off x="0" y="342899"/>
              <a:ext cx="1270000" cy="1270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左のモータ：C</a:t>
              </a:r>
            </a:p>
          </p:txBody>
        </p:sp>
        <p:sp>
          <p:nvSpPr>
            <p:cNvPr id="168" name="右のモータ：D"/>
            <p:cNvSpPr/>
            <p:nvPr/>
          </p:nvSpPr>
          <p:spPr>
            <a:xfrm>
              <a:off x="8842591" y="342899"/>
              <a:ext cx="1270001" cy="1270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右のモータ：D</a:t>
              </a:r>
            </a:p>
          </p:txBody>
        </p:sp>
      </p:grpSp>
      <p:sp>
        <p:nvSpPr>
          <p:cNvPr id="170" name="モータCとDの速度の値のバランスを変えてみよう"/>
          <p:cNvSpPr txBox="1"/>
          <p:nvPr>
            <p:ph type="body" sz="quarter" idx="1"/>
          </p:nvPr>
        </p:nvSpPr>
        <p:spPr>
          <a:xfrm>
            <a:off x="967565" y="2368550"/>
            <a:ext cx="22448870" cy="1193205"/>
          </a:xfrm>
          <a:prstGeom prst="rect">
            <a:avLst/>
          </a:prstGeom>
        </p:spPr>
        <p:txBody>
          <a:bodyPr/>
          <a:lstStyle/>
          <a:p>
            <a:pPr/>
            <a:r>
              <a:t>モータCとDの速度の値のバランスを変えてみよう</a:t>
            </a:r>
          </a:p>
        </p:txBody>
      </p:sp>
      <p:sp>
        <p:nvSpPr>
          <p:cNvPr id="17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72" name="グループ"/>
          <p:cNvSpPr/>
          <p:nvPr/>
        </p:nvSpPr>
        <p:spPr>
          <a:xfrm flipV="1">
            <a:off x="10048113" y="8280220"/>
            <a:ext cx="3175" cy="2286001"/>
          </a:xfrm>
          <a:prstGeom prst="line">
            <a:avLst/>
          </a:prstGeom>
          <a:ln w="101600">
            <a:solidFill>
              <a:srgbClr val="00D100"/>
            </a:solidFill>
            <a:tailEnd type="triangle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73" name="速度：…"/>
          <p:cNvSpPr txBox="1"/>
          <p:nvPr/>
        </p:nvSpPr>
        <p:spPr>
          <a:xfrm>
            <a:off x="4911214" y="11176000"/>
            <a:ext cx="4568851" cy="18288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速度：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SPIKE-WB : 50[%]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Python : 500[度/秒]</a:t>
            </a:r>
          </a:p>
        </p:txBody>
      </p:sp>
      <p:sp>
        <p:nvSpPr>
          <p:cNvPr id="174" name="グループ"/>
          <p:cNvSpPr/>
          <p:nvPr/>
        </p:nvSpPr>
        <p:spPr>
          <a:xfrm flipH="1" flipV="1">
            <a:off x="14155794" y="9330424"/>
            <a:ext cx="1" cy="1245336"/>
          </a:xfrm>
          <a:prstGeom prst="line">
            <a:avLst/>
          </a:prstGeom>
          <a:ln w="101600">
            <a:solidFill>
              <a:srgbClr val="00D100"/>
            </a:solidFill>
            <a:tailEnd type="triangle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78" name="接続の線"/>
          <p:cNvSpPr/>
          <p:nvPr/>
        </p:nvSpPr>
        <p:spPr>
          <a:xfrm>
            <a:off x="12212260" y="4577559"/>
            <a:ext cx="4600519" cy="59485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503" y="10420"/>
                  <a:pt x="8703" y="3220"/>
                  <a:pt x="21600" y="0"/>
                </a:cubicBezTo>
              </a:path>
            </a:pathLst>
          </a:custGeom>
          <a:ln w="50800">
            <a:solidFill>
              <a:srgbClr val="FF26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176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77" name="速度：…"/>
          <p:cNvSpPr txBox="1"/>
          <p:nvPr/>
        </p:nvSpPr>
        <p:spPr>
          <a:xfrm>
            <a:off x="14370904" y="11176000"/>
            <a:ext cx="4570477" cy="18288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速度：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SPIKE-WB : 40[%]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Python : 400[度/秒]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C -0.000430 -0.019922 0.000185 -0.039872 0.001835 -0.059591 C 0.003518 -0.079693 0.006269 -0.099466 0.010053 -0.118644" origin="layout" pathEditMode="relative">
                                      <p:cBhvr>
                                        <p:cTn id="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mph" nodeType="withEffect" presetSubtype="0" presetID="8" grpId="2" fill="hold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9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path" nodeType="afterEffect" presetSubtype="0" presetID="-1" grpId="3" fill="hold">
                                  <p:stCondLst>
                                    <p:cond delay="0"/>
                                  </p:stCondLst>
                                  <p:childTnLst>
                                    <p:animMotion path="M 0.010053 -0.118644 C 0.014285 -0.137743 0.018681 -0.156726 0.023239 -0.175588 C 0.027607 -0.193667 0.032124 -0.211632 0.036788 -0.229476" origin="layout" pathEditMode="relative">
                                      <p:cBhvr>
                                        <p:cTn id="12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mph" nodeType="withEffect" presetSubtype="0" presetID="8" grpId="4" fill="hold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path" nodeType="afterEffect" presetSubtype="0" presetID="-1" grpId="5" fill="hold">
                                  <p:stCondLst>
                                    <p:cond delay="0"/>
                                  </p:stCondLst>
                                  <p:childTnLst>
                                    <p:animMotion path="M 0.036788 -0.229476 C 0.042500 -0.245698 0.048703 -0.261357 0.055371 -0.276382 C 0.062247 -0.291878 0.069606 -0.306676 0.077413 -0.320708" origin="layout" pathEditMode="relative">
                                      <p:cBhvr>
                                        <p:cTn id="18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mph" nodeType="withEffect" presetSubtype="0" presetID="8" grpId="6" fill="hold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21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path" nodeType="afterEffect" presetSubtype="0" presetID="-1" grpId="7" fill="hold">
                                  <p:stCondLst>
                                    <p:cond delay="0"/>
                                  </p:stCondLst>
                                  <p:childTnLst>
                                    <p:animMotion path="M 0.077413 -0.320708 C 0.085134 -0.335038 0.093414 -0.348378 0.102194 -0.360629 C 0.111116 -0.373079 0.120529 -0.384372 0.130362 -0.394421" origin="layout" pathEditMode="relative">
                                      <p:cBhvr>
                                        <p:cTn id="2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mph" nodeType="withEffect" presetSubtype="0" presetID="8" grpId="8" fill="hold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2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path" nodeType="afterEffect" presetSubtype="0" presetID="-1" grpId="9" fill="hold">
                                  <p:stCondLst>
                                    <p:cond delay="0"/>
                                  </p:stCondLst>
                                  <p:childTnLst>
                                    <p:animMotion path="M 0.130362 -0.394421 C 0.139787 -0.406189 0.149859 -0.416229 0.160423 -0.424387 C 0.170879 -0.432462 0.181764 -0.438652 0.192915 -0.442866" origin="layout" pathEditMode="relative">
                                      <p:cBhvr>
                                        <p:cTn id="30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mph" nodeType="withEffect" presetSubtype="0" presetID="8" grpId="10" fill="hold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33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2" grpId="8"/>
      <p:bldP build="whole" bldLvl="1" animBg="1" rev="0" advAuto="0" spid="162" grpId="2"/>
      <p:bldP build="whole" bldLvl="1" animBg="1" rev="0" advAuto="0" spid="162" grpId="10"/>
      <p:bldP build="whole" bldLvl="1" animBg="1" rev="0" advAuto="0" spid="162" grpId="4"/>
      <p:bldP build="whole" bldLvl="1" animBg="1" rev="0" advAuto="0" spid="162" grpId="6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グループ"/>
          <p:cNvGrpSpPr/>
          <p:nvPr/>
        </p:nvGrpSpPr>
        <p:grpSpPr>
          <a:xfrm>
            <a:off x="17519640" y="5178850"/>
            <a:ext cx="1915686" cy="2172665"/>
            <a:chOff x="0" y="0"/>
            <a:chExt cx="1915684" cy="2172664"/>
          </a:xfrm>
        </p:grpSpPr>
        <p:pic>
          <p:nvPicPr>
            <p:cNvPr id="180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81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185" name="グループ"/>
          <p:cNvGrpSpPr/>
          <p:nvPr/>
        </p:nvGrpSpPr>
        <p:grpSpPr>
          <a:xfrm>
            <a:off x="13172685" y="5153450"/>
            <a:ext cx="1915686" cy="2172665"/>
            <a:chOff x="0" y="0"/>
            <a:chExt cx="1915684" cy="2172664"/>
          </a:xfrm>
        </p:grpSpPr>
        <p:pic>
          <p:nvPicPr>
            <p:cNvPr id="183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84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188" name="グループ"/>
          <p:cNvGrpSpPr/>
          <p:nvPr/>
        </p:nvGrpSpPr>
        <p:grpSpPr>
          <a:xfrm>
            <a:off x="8970620" y="5191550"/>
            <a:ext cx="1915686" cy="2172665"/>
            <a:chOff x="0" y="0"/>
            <a:chExt cx="1915684" cy="2172664"/>
          </a:xfrm>
        </p:grpSpPr>
        <p:pic>
          <p:nvPicPr>
            <p:cNvPr id="186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87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191" name="グループ"/>
          <p:cNvGrpSpPr/>
          <p:nvPr/>
        </p:nvGrpSpPr>
        <p:grpSpPr>
          <a:xfrm>
            <a:off x="8945220" y="5178850"/>
            <a:ext cx="1915686" cy="2172665"/>
            <a:chOff x="0" y="0"/>
            <a:chExt cx="1915684" cy="2172664"/>
          </a:xfrm>
        </p:grpSpPr>
        <p:pic>
          <p:nvPicPr>
            <p:cNvPr id="189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190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192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graphicFrame>
        <p:nvGraphicFramePr>
          <p:cNvPr id="193" name="表 1"/>
          <p:cNvGraphicFramePr/>
          <p:nvPr/>
        </p:nvGraphicFramePr>
        <p:xfrm>
          <a:off x="2558856" y="7569325"/>
          <a:ext cx="17968560" cy="55473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{8F44A2F1-9E1F-4B54-A3A2-5F16C0AD49E2}</a:tableStyleId>
              </a:tblPr>
              <a:tblGrid>
                <a:gridCol w="5166892"/>
                <a:gridCol w="4324171"/>
                <a:gridCol w="4321418"/>
                <a:gridCol w="4314770"/>
              </a:tblGrid>
              <a:tr h="1919679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3400">
                          <a:latin typeface="ヒラギノ角ゴ ProN W3"/>
                          <a:ea typeface="ヒラギノ角ゴ ProN W3"/>
                          <a:cs typeface="ヒラギノ角ゴ ProN W3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C: 50　D: 50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C: 50　D: 30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C: 50　D: 10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3364478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3400">
                          <a:latin typeface="ヒラギノ角ゴ ProN W3"/>
                          <a:ea typeface="ヒラギノ角ゴ ProN W3"/>
                          <a:cs typeface="ヒラギノ角ゴ ProN W3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ステアリング: 0</a:t>
                      </a:r>
                    </a:p>
                  </a:txBody>
                  <a:tcPr marL="50800" marR="50800" marT="50800" marB="50800" anchor="ctr" anchorCtr="0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ステアリング: 20</a:t>
                      </a:r>
                    </a:p>
                  </a:txBody>
                  <a:tcPr marL="50800" marR="50800" marT="50800" marB="50800" anchor="ctr" anchorCtr="0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ステアリング: 40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194" name="曲線の動きを実現するには (SPIKE-WB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曲線の動きを実現するには (SPIKE-WB)</a:t>
            </a:r>
          </a:p>
        </p:txBody>
      </p:sp>
      <p:sp>
        <p:nvSpPr>
          <p:cNvPr id="195" name="モータCとDの速度の値を変えてみよう"/>
          <p:cNvSpPr txBox="1"/>
          <p:nvPr>
            <p:ph type="body" sz="quarter" idx="1"/>
          </p:nvPr>
        </p:nvSpPr>
        <p:spPr>
          <a:xfrm>
            <a:off x="967565" y="2368550"/>
            <a:ext cx="22448870" cy="1332707"/>
          </a:xfrm>
          <a:prstGeom prst="rect">
            <a:avLst/>
          </a:prstGeom>
        </p:spPr>
        <p:txBody>
          <a:bodyPr/>
          <a:lstStyle/>
          <a:p>
            <a:pPr/>
            <a:r>
              <a:t>モータCとDの速度の値を変えてみよう</a:t>
            </a:r>
          </a:p>
        </p:txBody>
      </p:sp>
      <p:sp>
        <p:nvSpPr>
          <p:cNvPr id="19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97" name="線"/>
          <p:cNvSpPr/>
          <p:nvPr/>
        </p:nvSpPr>
        <p:spPr>
          <a:xfrm flipV="1">
            <a:off x="14130526" y="5651876"/>
            <a:ext cx="1" cy="674057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6" name="接続の線"/>
          <p:cNvSpPr/>
          <p:nvPr/>
        </p:nvSpPr>
        <p:spPr>
          <a:xfrm>
            <a:off x="14099734" y="3505986"/>
            <a:ext cx="1430386" cy="30397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3" h="21600" fill="norm" stroke="1" extrusionOk="0">
                <a:moveTo>
                  <a:pt x="100" y="21600"/>
                </a:moveTo>
                <a:cubicBezTo>
                  <a:pt x="-927" y="13822"/>
                  <a:pt x="5931" y="6622"/>
                  <a:pt x="20673" y="0"/>
                </a:cubicBezTo>
              </a:path>
            </a:pathLst>
          </a:custGeom>
          <a:ln w="50800">
            <a:solidFill>
              <a:schemeClr val="accent5">
                <a:hueOff val="-444211"/>
                <a:satOff val="-14915"/>
                <a:lumOff val="22857"/>
              </a:schemeClr>
            </a:solidFill>
            <a:tailEnd type="stealth"/>
          </a:ln>
        </p:spPr>
        <p:txBody>
          <a:bodyPr/>
          <a:lstStyle/>
          <a:p>
            <a:pPr/>
          </a:p>
        </p:txBody>
      </p:sp>
      <p:grpSp>
        <p:nvGrpSpPr>
          <p:cNvPr id="201" name="グループ"/>
          <p:cNvGrpSpPr/>
          <p:nvPr/>
        </p:nvGrpSpPr>
        <p:grpSpPr>
          <a:xfrm>
            <a:off x="12387231" y="3422650"/>
            <a:ext cx="3486595" cy="3581414"/>
            <a:chOff x="0" y="0"/>
            <a:chExt cx="3486593" cy="3581413"/>
          </a:xfrm>
        </p:grpSpPr>
        <p:sp>
          <p:nvSpPr>
            <p:cNvPr id="199" name="線"/>
            <p:cNvSpPr/>
            <p:nvPr/>
          </p:nvSpPr>
          <p:spPr>
            <a:xfrm flipV="1">
              <a:off x="0" y="2834652"/>
              <a:ext cx="3486594" cy="1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00" name="線"/>
            <p:cNvSpPr/>
            <p:nvPr/>
          </p:nvSpPr>
          <p:spPr>
            <a:xfrm>
              <a:off x="1744446" y="-1"/>
              <a:ext cx="2" cy="3581415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sp>
        <p:nvSpPr>
          <p:cNvPr id="202" name="線"/>
          <p:cNvSpPr/>
          <p:nvPr/>
        </p:nvSpPr>
        <p:spPr>
          <a:xfrm flipV="1">
            <a:off x="18477484" y="5651876"/>
            <a:ext cx="1" cy="674057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7" name="接続の線"/>
          <p:cNvSpPr/>
          <p:nvPr/>
        </p:nvSpPr>
        <p:spPr>
          <a:xfrm>
            <a:off x="18453393" y="4846757"/>
            <a:ext cx="1428153" cy="1698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5" h="21600" fill="norm" stroke="1" extrusionOk="0">
                <a:moveTo>
                  <a:pt x="3" y="21600"/>
                </a:moveTo>
                <a:cubicBezTo>
                  <a:pt x="-185" y="9136"/>
                  <a:pt x="6952" y="1936"/>
                  <a:pt x="21415" y="0"/>
                </a:cubicBezTo>
              </a:path>
            </a:pathLst>
          </a:custGeom>
          <a:ln w="50800">
            <a:solidFill>
              <a:schemeClr val="accent5">
                <a:hueOff val="-444211"/>
                <a:satOff val="-14915"/>
                <a:lumOff val="22857"/>
              </a:schemeClr>
            </a:solidFill>
            <a:tailEnd type="stealth"/>
          </a:ln>
        </p:spPr>
        <p:txBody>
          <a:bodyPr/>
          <a:lstStyle/>
          <a:p>
            <a:pPr/>
          </a:p>
        </p:txBody>
      </p:sp>
      <p:grpSp>
        <p:nvGrpSpPr>
          <p:cNvPr id="206" name="グループ"/>
          <p:cNvGrpSpPr/>
          <p:nvPr/>
        </p:nvGrpSpPr>
        <p:grpSpPr>
          <a:xfrm>
            <a:off x="16734187" y="3422650"/>
            <a:ext cx="3486595" cy="3581414"/>
            <a:chOff x="0" y="0"/>
            <a:chExt cx="3486593" cy="3581413"/>
          </a:xfrm>
        </p:grpSpPr>
        <p:sp>
          <p:nvSpPr>
            <p:cNvPr id="204" name="線"/>
            <p:cNvSpPr/>
            <p:nvPr/>
          </p:nvSpPr>
          <p:spPr>
            <a:xfrm flipV="1">
              <a:off x="0" y="2834652"/>
              <a:ext cx="3486594" cy="1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05" name="線"/>
            <p:cNvSpPr/>
            <p:nvPr/>
          </p:nvSpPr>
          <p:spPr>
            <a:xfrm>
              <a:off x="1744446" y="-1"/>
              <a:ext cx="2" cy="3581415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grpSp>
        <p:nvGrpSpPr>
          <p:cNvPr id="209" name="グループ"/>
          <p:cNvGrpSpPr/>
          <p:nvPr/>
        </p:nvGrpSpPr>
        <p:grpSpPr>
          <a:xfrm>
            <a:off x="8159766" y="3435350"/>
            <a:ext cx="3486595" cy="3581414"/>
            <a:chOff x="0" y="0"/>
            <a:chExt cx="3486593" cy="3581413"/>
          </a:xfrm>
        </p:grpSpPr>
        <p:sp>
          <p:nvSpPr>
            <p:cNvPr id="207" name="線"/>
            <p:cNvSpPr/>
            <p:nvPr/>
          </p:nvSpPr>
          <p:spPr>
            <a:xfrm flipV="1">
              <a:off x="0" y="2834652"/>
              <a:ext cx="3486594" cy="1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08" name="線"/>
            <p:cNvSpPr/>
            <p:nvPr/>
          </p:nvSpPr>
          <p:spPr>
            <a:xfrm>
              <a:off x="1744446" y="-1"/>
              <a:ext cx="2" cy="3581415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sp>
        <p:nvSpPr>
          <p:cNvPr id="210" name="線"/>
          <p:cNvSpPr/>
          <p:nvPr/>
        </p:nvSpPr>
        <p:spPr>
          <a:xfrm flipV="1">
            <a:off x="9903062" y="3526228"/>
            <a:ext cx="1" cy="2812405"/>
          </a:xfrm>
          <a:prstGeom prst="line">
            <a:avLst/>
          </a:prstGeom>
          <a:ln w="50800">
            <a:solidFill>
              <a:srgbClr val="FF2600"/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11" name="タンクブロック"/>
          <p:cNvSpPr txBox="1"/>
          <p:nvPr/>
        </p:nvSpPr>
        <p:spPr>
          <a:xfrm>
            <a:off x="3565147" y="7662904"/>
            <a:ext cx="3125725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タンクブロック</a:t>
            </a:r>
          </a:p>
        </p:txBody>
      </p:sp>
      <p:sp>
        <p:nvSpPr>
          <p:cNvPr id="212" name="ステアリングブロック"/>
          <p:cNvSpPr txBox="1"/>
          <p:nvPr/>
        </p:nvSpPr>
        <p:spPr>
          <a:xfrm>
            <a:off x="2955547" y="9535805"/>
            <a:ext cx="4344925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ステアリングブロック</a:t>
            </a:r>
          </a:p>
        </p:txBody>
      </p:sp>
      <p:pic>
        <p:nvPicPr>
          <p:cNvPr id="213" name="スクリーンショット 2024-07-29 21.07.16.png" descr="スクリーンショット 2024-07-29 21.07.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668700" y="8405189"/>
            <a:ext cx="4918618" cy="896332"/>
          </a:xfrm>
          <a:prstGeom prst="rect">
            <a:avLst/>
          </a:prstGeom>
          <a:ln w="25400"/>
        </p:spPr>
      </p:pic>
      <p:pic>
        <p:nvPicPr>
          <p:cNvPr id="214" name="スクリーンショット 2024-07-30 11.23.20.png" descr="スクリーンショット 2024-07-30 11.23.2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06859" y="10174689"/>
            <a:ext cx="4842300" cy="2563571"/>
          </a:xfrm>
          <a:prstGeom prst="rect">
            <a:avLst/>
          </a:prstGeom>
          <a:ln w="25400"/>
        </p:spPr>
      </p:pic>
      <p:sp>
        <p:nvSpPr>
          <p:cNvPr id="215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グループ"/>
          <p:cNvGrpSpPr/>
          <p:nvPr/>
        </p:nvGrpSpPr>
        <p:grpSpPr>
          <a:xfrm>
            <a:off x="18629605" y="5178850"/>
            <a:ext cx="1915686" cy="2172665"/>
            <a:chOff x="0" y="0"/>
            <a:chExt cx="1915684" cy="2172664"/>
          </a:xfrm>
        </p:grpSpPr>
        <p:pic>
          <p:nvPicPr>
            <p:cNvPr id="219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220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224" name="グループ"/>
          <p:cNvGrpSpPr/>
          <p:nvPr/>
        </p:nvGrpSpPr>
        <p:grpSpPr>
          <a:xfrm>
            <a:off x="14282650" y="5153450"/>
            <a:ext cx="1915686" cy="2172665"/>
            <a:chOff x="0" y="0"/>
            <a:chExt cx="1915684" cy="2172664"/>
          </a:xfrm>
        </p:grpSpPr>
        <p:pic>
          <p:nvPicPr>
            <p:cNvPr id="222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223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227" name="グループ"/>
          <p:cNvGrpSpPr/>
          <p:nvPr/>
        </p:nvGrpSpPr>
        <p:grpSpPr>
          <a:xfrm>
            <a:off x="10080585" y="5191550"/>
            <a:ext cx="1915686" cy="2172665"/>
            <a:chOff x="0" y="0"/>
            <a:chExt cx="1915684" cy="2172664"/>
          </a:xfrm>
        </p:grpSpPr>
        <p:pic>
          <p:nvPicPr>
            <p:cNvPr id="225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226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230" name="グループ"/>
          <p:cNvGrpSpPr/>
          <p:nvPr/>
        </p:nvGrpSpPr>
        <p:grpSpPr>
          <a:xfrm>
            <a:off x="10055185" y="5178850"/>
            <a:ext cx="1915686" cy="2172665"/>
            <a:chOff x="0" y="0"/>
            <a:chExt cx="1915684" cy="2172664"/>
          </a:xfrm>
        </p:grpSpPr>
        <p:pic>
          <p:nvPicPr>
            <p:cNvPr id="228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15685" cy="2170302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229" name="四角形"/>
            <p:cNvSpPr/>
            <p:nvPr/>
          </p:nvSpPr>
          <p:spPr>
            <a:xfrm>
              <a:off x="100610" y="1928235"/>
              <a:ext cx="132972" cy="24443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23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graphicFrame>
        <p:nvGraphicFramePr>
          <p:cNvPr id="232" name="表 1"/>
          <p:cNvGraphicFramePr/>
          <p:nvPr/>
        </p:nvGraphicFramePr>
        <p:xfrm>
          <a:off x="2558856" y="7569325"/>
          <a:ext cx="20121703" cy="222346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{8F44A2F1-9E1F-4B54-A3A2-5F16C0AD49E2}</a:tableStyleId>
              </a:tblPr>
              <a:tblGrid>
                <a:gridCol w="5720899"/>
                <a:gridCol w="4787820"/>
                <a:gridCol w="4784771"/>
                <a:gridCol w="4777411"/>
              </a:tblGrid>
              <a:tr h="1054069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3400">
                          <a:latin typeface="ヒラギノ角ゴ ProN W3"/>
                          <a:ea typeface="ヒラギノ角ゴ ProN W3"/>
                          <a:cs typeface="ヒラギノ角ゴ ProN W3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C: 500　D: 500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C: 500　D: 300</a:t>
                      </a:r>
                    </a:p>
                  </a:txBody>
                  <a:tcPr marL="50800" marR="50800" marT="50800" marB="50800" anchor="ctr" anchorCtr="0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C: 500　D: 100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</a:tr>
              <a:tr h="1118595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3400">
                          <a:latin typeface="ヒラギノ角ゴ ProN W3"/>
                          <a:ea typeface="ヒラギノ角ゴ ProN W3"/>
                          <a:cs typeface="ヒラギノ角ゴ ProN W3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steering: 0</a:t>
                      </a:r>
                    </a:p>
                  </a:txBody>
                  <a:tcPr marL="50800" marR="50800" marT="50800" marB="50800" anchor="ctr" anchorCtr="0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steering: 20</a:t>
                      </a:r>
                    </a:p>
                  </a:txBody>
                  <a:tcPr marL="50800" marR="50800" marT="50800" marB="50800" anchor="ctr" anchorCtr="0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2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steering: 40</a:t>
                      </a:r>
                    </a:p>
                  </a:txBody>
                  <a:tcPr marL="50800" marR="50800" marT="50800" marB="50800" anchor="ctr" anchorCtr="0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233" name="曲線の動きを実現するには (Python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曲線の動きを実現するには (Python)</a:t>
            </a:r>
          </a:p>
        </p:txBody>
      </p:sp>
      <p:sp>
        <p:nvSpPr>
          <p:cNvPr id="234" name="モータCとDの速度の値を変えてみよう"/>
          <p:cNvSpPr txBox="1"/>
          <p:nvPr>
            <p:ph type="body" sz="quarter" idx="1"/>
          </p:nvPr>
        </p:nvSpPr>
        <p:spPr>
          <a:xfrm>
            <a:off x="967565" y="2368550"/>
            <a:ext cx="22448870" cy="1332707"/>
          </a:xfrm>
          <a:prstGeom prst="rect">
            <a:avLst/>
          </a:prstGeom>
        </p:spPr>
        <p:txBody>
          <a:bodyPr/>
          <a:lstStyle/>
          <a:p>
            <a:pPr/>
            <a:r>
              <a:t>モータCとDの速度の値を変えてみよう</a:t>
            </a:r>
          </a:p>
        </p:txBody>
      </p:sp>
      <p:sp>
        <p:nvSpPr>
          <p:cNvPr id="23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36" name="線"/>
          <p:cNvSpPr/>
          <p:nvPr/>
        </p:nvSpPr>
        <p:spPr>
          <a:xfrm flipV="1">
            <a:off x="15240491" y="5651876"/>
            <a:ext cx="1" cy="674057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3" name="接続の線"/>
          <p:cNvSpPr/>
          <p:nvPr/>
        </p:nvSpPr>
        <p:spPr>
          <a:xfrm>
            <a:off x="15209699" y="3505986"/>
            <a:ext cx="1430386" cy="30397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73" h="21600" fill="norm" stroke="1" extrusionOk="0">
                <a:moveTo>
                  <a:pt x="100" y="21600"/>
                </a:moveTo>
                <a:cubicBezTo>
                  <a:pt x="-927" y="13822"/>
                  <a:pt x="5931" y="6622"/>
                  <a:pt x="20673" y="0"/>
                </a:cubicBezTo>
              </a:path>
            </a:pathLst>
          </a:custGeom>
          <a:ln w="50800">
            <a:solidFill>
              <a:schemeClr val="accent5">
                <a:hueOff val="-444211"/>
                <a:satOff val="-14915"/>
                <a:lumOff val="22857"/>
              </a:schemeClr>
            </a:solidFill>
            <a:tailEnd type="stealth"/>
          </a:ln>
        </p:spPr>
        <p:txBody>
          <a:bodyPr/>
          <a:lstStyle/>
          <a:p>
            <a:pPr/>
          </a:p>
        </p:txBody>
      </p:sp>
      <p:grpSp>
        <p:nvGrpSpPr>
          <p:cNvPr id="240" name="グループ"/>
          <p:cNvGrpSpPr/>
          <p:nvPr/>
        </p:nvGrpSpPr>
        <p:grpSpPr>
          <a:xfrm>
            <a:off x="13497196" y="3422650"/>
            <a:ext cx="3486594" cy="3581414"/>
            <a:chOff x="0" y="0"/>
            <a:chExt cx="3486593" cy="3581413"/>
          </a:xfrm>
        </p:grpSpPr>
        <p:sp>
          <p:nvSpPr>
            <p:cNvPr id="238" name="線"/>
            <p:cNvSpPr/>
            <p:nvPr/>
          </p:nvSpPr>
          <p:spPr>
            <a:xfrm flipV="1">
              <a:off x="0" y="2834652"/>
              <a:ext cx="3486594" cy="1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39" name="線"/>
            <p:cNvSpPr/>
            <p:nvPr/>
          </p:nvSpPr>
          <p:spPr>
            <a:xfrm>
              <a:off x="1744446" y="-1"/>
              <a:ext cx="2" cy="3581415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sp>
        <p:nvSpPr>
          <p:cNvPr id="241" name="線"/>
          <p:cNvSpPr/>
          <p:nvPr/>
        </p:nvSpPr>
        <p:spPr>
          <a:xfrm flipV="1">
            <a:off x="19587449" y="5651876"/>
            <a:ext cx="1" cy="674057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4" name="接続の線"/>
          <p:cNvSpPr/>
          <p:nvPr/>
        </p:nvSpPr>
        <p:spPr>
          <a:xfrm>
            <a:off x="19563357" y="4846757"/>
            <a:ext cx="1428154" cy="16989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5" h="21600" fill="norm" stroke="1" extrusionOk="0">
                <a:moveTo>
                  <a:pt x="3" y="21600"/>
                </a:moveTo>
                <a:cubicBezTo>
                  <a:pt x="-185" y="9136"/>
                  <a:pt x="6952" y="1936"/>
                  <a:pt x="21415" y="0"/>
                </a:cubicBezTo>
              </a:path>
            </a:pathLst>
          </a:custGeom>
          <a:ln w="50800">
            <a:solidFill>
              <a:schemeClr val="accent5">
                <a:hueOff val="-444211"/>
                <a:satOff val="-14915"/>
                <a:lumOff val="22857"/>
              </a:schemeClr>
            </a:solidFill>
            <a:tailEnd type="stealth"/>
          </a:ln>
        </p:spPr>
        <p:txBody>
          <a:bodyPr/>
          <a:lstStyle/>
          <a:p>
            <a:pPr/>
          </a:p>
        </p:txBody>
      </p:sp>
      <p:grpSp>
        <p:nvGrpSpPr>
          <p:cNvPr id="245" name="グループ"/>
          <p:cNvGrpSpPr/>
          <p:nvPr/>
        </p:nvGrpSpPr>
        <p:grpSpPr>
          <a:xfrm>
            <a:off x="17844152" y="3422650"/>
            <a:ext cx="3486595" cy="3581414"/>
            <a:chOff x="0" y="0"/>
            <a:chExt cx="3486593" cy="3581413"/>
          </a:xfrm>
        </p:grpSpPr>
        <p:sp>
          <p:nvSpPr>
            <p:cNvPr id="243" name="線"/>
            <p:cNvSpPr/>
            <p:nvPr/>
          </p:nvSpPr>
          <p:spPr>
            <a:xfrm flipV="1">
              <a:off x="0" y="2834652"/>
              <a:ext cx="3486594" cy="1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44" name="線"/>
            <p:cNvSpPr/>
            <p:nvPr/>
          </p:nvSpPr>
          <p:spPr>
            <a:xfrm>
              <a:off x="1744446" y="-1"/>
              <a:ext cx="2" cy="3581415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grpSp>
        <p:nvGrpSpPr>
          <p:cNvPr id="248" name="グループ"/>
          <p:cNvGrpSpPr/>
          <p:nvPr/>
        </p:nvGrpSpPr>
        <p:grpSpPr>
          <a:xfrm>
            <a:off x="9269730" y="3435350"/>
            <a:ext cx="3486595" cy="3581414"/>
            <a:chOff x="0" y="0"/>
            <a:chExt cx="3486593" cy="3581413"/>
          </a:xfrm>
        </p:grpSpPr>
        <p:sp>
          <p:nvSpPr>
            <p:cNvPr id="246" name="線"/>
            <p:cNvSpPr/>
            <p:nvPr/>
          </p:nvSpPr>
          <p:spPr>
            <a:xfrm flipV="1">
              <a:off x="0" y="2834652"/>
              <a:ext cx="3486594" cy="1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47" name="線"/>
            <p:cNvSpPr/>
            <p:nvPr/>
          </p:nvSpPr>
          <p:spPr>
            <a:xfrm>
              <a:off x="1744446" y="-1"/>
              <a:ext cx="2" cy="3581415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sp>
        <p:nvSpPr>
          <p:cNvPr id="249" name="線"/>
          <p:cNvSpPr/>
          <p:nvPr/>
        </p:nvSpPr>
        <p:spPr>
          <a:xfrm flipV="1">
            <a:off x="11013027" y="3526228"/>
            <a:ext cx="1" cy="2812405"/>
          </a:xfrm>
          <a:prstGeom prst="line">
            <a:avLst/>
          </a:prstGeom>
          <a:ln w="50800">
            <a:solidFill>
              <a:srgbClr val="FF2600"/>
            </a:solidFill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0" name="motor_pair.move_tank( )"/>
          <p:cNvSpPr txBox="1"/>
          <p:nvPr/>
        </p:nvSpPr>
        <p:spPr>
          <a:xfrm>
            <a:off x="2763929" y="7857393"/>
            <a:ext cx="5152848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motor_pair.move_tank( )</a:t>
            </a:r>
          </a:p>
        </p:txBody>
      </p:sp>
      <p:sp>
        <p:nvSpPr>
          <p:cNvPr id="251" name="move( )"/>
          <p:cNvSpPr txBox="1"/>
          <p:nvPr/>
        </p:nvSpPr>
        <p:spPr>
          <a:xfrm>
            <a:off x="4220873" y="8879407"/>
            <a:ext cx="1814272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move( )</a:t>
            </a:r>
          </a:p>
        </p:txBody>
      </p:sp>
      <p:sp>
        <p:nvSpPr>
          <p:cNvPr id="252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5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58" name="■ロボットを旋回させるには(モータ制御2)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■ロボットを旋回させるには(モータ制御2)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259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7627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グループ"/>
          <p:cNvGrpSpPr/>
          <p:nvPr/>
        </p:nvGrpSpPr>
        <p:grpSpPr>
          <a:xfrm>
            <a:off x="8727352" y="4382870"/>
            <a:ext cx="6929296" cy="7858827"/>
            <a:chOff x="0" y="0"/>
            <a:chExt cx="6929294" cy="7858825"/>
          </a:xfrm>
        </p:grpSpPr>
        <p:pic>
          <p:nvPicPr>
            <p:cNvPr id="261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929295" cy="7850278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262" name="四角形"/>
            <p:cNvSpPr/>
            <p:nvPr/>
          </p:nvSpPr>
          <p:spPr>
            <a:xfrm>
              <a:off x="363923" y="6974692"/>
              <a:ext cx="480974" cy="88413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26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65" name="ロボットの旋回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ロボットの旋回</a:t>
            </a:r>
          </a:p>
        </p:txBody>
      </p:sp>
      <p:sp>
        <p:nvSpPr>
          <p:cNvPr id="266" name="ロボットを(その場で)右旋回させるには"/>
          <p:cNvSpPr txBox="1"/>
          <p:nvPr>
            <p:ph type="body" sz="quarter" idx="1"/>
          </p:nvPr>
        </p:nvSpPr>
        <p:spPr>
          <a:xfrm>
            <a:off x="967565" y="2368550"/>
            <a:ext cx="22448870" cy="1708219"/>
          </a:xfrm>
          <a:prstGeom prst="rect">
            <a:avLst/>
          </a:prstGeom>
        </p:spPr>
        <p:txBody>
          <a:bodyPr/>
          <a:lstStyle/>
          <a:p>
            <a:pPr/>
            <a:r>
              <a:t>ロボットを(その場で)右旋回させるには</a:t>
            </a:r>
          </a:p>
        </p:txBody>
      </p:sp>
      <p:sp>
        <p:nvSpPr>
          <p:cNvPr id="26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270" name="グループ"/>
          <p:cNvGrpSpPr/>
          <p:nvPr/>
        </p:nvGrpSpPr>
        <p:grpSpPr>
          <a:xfrm>
            <a:off x="6769100" y="4754225"/>
            <a:ext cx="10820400" cy="7958475"/>
            <a:chOff x="0" y="0"/>
            <a:chExt cx="10820400" cy="7958474"/>
          </a:xfrm>
        </p:grpSpPr>
        <p:sp>
          <p:nvSpPr>
            <p:cNvPr id="268" name="線"/>
            <p:cNvSpPr/>
            <p:nvPr/>
          </p:nvSpPr>
          <p:spPr>
            <a:xfrm>
              <a:off x="0" y="3522745"/>
              <a:ext cx="10820400" cy="3770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69" name="線"/>
            <p:cNvSpPr/>
            <p:nvPr/>
          </p:nvSpPr>
          <p:spPr>
            <a:xfrm>
              <a:off x="5411893" y="0"/>
              <a:ext cx="3176" cy="7958475"/>
            </a:xfrm>
            <a:prstGeom prst="line">
              <a:avLst/>
            </a:prstGeom>
            <a:noFill/>
            <a:ln w="50800" cap="flat">
              <a:solidFill>
                <a:srgbClr val="53585F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grpSp>
        <p:nvGrpSpPr>
          <p:cNvPr id="273" name="グループ"/>
          <p:cNvGrpSpPr/>
          <p:nvPr/>
        </p:nvGrpSpPr>
        <p:grpSpPr>
          <a:xfrm>
            <a:off x="15445950" y="6307327"/>
            <a:ext cx="2133601" cy="3090673"/>
            <a:chOff x="0" y="0"/>
            <a:chExt cx="2133600" cy="3090672"/>
          </a:xfrm>
        </p:grpSpPr>
        <p:sp>
          <p:nvSpPr>
            <p:cNvPr id="271" name="線"/>
            <p:cNvSpPr/>
            <p:nvPr/>
          </p:nvSpPr>
          <p:spPr>
            <a:xfrm>
              <a:off x="1064049" y="804672"/>
              <a:ext cx="3176" cy="2286001"/>
            </a:xfrm>
            <a:prstGeom prst="line">
              <a:avLst/>
            </a:prstGeom>
            <a:noFill/>
            <a:ln w="101600" cap="flat">
              <a:solidFill>
                <a:srgbClr val="FF26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  <p:sp>
          <p:nvSpPr>
            <p:cNvPr id="272" name="逆方向"/>
            <p:cNvSpPr txBox="1"/>
            <p:nvPr/>
          </p:nvSpPr>
          <p:spPr>
            <a:xfrm>
              <a:off x="0" y="0"/>
              <a:ext cx="2133600" cy="7112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t">
              <a:noAutofit/>
            </a:bodyPr>
            <a:lstStyle>
              <a:lvl1pPr>
                <a:buClr>
                  <a:srgbClr val="00D100"/>
                </a:buClr>
                <a:buFont typeface="Arial"/>
                <a:defRPr sz="4000">
                  <a:solidFill>
                    <a:srgbClr val="FF2600"/>
                  </a:solidFill>
                  <a:uFill>
                    <a:solidFill>
                      <a:srgbClr val="00D100"/>
                    </a:solidFill>
                  </a:uFill>
                  <a:latin typeface="+mn-lt"/>
                  <a:ea typeface="+mn-ea"/>
                  <a:cs typeface="+mn-cs"/>
                  <a:sym typeface="ヒラギノ角ゴ Pro W3"/>
                </a:defRPr>
              </a:lvl1pPr>
            </a:lstStyle>
            <a:p>
              <a:pPr/>
              <a:r>
                <a:t>逆方向</a:t>
              </a:r>
            </a:p>
          </p:txBody>
        </p:sp>
      </p:grpSp>
      <p:grpSp>
        <p:nvGrpSpPr>
          <p:cNvPr id="276" name="グループ"/>
          <p:cNvGrpSpPr/>
          <p:nvPr/>
        </p:nvGrpSpPr>
        <p:grpSpPr>
          <a:xfrm>
            <a:off x="6908375" y="6276166"/>
            <a:ext cx="1930401" cy="3108961"/>
            <a:chOff x="0" y="0"/>
            <a:chExt cx="1930400" cy="3108960"/>
          </a:xfrm>
        </p:grpSpPr>
        <p:sp>
          <p:nvSpPr>
            <p:cNvPr id="274" name="順方向"/>
            <p:cNvSpPr/>
            <p:nvPr/>
          </p:nvSpPr>
          <p:spPr>
            <a:xfrm>
              <a:off x="0" y="0"/>
              <a:ext cx="1930400" cy="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t">
              <a:spAutoFit/>
            </a:bodyPr>
            <a:lstStyle>
              <a:lvl1pPr>
                <a:buFont typeface="Arial"/>
                <a:defRPr sz="4000">
                  <a:solidFill>
                    <a:srgbClr val="00D100"/>
                  </a:solidFill>
                  <a:uFill>
                    <a:solidFill>
                      <a:srgbClr val="00D100"/>
                    </a:solidFill>
                  </a:uFill>
                  <a:latin typeface="+mn-lt"/>
                  <a:ea typeface="+mn-ea"/>
                  <a:cs typeface="+mn-cs"/>
                  <a:sym typeface="ヒラギノ角ゴ Pro W3"/>
                </a:defRPr>
              </a:lvl1pPr>
            </a:lstStyle>
            <a:p>
              <a:pPr/>
              <a:r>
                <a:t>順方向</a:t>
              </a:r>
            </a:p>
          </p:txBody>
        </p:sp>
        <p:sp>
          <p:nvSpPr>
            <p:cNvPr id="275" name="線"/>
            <p:cNvSpPr/>
            <p:nvPr/>
          </p:nvSpPr>
          <p:spPr>
            <a:xfrm flipV="1">
              <a:off x="962449" y="822960"/>
              <a:ext cx="3176" cy="2286001"/>
            </a:xfrm>
            <a:prstGeom prst="line">
              <a:avLst/>
            </a:prstGeom>
            <a:noFill/>
            <a:ln w="101600" cap="flat">
              <a:solidFill>
                <a:srgbClr val="00D1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marL="0" marR="0" defTabSz="914400">
                <a:defRPr sz="2400">
                  <a:uFillTx/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</a:p>
          </p:txBody>
        </p:sp>
      </p:grpSp>
      <p:grpSp>
        <p:nvGrpSpPr>
          <p:cNvPr id="279" name="グループ"/>
          <p:cNvGrpSpPr/>
          <p:nvPr/>
        </p:nvGrpSpPr>
        <p:grpSpPr>
          <a:xfrm>
            <a:off x="5889791" y="10372197"/>
            <a:ext cx="10112592" cy="1270001"/>
            <a:chOff x="0" y="342899"/>
            <a:chExt cx="10112591" cy="1270000"/>
          </a:xfrm>
        </p:grpSpPr>
        <p:sp>
          <p:nvSpPr>
            <p:cNvPr id="277" name="左のモータ：C"/>
            <p:cNvSpPr/>
            <p:nvPr/>
          </p:nvSpPr>
          <p:spPr>
            <a:xfrm>
              <a:off x="0" y="342899"/>
              <a:ext cx="1270000" cy="1270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左のモータ：C</a:t>
              </a:r>
            </a:p>
          </p:txBody>
        </p:sp>
        <p:sp>
          <p:nvSpPr>
            <p:cNvPr id="278" name="右のモータ：D"/>
            <p:cNvSpPr/>
            <p:nvPr/>
          </p:nvSpPr>
          <p:spPr>
            <a:xfrm>
              <a:off x="8842591" y="342899"/>
              <a:ext cx="1270001" cy="127000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右のモータ：D</a:t>
              </a:r>
            </a:p>
          </p:txBody>
        </p:sp>
      </p:grpSp>
      <p:sp>
        <p:nvSpPr>
          <p:cNvPr id="280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mph" nodeType="clickEffect" presetSubtype="0" presetID="8" grpId="3" fill="hold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20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6" grpId="1"/>
      <p:bldP build="whole" bldLvl="1" animBg="1" rev="0" advAuto="0" spid="273" grpId="2"/>
      <p:bldP build="whole" bldLvl="1" animBg="1" rev="0" advAuto="0" spid="263" grpId="3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グループ"/>
          <p:cNvGrpSpPr/>
          <p:nvPr/>
        </p:nvGrpSpPr>
        <p:grpSpPr>
          <a:xfrm>
            <a:off x="10061327" y="9190495"/>
            <a:ext cx="2954412" cy="3350732"/>
            <a:chOff x="0" y="0"/>
            <a:chExt cx="2954410" cy="3350730"/>
          </a:xfrm>
        </p:grpSpPr>
        <p:pic>
          <p:nvPicPr>
            <p:cNvPr id="282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954411" cy="3347087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283" name="四角形"/>
            <p:cNvSpPr/>
            <p:nvPr/>
          </p:nvSpPr>
          <p:spPr>
            <a:xfrm>
              <a:off x="155164" y="2973766"/>
              <a:ext cx="205071" cy="376965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28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286" name="線"/>
          <p:cNvSpPr/>
          <p:nvPr/>
        </p:nvSpPr>
        <p:spPr>
          <a:xfrm flipV="1">
            <a:off x="11538533" y="4769318"/>
            <a:ext cx="1" cy="6167939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87" name="ロボットを90度右回転させるには？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ロボットを90度右回転させるには？</a:t>
            </a:r>
          </a:p>
        </p:txBody>
      </p:sp>
      <p:sp>
        <p:nvSpPr>
          <p:cNvPr id="288" name="線"/>
          <p:cNvSpPr/>
          <p:nvPr/>
        </p:nvSpPr>
        <p:spPr>
          <a:xfrm>
            <a:off x="11539802" y="4711979"/>
            <a:ext cx="2087881" cy="1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95" name="接続の線"/>
          <p:cNvSpPr/>
          <p:nvPr/>
        </p:nvSpPr>
        <p:spPr>
          <a:xfrm>
            <a:off x="11606704" y="4729494"/>
            <a:ext cx="501626" cy="5016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19" h="20419" fill="norm" stroke="1" extrusionOk="0">
                <a:moveTo>
                  <a:pt x="20250" y="0"/>
                </a:moveTo>
                <a:cubicBezTo>
                  <a:pt x="21600" y="14850"/>
                  <a:pt x="14850" y="21600"/>
                  <a:pt x="0" y="20250"/>
                </a:cubicBezTo>
              </a:path>
            </a:pathLst>
          </a:custGeom>
          <a:ln w="25400">
            <a:solidFill>
              <a:srgbClr val="000000"/>
            </a:solidFill>
            <a:headEnd type="arrow"/>
            <a:tailEnd type="arrow"/>
          </a:ln>
        </p:spPr>
        <p:txBody>
          <a:bodyPr/>
          <a:lstStyle/>
          <a:p>
            <a:pPr/>
          </a:p>
        </p:txBody>
      </p:sp>
      <p:sp>
        <p:nvSpPr>
          <p:cNvPr id="290" name="90度"/>
          <p:cNvSpPr txBox="1"/>
          <p:nvPr/>
        </p:nvSpPr>
        <p:spPr>
          <a:xfrm>
            <a:off x="12421732" y="5852738"/>
            <a:ext cx="123759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90度</a:t>
            </a:r>
          </a:p>
        </p:txBody>
      </p:sp>
      <p:sp>
        <p:nvSpPr>
          <p:cNvPr id="291" name="どのように実現するか考えてみよう！"/>
          <p:cNvSpPr txBox="1"/>
          <p:nvPr>
            <p:ph type="body" sz="quarter" idx="1"/>
          </p:nvPr>
        </p:nvSpPr>
        <p:spPr>
          <a:xfrm>
            <a:off x="967565" y="2368550"/>
            <a:ext cx="22448870" cy="1505090"/>
          </a:xfrm>
          <a:prstGeom prst="rect">
            <a:avLst/>
          </a:prstGeom>
        </p:spPr>
        <p:txBody>
          <a:bodyPr/>
          <a:lstStyle/>
          <a:p>
            <a:pPr/>
            <a:r>
              <a:t>どのように実現するか考えてみよう！</a:t>
            </a:r>
          </a:p>
        </p:txBody>
      </p:sp>
      <p:sp>
        <p:nvSpPr>
          <p:cNvPr id="29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93" name="３秒前進"/>
          <p:cNvSpPr txBox="1"/>
          <p:nvPr/>
        </p:nvSpPr>
        <p:spPr>
          <a:xfrm>
            <a:off x="13167287" y="8125603"/>
            <a:ext cx="2125981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３秒前進</a:t>
            </a:r>
          </a:p>
        </p:txBody>
      </p:sp>
      <p:sp>
        <p:nvSpPr>
          <p:cNvPr id="294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484 -0.445538" origin="layout" pathEditMode="relative">
                                      <p:cBhvr>
                                        <p:cTn id="6" dur="3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mph" nodeType="clickEffect" presetSubtype="0" presetID="8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" dur="15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簡単なアルゴリズム表現を使う…"/>
          <p:cNvSpPr txBox="1"/>
          <p:nvPr/>
        </p:nvSpPr>
        <p:spPr>
          <a:xfrm>
            <a:off x="967565" y="2368550"/>
            <a:ext cx="22448870" cy="10007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簡単なアルゴリズム表現を使う</a:t>
            </a:r>
          </a:p>
          <a:p>
            <a:pPr lvl="1" marL="1069339" indent="-571499">
              <a:spcBef>
                <a:spcPts val="1400"/>
              </a:spcBef>
              <a:buSzPct val="100000"/>
              <a:buChar char="-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3秒前進して90度旋回して止まろう</a:t>
            </a:r>
          </a:p>
          <a:p>
            <a:pPr lvl="2" marL="1457959" indent="-502919">
              <a:spcBef>
                <a:spcPts val="1400"/>
              </a:spcBef>
              <a:buSzPct val="100000"/>
              <a:buChar char="-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90度旋回はやってみないとわからない</a:t>
            </a:r>
          </a:p>
          <a:p>
            <a:pPr lvl="2" marL="0" indent="955039">
              <a:spcBef>
                <a:spcPts val="1400"/>
              </a:spcBef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(とりあえず2秒間旋回にしておく)</a:t>
            </a:r>
          </a:p>
        </p:txBody>
      </p:sp>
      <p:pic>
        <p:nvPicPr>
          <p:cNvPr id="298" name="スクリーンショット 2024-07-30 11.43.46.png" descr="スクリーンショット 2024-07-30 11.43.4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75769" y="3902941"/>
            <a:ext cx="9257741" cy="7749458"/>
          </a:xfrm>
          <a:prstGeom prst="rect">
            <a:avLst/>
          </a:prstGeom>
          <a:ln w="25400"/>
        </p:spPr>
      </p:pic>
      <p:pic>
        <p:nvPicPr>
          <p:cNvPr id="29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00" name="アルゴリズムを考えよ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アルゴリズムを考えよう</a:t>
            </a:r>
          </a:p>
        </p:txBody>
      </p:sp>
      <p:sp>
        <p:nvSpPr>
          <p:cNvPr id="30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02" name="スライド番号"/>
          <p:cNvSpPr txBox="1"/>
          <p:nvPr>
            <p:ph type="sldNum" sz="quarter" idx="2"/>
          </p:nvPr>
        </p:nvSpPr>
        <p:spPr>
          <a:xfrm>
            <a:off x="22823118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スクリーンショット 2024-07-30 13.06.05.png" descr="スクリーンショット 2024-07-30 13.06.0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4152" y="3858567"/>
            <a:ext cx="8399436" cy="8008765"/>
          </a:xfrm>
          <a:prstGeom prst="rect">
            <a:avLst/>
          </a:prstGeom>
          <a:ln w="25400"/>
        </p:spPr>
      </p:pic>
      <p:pic>
        <p:nvPicPr>
          <p:cNvPr id="30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06" name="ロボットの右旋回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ロボットの右旋回</a:t>
            </a:r>
          </a:p>
        </p:txBody>
      </p:sp>
      <p:sp>
        <p:nvSpPr>
          <p:cNvPr id="307" name="左のモータBを順回転、右のモータCを逆回転"/>
          <p:cNvSpPr txBox="1"/>
          <p:nvPr>
            <p:ph type="body" sz="quarter" idx="1"/>
          </p:nvPr>
        </p:nvSpPr>
        <p:spPr>
          <a:xfrm>
            <a:off x="967565" y="2368550"/>
            <a:ext cx="22448870" cy="976164"/>
          </a:xfrm>
          <a:prstGeom prst="rect">
            <a:avLst/>
          </a:prstGeom>
        </p:spPr>
        <p:txBody>
          <a:bodyPr/>
          <a:lstStyle/>
          <a:p>
            <a:pPr/>
            <a:r>
              <a:t>左のモータBを順回転、右のモータCを逆回転</a:t>
            </a:r>
          </a:p>
        </p:txBody>
      </p:sp>
      <p:sp>
        <p:nvSpPr>
          <p:cNvPr id="30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09" name="角丸四角形"/>
          <p:cNvSpPr/>
          <p:nvPr/>
        </p:nvSpPr>
        <p:spPr>
          <a:xfrm>
            <a:off x="986680" y="3425924"/>
            <a:ext cx="19822270" cy="9415860"/>
          </a:xfrm>
          <a:prstGeom prst="roundRect">
            <a:avLst>
              <a:gd name="adj" fmla="val 10362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10" name="スタートブロック"/>
          <p:cNvSpPr txBox="1"/>
          <p:nvPr/>
        </p:nvSpPr>
        <p:spPr>
          <a:xfrm>
            <a:off x="5572920" y="3858567"/>
            <a:ext cx="3190851" cy="508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スタートブロック</a:t>
            </a:r>
          </a:p>
        </p:txBody>
      </p:sp>
      <p:sp>
        <p:nvSpPr>
          <p:cNvPr id="311" name="（順回転）"/>
          <p:cNvSpPr txBox="1"/>
          <p:nvPr/>
        </p:nvSpPr>
        <p:spPr>
          <a:xfrm>
            <a:off x="12857260" y="9279145"/>
            <a:ext cx="2470625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（順回転）</a:t>
            </a:r>
          </a:p>
        </p:txBody>
      </p:sp>
      <p:sp>
        <p:nvSpPr>
          <p:cNvPr id="312" name="（逆回転）"/>
          <p:cNvSpPr txBox="1"/>
          <p:nvPr/>
        </p:nvSpPr>
        <p:spPr>
          <a:xfrm>
            <a:off x="16375550" y="9279145"/>
            <a:ext cx="247062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（逆回転）</a:t>
            </a:r>
          </a:p>
        </p:txBody>
      </p:sp>
      <p:sp>
        <p:nvSpPr>
          <p:cNvPr id="313" name="前進 (Cの速度：50、Dの速度：50)"/>
          <p:cNvSpPr txBox="1"/>
          <p:nvPr/>
        </p:nvSpPr>
        <p:spPr>
          <a:xfrm>
            <a:off x="9951560" y="6662483"/>
            <a:ext cx="7697878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前進 (Cの速度：50、Dの速度：50)</a:t>
            </a:r>
          </a:p>
        </p:txBody>
      </p:sp>
      <p:sp>
        <p:nvSpPr>
          <p:cNvPr id="314" name="右回転 (Cの速度：50、Dの速度：-50)"/>
          <p:cNvSpPr txBox="1"/>
          <p:nvPr/>
        </p:nvSpPr>
        <p:spPr>
          <a:xfrm>
            <a:off x="9899672" y="8687087"/>
            <a:ext cx="8318755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右回転 (Cの速度：50、Dの速度：-50)</a:t>
            </a:r>
          </a:p>
        </p:txBody>
      </p:sp>
      <p:sp>
        <p:nvSpPr>
          <p:cNvPr id="315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16" name="p.43：rotation.llsp3"/>
          <p:cNvSpPr txBox="1"/>
          <p:nvPr/>
        </p:nvSpPr>
        <p:spPr>
          <a:xfrm>
            <a:off x="16285351" y="3097293"/>
            <a:ext cx="3997326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p.43：rotation.llsp3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19" name="ロボットの右旋回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ロボットの右旋回</a:t>
            </a:r>
          </a:p>
        </p:txBody>
      </p:sp>
      <p:sp>
        <p:nvSpPr>
          <p:cNvPr id="320" name="左のモータBを順回転、右のモータCを逆回転"/>
          <p:cNvSpPr txBox="1"/>
          <p:nvPr>
            <p:ph type="body" sz="quarter" idx="1"/>
          </p:nvPr>
        </p:nvSpPr>
        <p:spPr>
          <a:xfrm>
            <a:off x="967565" y="2368550"/>
            <a:ext cx="22448870" cy="976164"/>
          </a:xfrm>
          <a:prstGeom prst="rect">
            <a:avLst/>
          </a:prstGeom>
        </p:spPr>
        <p:txBody>
          <a:bodyPr/>
          <a:lstStyle/>
          <a:p>
            <a:pPr/>
            <a:r>
              <a:t>左のモータBを順回転、右のモータCを逆回転</a:t>
            </a:r>
          </a:p>
        </p:txBody>
      </p:sp>
      <p:sp>
        <p:nvSpPr>
          <p:cNvPr id="32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22" name="角丸四角形"/>
          <p:cNvSpPr/>
          <p:nvPr/>
        </p:nvSpPr>
        <p:spPr>
          <a:xfrm>
            <a:off x="986680" y="4442050"/>
            <a:ext cx="19822270" cy="6376978"/>
          </a:xfrm>
          <a:prstGeom prst="roundRect">
            <a:avLst>
              <a:gd name="adj" fmla="val 15300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23" name="from hub import port…"/>
          <p:cNvSpPr txBox="1"/>
          <p:nvPr/>
        </p:nvSpPr>
        <p:spPr>
          <a:xfrm>
            <a:off x="2974207" y="4734938"/>
            <a:ext cx="13596480" cy="5791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motor_pair.move_tank(motor_pair.PAIR_1,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500</a:t>
            </a:r>
            <a:r>
              <a:rPr>
                <a:solidFill>
                  <a:srgbClr val="000000"/>
                </a:solidFill>
              </a:rPr>
              <a:t>,</a:t>
            </a:r>
            <a:r>
              <a:t>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-500</a:t>
            </a:r>
            <a:r>
              <a:rPr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grpSp>
        <p:nvGrpSpPr>
          <p:cNvPr id="326" name="グループ"/>
          <p:cNvGrpSpPr/>
          <p:nvPr/>
        </p:nvGrpSpPr>
        <p:grpSpPr>
          <a:xfrm>
            <a:off x="2026580" y="7550646"/>
            <a:ext cx="584201" cy="650568"/>
            <a:chOff x="13861" y="0"/>
            <a:chExt cx="584199" cy="650566"/>
          </a:xfrm>
        </p:grpSpPr>
        <p:sp>
          <p:nvSpPr>
            <p:cNvPr id="324" name="円形"/>
            <p:cNvSpPr/>
            <p:nvPr/>
          </p:nvSpPr>
          <p:spPr>
            <a:xfrm>
              <a:off x="13861" y="39054"/>
              <a:ext cx="572459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25" name="1"/>
            <p:cNvSpPr txBox="1"/>
            <p:nvPr/>
          </p:nvSpPr>
          <p:spPr>
            <a:xfrm>
              <a:off x="89473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329" name="グループ"/>
          <p:cNvGrpSpPr/>
          <p:nvPr/>
        </p:nvGrpSpPr>
        <p:grpSpPr>
          <a:xfrm>
            <a:off x="2020230" y="8572438"/>
            <a:ext cx="596901" cy="650568"/>
            <a:chOff x="13861" y="0"/>
            <a:chExt cx="596899" cy="650566"/>
          </a:xfrm>
        </p:grpSpPr>
        <p:sp>
          <p:nvSpPr>
            <p:cNvPr id="327" name="円形"/>
            <p:cNvSpPr/>
            <p:nvPr/>
          </p:nvSpPr>
          <p:spPr>
            <a:xfrm>
              <a:off x="13861" y="39054"/>
              <a:ext cx="572459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28" name="2"/>
            <p:cNvSpPr txBox="1"/>
            <p:nvPr/>
          </p:nvSpPr>
          <p:spPr>
            <a:xfrm>
              <a:off x="102173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332" name="グループ"/>
          <p:cNvGrpSpPr/>
          <p:nvPr/>
        </p:nvGrpSpPr>
        <p:grpSpPr>
          <a:xfrm>
            <a:off x="2026580" y="9394097"/>
            <a:ext cx="584201" cy="638507"/>
            <a:chOff x="13604" y="0"/>
            <a:chExt cx="584200" cy="638505"/>
          </a:xfrm>
        </p:grpSpPr>
        <p:sp>
          <p:nvSpPr>
            <p:cNvPr id="330" name="円形"/>
            <p:cNvSpPr/>
            <p:nvPr/>
          </p:nvSpPr>
          <p:spPr>
            <a:xfrm>
              <a:off x="13604" y="38330"/>
              <a:ext cx="561846" cy="561846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331" name="3"/>
            <p:cNvSpPr txBox="1"/>
            <p:nvPr/>
          </p:nvSpPr>
          <p:spPr>
            <a:xfrm>
              <a:off x="98645" y="0"/>
              <a:ext cx="499161" cy="63850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333" name="["/>
          <p:cNvSpPr txBox="1"/>
          <p:nvPr/>
        </p:nvSpPr>
        <p:spPr>
          <a:xfrm>
            <a:off x="2490936" y="7223514"/>
            <a:ext cx="540645" cy="11778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6900">
                <a:solidFill>
                  <a:srgbClr val="A6AAA9"/>
                </a:solidFill>
              </a:defRPr>
            </a:lvl1pPr>
          </a:lstStyle>
          <a:p>
            <a:pPr/>
            <a:r>
              <a:t>[</a:t>
            </a:r>
          </a:p>
        </p:txBody>
      </p:sp>
      <p:sp>
        <p:nvSpPr>
          <p:cNvPr id="334" name="["/>
          <p:cNvSpPr txBox="1"/>
          <p:nvPr/>
        </p:nvSpPr>
        <p:spPr>
          <a:xfrm>
            <a:off x="2490936" y="8235673"/>
            <a:ext cx="540645" cy="11778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6900">
                <a:solidFill>
                  <a:srgbClr val="A6AAA9"/>
                </a:solidFill>
              </a:defRPr>
            </a:lvl1pPr>
          </a:lstStyle>
          <a:p>
            <a:pPr/>
            <a:r>
              <a:t>[</a:t>
            </a:r>
          </a:p>
        </p:txBody>
      </p:sp>
      <p:sp>
        <p:nvSpPr>
          <p:cNvPr id="335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336" name="p.44：rotation.py"/>
          <p:cNvSpPr txBox="1"/>
          <p:nvPr/>
        </p:nvSpPr>
        <p:spPr>
          <a:xfrm>
            <a:off x="16336151" y="4125839"/>
            <a:ext cx="3578226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p.44：rotation.py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grpSp>
        <p:nvGrpSpPr>
          <p:cNvPr id="48" name="グループ"/>
          <p:cNvGrpSpPr/>
          <p:nvPr/>
        </p:nvGrpSpPr>
        <p:grpSpPr>
          <a:xfrm>
            <a:off x="12805785" y="4722331"/>
            <a:ext cx="6792806" cy="5492745"/>
            <a:chOff x="0" y="0"/>
            <a:chExt cx="6792805" cy="5492744"/>
          </a:xfrm>
        </p:grpSpPr>
        <p:pic>
          <p:nvPicPr>
            <p:cNvPr id="46" name="スクリーンショット 2024-07-26 20.31.55.png" descr="スクリーンショット 2024-07-26 20.31.55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786258" cy="5492745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47" name="四角形"/>
            <p:cNvSpPr/>
            <p:nvPr/>
          </p:nvSpPr>
          <p:spPr>
            <a:xfrm>
              <a:off x="6475305" y="1340036"/>
              <a:ext cx="317501" cy="157028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sp>
        <p:nvSpPr>
          <p:cNvPr id="49" name="ロボットの組み立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ロボットの組み立て</a:t>
            </a:r>
          </a:p>
        </p:txBody>
      </p:sp>
      <p:sp>
        <p:nvSpPr>
          <p:cNvPr id="5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1" name="スライド番号"/>
          <p:cNvSpPr txBox="1"/>
          <p:nvPr>
            <p:ph type="sldNum" sz="quarter" idx="2"/>
          </p:nvPr>
        </p:nvSpPr>
        <p:spPr>
          <a:xfrm>
            <a:off x="22922026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52" name="SPIKE App ⇒ 組み立てガイド ⇒ ドライビングベース３＋センサ"/>
          <p:cNvSpPr txBox="1"/>
          <p:nvPr/>
        </p:nvSpPr>
        <p:spPr>
          <a:xfrm>
            <a:off x="3588940" y="2648148"/>
            <a:ext cx="15979478" cy="736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defRPr>
                <a:solidFill>
                  <a:srgbClr val="FF2600"/>
                </a:solidFill>
                <a:uFill>
                  <a:solidFill>
                    <a:srgbClr val="FF26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 W3"/>
              </a:rPr>
              <a:t>SPIKE App </a:t>
            </a:r>
            <a:r>
              <a:rPr>
                <a:latin typeface="+mn-lt"/>
                <a:ea typeface="+mn-ea"/>
                <a:cs typeface="+mn-cs"/>
                <a:sym typeface="ヒラギノ角ゴ Pro W3"/>
              </a:rPr>
              <a:t>⇒ </a:t>
            </a:r>
            <a:r>
              <a:rPr>
                <a:solidFill>
                  <a:srgbClr val="000000"/>
                </a:solidFill>
                <a:latin typeface="+mn-lt"/>
                <a:ea typeface="+mn-ea"/>
                <a:cs typeface="+mn-cs"/>
                <a:sym typeface="ヒラギノ角ゴ Pro W3"/>
              </a:rPr>
              <a:t>組み立てガイド </a:t>
            </a:r>
            <a:r>
              <a:rPr>
                <a:latin typeface="+mn-lt"/>
                <a:ea typeface="+mn-ea"/>
                <a:cs typeface="+mn-cs"/>
                <a:sym typeface="ヒラギノ角ゴ Pro W3"/>
              </a:rPr>
              <a:t>⇒ </a:t>
            </a:r>
            <a:r>
              <a:rPr u="sng">
                <a:solidFill>
                  <a:srgbClr val="000000"/>
                </a:solidFill>
              </a:rPr>
              <a:t>ドライビングベース３＋センサ</a:t>
            </a:r>
          </a:p>
        </p:txBody>
      </p:sp>
      <p:sp>
        <p:nvSpPr>
          <p:cNvPr id="53" name="組み立てガイドを参考にドライビングベースとセンサを組み立てる…"/>
          <p:cNvSpPr txBox="1"/>
          <p:nvPr/>
        </p:nvSpPr>
        <p:spPr>
          <a:xfrm>
            <a:off x="3588940" y="3803055"/>
            <a:ext cx="15979478" cy="8446905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/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組み立てガイドを参考にドライビングベースとセンサを組み立てる</a:t>
            </a:r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① ベース・ロボット：手順 </a:t>
            </a:r>
            <a:r>
              <a:rPr>
                <a:solidFill>
                  <a:srgbClr val="FF2600"/>
                </a:solidFill>
                <a:latin typeface="+mj-lt"/>
                <a:ea typeface="+mj-ea"/>
                <a:cs typeface="+mj-cs"/>
                <a:sym typeface="ヒラギノ角ゴ Pro W6"/>
              </a:rPr>
              <a:t>1〜26</a:t>
            </a:r>
            <a:endParaRPr>
              <a:latin typeface="+mj-lt"/>
              <a:ea typeface="+mj-ea"/>
              <a:cs typeface="+mj-cs"/>
              <a:sym typeface="ヒラギノ角ゴ Pro W6"/>
            </a:endParaRPr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② カラーセンサ：手順 </a:t>
            </a:r>
            <a:r>
              <a:rPr>
                <a:solidFill>
                  <a:srgbClr val="FF2600"/>
                </a:solidFill>
                <a:latin typeface="+mj-lt"/>
                <a:ea typeface="+mj-ea"/>
                <a:cs typeface="+mj-cs"/>
                <a:sym typeface="ヒラギノ角ゴ Pro W6"/>
              </a:rPr>
              <a:t>1〜4</a:t>
            </a:r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③ フォースセンサ</a:t>
            </a:r>
            <a:r>
              <a:rPr baseline="31999">
                <a:latin typeface="+mj-lt"/>
                <a:ea typeface="+mj-ea"/>
                <a:cs typeface="+mj-cs"/>
                <a:sym typeface="ヒラギノ角ゴ Pro W6"/>
              </a:rPr>
              <a:t>※</a:t>
            </a:r>
            <a:endParaRPr baseline="31999"/>
          </a:p>
          <a:p>
            <a:pPr lvl="1"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rPr>
                <a:latin typeface="+mj-lt"/>
                <a:ea typeface="+mj-ea"/>
                <a:cs typeface="+mj-cs"/>
                <a:sym typeface="ヒラギノ角ゴ Pro W6"/>
              </a:rPr>
              <a:t>④ 距離センサ</a:t>
            </a:r>
            <a:r>
              <a:rPr baseline="31999">
                <a:latin typeface="+mj-lt"/>
                <a:ea typeface="+mj-ea"/>
                <a:cs typeface="+mj-cs"/>
                <a:sym typeface="ヒラギノ角ゴ Pro W6"/>
              </a:rPr>
              <a:t>※</a:t>
            </a: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を組み立てよう！</a:t>
            </a: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※ フォースセンサと距離センサはセンサ裏に</a:t>
            </a:r>
          </a:p>
          <a:p>
            <a:pPr>
              <a:defRPr sz="3800">
                <a:uFill>
                  <a:solidFill>
                    <a:srgbClr val="FF26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pPr>
            <a:r>
              <a:t>　をはめてイラストのように取り付ける</a:t>
            </a:r>
          </a:p>
        </p:txBody>
      </p:sp>
      <p:sp>
        <p:nvSpPr>
          <p:cNvPr id="54" name="フォースセンサはポートAに…"/>
          <p:cNvSpPr txBox="1"/>
          <p:nvPr/>
        </p:nvSpPr>
        <p:spPr>
          <a:xfrm>
            <a:off x="14520682" y="11090996"/>
            <a:ext cx="6139330" cy="1519487"/>
          </a:xfrm>
          <a:prstGeom prst="rect">
            <a:avLst/>
          </a:prstGeom>
          <a:ln w="50800">
            <a:solidFill>
              <a:srgbClr val="FF26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/>
            <a:r>
              <a:t>フォースセンサは</a:t>
            </a:r>
            <a:r>
              <a:rPr b="1">
                <a:solidFill>
                  <a:srgbClr val="FF2600"/>
                </a:solidFill>
              </a:rPr>
              <a:t>ポートA</a:t>
            </a:r>
            <a:r>
              <a:t>に</a:t>
            </a:r>
          </a:p>
          <a:p>
            <a:pPr/>
            <a:r>
              <a:t>距離センサは</a:t>
            </a:r>
            <a:r>
              <a:rPr b="1">
                <a:solidFill>
                  <a:srgbClr val="FF2600"/>
                </a:solidFill>
              </a:rPr>
              <a:t>ポートE</a:t>
            </a:r>
            <a:r>
              <a:t>に接続</a:t>
            </a:r>
          </a:p>
        </p:txBody>
      </p:sp>
      <p:pic>
        <p:nvPicPr>
          <p:cNvPr id="55" name="スクリーンショット 2024-07-26 20.33.23.png" descr="スクリーンショット 2024-07-26 20.33.2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68610" y="9504327"/>
            <a:ext cx="533909" cy="1108888"/>
          </a:xfrm>
          <a:prstGeom prst="rect">
            <a:avLst/>
          </a:prstGeom>
          <a:ln w="25400"/>
        </p:spPr>
      </p:pic>
      <p:pic>
        <p:nvPicPr>
          <p:cNvPr id="56" name="スクリーンショット 2026-04-13 10.06.11.png" descr="スクリーンショット 2026-04-13 10.06.1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194488" y="2365116"/>
            <a:ext cx="3886201" cy="4038601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グループ"/>
          <p:cNvGrpSpPr/>
          <p:nvPr/>
        </p:nvGrpSpPr>
        <p:grpSpPr>
          <a:xfrm>
            <a:off x="5133829" y="8715885"/>
            <a:ext cx="2090608" cy="2371053"/>
            <a:chOff x="0" y="0"/>
            <a:chExt cx="2090607" cy="2371052"/>
          </a:xfrm>
        </p:grpSpPr>
        <p:pic>
          <p:nvPicPr>
            <p:cNvPr id="338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0608" cy="23684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339" name="四角形"/>
            <p:cNvSpPr/>
            <p:nvPr/>
          </p:nvSpPr>
          <p:spPr>
            <a:xfrm>
              <a:off x="109797" y="2104304"/>
              <a:ext cx="145114" cy="2667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34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42" name="線"/>
          <p:cNvSpPr/>
          <p:nvPr/>
        </p:nvSpPr>
        <p:spPr>
          <a:xfrm flipV="1">
            <a:off x="6179132" y="4589712"/>
            <a:ext cx="1" cy="5366730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43" name="ロボットを90度右旋回させるには？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ロボットを90度右旋回させるには？</a:t>
            </a:r>
          </a:p>
        </p:txBody>
      </p:sp>
      <p:sp>
        <p:nvSpPr>
          <p:cNvPr id="344" name="線"/>
          <p:cNvSpPr/>
          <p:nvPr/>
        </p:nvSpPr>
        <p:spPr>
          <a:xfrm>
            <a:off x="6180402" y="4532374"/>
            <a:ext cx="1018614" cy="1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5" name="接続の線"/>
          <p:cNvSpPr/>
          <p:nvPr/>
        </p:nvSpPr>
        <p:spPr>
          <a:xfrm>
            <a:off x="6247304" y="4549889"/>
            <a:ext cx="501626" cy="5016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19" h="20419" fill="norm" stroke="1" extrusionOk="0">
                <a:moveTo>
                  <a:pt x="20250" y="0"/>
                </a:moveTo>
                <a:cubicBezTo>
                  <a:pt x="21600" y="14850"/>
                  <a:pt x="14850" y="21600"/>
                  <a:pt x="0" y="20250"/>
                </a:cubicBezTo>
              </a:path>
            </a:pathLst>
          </a:custGeom>
          <a:ln w="25400">
            <a:solidFill>
              <a:srgbClr val="000000"/>
            </a:solidFill>
            <a:headEnd type="arrow"/>
            <a:tailEnd type="arrow"/>
          </a:ln>
        </p:spPr>
        <p:txBody>
          <a:bodyPr/>
          <a:lstStyle/>
          <a:p>
            <a:pPr/>
          </a:p>
        </p:txBody>
      </p:sp>
      <p:sp>
        <p:nvSpPr>
          <p:cNvPr id="346" name="90度"/>
          <p:cNvSpPr txBox="1"/>
          <p:nvPr/>
        </p:nvSpPr>
        <p:spPr>
          <a:xfrm>
            <a:off x="6770599" y="5038191"/>
            <a:ext cx="123759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90度</a:t>
            </a:r>
          </a:p>
        </p:txBody>
      </p:sp>
      <p:sp>
        <p:nvSpPr>
          <p:cNvPr id="347" name="1. 時間制御…"/>
          <p:cNvSpPr txBox="1"/>
          <p:nvPr/>
        </p:nvSpPr>
        <p:spPr>
          <a:xfrm>
            <a:off x="10780770" y="5879349"/>
            <a:ext cx="7155181" cy="1346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1. 時間制御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モータのパワーと持続時間を調整</a:t>
            </a:r>
          </a:p>
        </p:txBody>
      </p:sp>
      <p:sp>
        <p:nvSpPr>
          <p:cNvPr id="348" name="どのように実現するか考えてみよう！"/>
          <p:cNvSpPr txBox="1"/>
          <p:nvPr>
            <p:ph type="body" sz="quarter" idx="1"/>
          </p:nvPr>
        </p:nvSpPr>
        <p:spPr>
          <a:xfrm>
            <a:off x="967565" y="2368550"/>
            <a:ext cx="22448870" cy="1108887"/>
          </a:xfrm>
          <a:prstGeom prst="rect">
            <a:avLst/>
          </a:prstGeom>
        </p:spPr>
        <p:txBody>
          <a:bodyPr/>
          <a:lstStyle/>
          <a:p>
            <a:pPr/>
            <a:r>
              <a:t>どのように実現するか考えてみよう！</a:t>
            </a:r>
          </a:p>
        </p:txBody>
      </p:sp>
      <p:sp>
        <p:nvSpPr>
          <p:cNvPr id="34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50" name="2. 回転制御…"/>
          <p:cNvSpPr txBox="1"/>
          <p:nvPr/>
        </p:nvSpPr>
        <p:spPr>
          <a:xfrm>
            <a:off x="10808104" y="8267766"/>
            <a:ext cx="7612381" cy="13462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2. 回転制御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モータの回転数もしくは角度を調整</a:t>
            </a:r>
          </a:p>
        </p:txBody>
      </p:sp>
      <p:sp>
        <p:nvSpPr>
          <p:cNvPr id="351" name="→複数の問題解決方法があるので、いろいろと試してみよう！(試行錯誤しよう)"/>
          <p:cNvSpPr txBox="1"/>
          <p:nvPr/>
        </p:nvSpPr>
        <p:spPr>
          <a:xfrm>
            <a:off x="3904792" y="12108638"/>
            <a:ext cx="16574416" cy="660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→複数の問題解決方法があるので、いろいろと試してみよう！(試行錯誤しよう)</a:t>
            </a:r>
          </a:p>
        </p:txBody>
      </p:sp>
      <p:sp>
        <p:nvSpPr>
          <p:cNvPr id="352" name="角丸四角形"/>
          <p:cNvSpPr/>
          <p:nvPr/>
        </p:nvSpPr>
        <p:spPr>
          <a:xfrm>
            <a:off x="10339702" y="5308600"/>
            <a:ext cx="8561887" cy="4968875"/>
          </a:xfrm>
          <a:prstGeom prst="roundRect">
            <a:avLst>
              <a:gd name="adj" fmla="val 15000"/>
            </a:avLst>
          </a:prstGeom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53" name="ヒント"/>
          <p:cNvSpPr txBox="1"/>
          <p:nvPr/>
        </p:nvSpPr>
        <p:spPr>
          <a:xfrm>
            <a:off x="13523971" y="5012791"/>
            <a:ext cx="1668781" cy="660400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ヒント</a:t>
            </a:r>
          </a:p>
        </p:txBody>
      </p:sp>
      <p:sp>
        <p:nvSpPr>
          <p:cNvPr id="354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-0.391349" origin="layout" pathEditMode="relative">
                                      <p:cBhvr>
                                        <p:cTn id="6" dur="3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mph" nodeType="clickEffect" presetSubtype="0" presetID="8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0" dur="1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path" nodeType="with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-0.391349 L -0.000053 -0.389568" origin="layout" pathEditMode="relative">
                                      <p:cBhvr>
                                        <p:cTn id="13" dur="1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0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スクリーンショット 2024-07-30 13.24.19.png" descr="スクリーンショット 2024-07-30 13.24.1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09839" y="4428839"/>
            <a:ext cx="6300847" cy="5375953"/>
          </a:xfrm>
          <a:prstGeom prst="rect">
            <a:avLst/>
          </a:prstGeom>
          <a:ln w="25400"/>
        </p:spPr>
      </p:pic>
      <p:pic>
        <p:nvPicPr>
          <p:cNvPr id="35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59" name="ロボットを90度右旋回させるには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ロボットを90度右旋回させるには</a:t>
            </a:r>
          </a:p>
        </p:txBody>
      </p:sp>
      <p:sp>
        <p:nvSpPr>
          <p:cNvPr id="36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1" name="→ 回転制御の方が便利(同じ動きでロボットを早くしたいとき等)"/>
          <p:cNvSpPr txBox="1"/>
          <p:nvPr/>
        </p:nvSpPr>
        <p:spPr>
          <a:xfrm>
            <a:off x="5403723" y="11961444"/>
            <a:ext cx="13576555" cy="660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→ 回転制御の方が便利(同じ動きでロボットを早くしたいとき等)</a:t>
            </a:r>
          </a:p>
        </p:txBody>
      </p:sp>
      <p:sp>
        <p:nvSpPr>
          <p:cNvPr id="362" name="角丸四角形"/>
          <p:cNvSpPr/>
          <p:nvPr/>
        </p:nvSpPr>
        <p:spPr>
          <a:xfrm>
            <a:off x="1106873" y="2922536"/>
            <a:ext cx="8266423" cy="8249797"/>
          </a:xfrm>
          <a:prstGeom prst="roundRect">
            <a:avLst>
              <a:gd name="adj" fmla="val 9035"/>
            </a:avLst>
          </a:prstGeom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63" name="モータのスピードと持続時間を調整"/>
          <p:cNvSpPr txBox="1"/>
          <p:nvPr/>
        </p:nvSpPr>
        <p:spPr>
          <a:xfrm>
            <a:off x="1456754" y="3548683"/>
            <a:ext cx="7566661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モータのスピードと持続時間を調整</a:t>
            </a:r>
          </a:p>
        </p:txBody>
      </p:sp>
      <p:sp>
        <p:nvSpPr>
          <p:cNvPr id="364" name="1. 時間制御"/>
          <p:cNvSpPr txBox="1"/>
          <p:nvPr/>
        </p:nvSpPr>
        <p:spPr>
          <a:xfrm>
            <a:off x="1719259" y="2631108"/>
            <a:ext cx="2840584" cy="660400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1. 時間制御 </a:t>
            </a:r>
          </a:p>
        </p:txBody>
      </p:sp>
      <p:sp>
        <p:nvSpPr>
          <p:cNvPr id="365" name="線"/>
          <p:cNvSpPr/>
          <p:nvPr/>
        </p:nvSpPr>
        <p:spPr>
          <a:xfrm>
            <a:off x="4581244" y="6689372"/>
            <a:ext cx="594176" cy="1083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5797" y="21600"/>
                </a:lnTo>
                <a:lnTo>
                  <a:pt x="21600" y="21600"/>
                </a:lnTo>
              </a:path>
            </a:pathLst>
          </a:cu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66" name="速度を変更すると…"/>
          <p:cNvSpPr txBox="1"/>
          <p:nvPr/>
        </p:nvSpPr>
        <p:spPr>
          <a:xfrm>
            <a:off x="2481644" y="9741722"/>
            <a:ext cx="5173981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速度を変更すると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→持続時間の再調整が必要</a:t>
            </a:r>
          </a:p>
        </p:txBody>
      </p:sp>
      <p:sp>
        <p:nvSpPr>
          <p:cNvPr id="367" name="モータの回転角度を調整"/>
          <p:cNvSpPr txBox="1"/>
          <p:nvPr/>
        </p:nvSpPr>
        <p:spPr>
          <a:xfrm>
            <a:off x="13914484" y="3419999"/>
            <a:ext cx="5326381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モータの回転角度を調整</a:t>
            </a:r>
          </a:p>
        </p:txBody>
      </p:sp>
      <p:sp>
        <p:nvSpPr>
          <p:cNvPr id="368" name="角丸四角形"/>
          <p:cNvSpPr/>
          <p:nvPr/>
        </p:nvSpPr>
        <p:spPr>
          <a:xfrm>
            <a:off x="9878220" y="2922536"/>
            <a:ext cx="13398907" cy="8249797"/>
          </a:xfrm>
          <a:prstGeom prst="roundRect">
            <a:avLst>
              <a:gd name="adj" fmla="val 9035"/>
            </a:avLst>
          </a:prstGeom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69" name="2. 回転制御"/>
          <p:cNvSpPr txBox="1"/>
          <p:nvPr/>
        </p:nvSpPr>
        <p:spPr>
          <a:xfrm>
            <a:off x="11020169" y="2631107"/>
            <a:ext cx="2840585" cy="660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2. 回転制御 </a:t>
            </a:r>
          </a:p>
        </p:txBody>
      </p:sp>
      <p:sp>
        <p:nvSpPr>
          <p:cNvPr id="370" name="線"/>
          <p:cNvSpPr/>
          <p:nvPr/>
        </p:nvSpPr>
        <p:spPr>
          <a:xfrm>
            <a:off x="14766458" y="9350221"/>
            <a:ext cx="1388844" cy="6344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5797" y="21600"/>
                </a:lnTo>
                <a:lnTo>
                  <a:pt x="21600" y="21600"/>
                </a:lnTo>
              </a:path>
            </a:pathLst>
          </a:cu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71" name="回転角：180度"/>
          <p:cNvSpPr txBox="1"/>
          <p:nvPr/>
        </p:nvSpPr>
        <p:spPr>
          <a:xfrm>
            <a:off x="16068978" y="9741722"/>
            <a:ext cx="313019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回転角：180度</a:t>
            </a:r>
          </a:p>
        </p:txBody>
      </p:sp>
      <p:sp>
        <p:nvSpPr>
          <p:cNvPr id="372" name="速度を変更しても…"/>
          <p:cNvSpPr txBox="1"/>
          <p:nvPr/>
        </p:nvSpPr>
        <p:spPr>
          <a:xfrm>
            <a:off x="10761692" y="9741722"/>
            <a:ext cx="5580381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速度を変更しても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→回転角の再調整は必要なし</a:t>
            </a:r>
          </a:p>
        </p:txBody>
      </p:sp>
      <p:pic>
        <p:nvPicPr>
          <p:cNvPr id="373" name="スクリーンショット 2024-07-30 13.16.43.png" descr="スクリーンショット 2024-07-30 13.16.43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48091" y="4466259"/>
            <a:ext cx="5067802" cy="5162351"/>
          </a:xfrm>
          <a:prstGeom prst="rect">
            <a:avLst/>
          </a:prstGeom>
          <a:ln w="25400"/>
        </p:spPr>
      </p:pic>
      <p:sp>
        <p:nvSpPr>
          <p:cNvPr id="374" name="持続時間：0.4秒"/>
          <p:cNvSpPr txBox="1"/>
          <p:nvPr/>
        </p:nvSpPr>
        <p:spPr>
          <a:xfrm>
            <a:off x="4683279" y="8147691"/>
            <a:ext cx="3368752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持続時間：0.4秒</a:t>
            </a:r>
          </a:p>
        </p:txBody>
      </p:sp>
      <p:sp>
        <p:nvSpPr>
          <p:cNvPr id="375" name="モータブロックで…"/>
          <p:cNvSpPr txBox="1"/>
          <p:nvPr/>
        </p:nvSpPr>
        <p:spPr>
          <a:xfrm>
            <a:off x="18864902" y="7275532"/>
            <a:ext cx="4348989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モータブロックで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ポートを複数選択する</a:t>
            </a:r>
          </a:p>
        </p:txBody>
      </p:sp>
      <p:pic>
        <p:nvPicPr>
          <p:cNvPr id="376" name="スクリーンショット 2024-07-30 13.27.34.png" descr="スクリーンショット 2024-07-30 13.27.3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481958" y="4392631"/>
            <a:ext cx="3416301" cy="4102101"/>
          </a:xfrm>
          <a:prstGeom prst="rect">
            <a:avLst/>
          </a:prstGeom>
          <a:ln w="25400"/>
        </p:spPr>
      </p:pic>
      <p:sp>
        <p:nvSpPr>
          <p:cNvPr id="377" name="線"/>
          <p:cNvSpPr/>
          <p:nvPr/>
        </p:nvSpPr>
        <p:spPr>
          <a:xfrm>
            <a:off x="12048541" y="7525726"/>
            <a:ext cx="3416301" cy="1440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15797" y="0"/>
                </a:lnTo>
                <a:lnTo>
                  <a:pt x="21600" y="0"/>
                </a:lnTo>
              </a:path>
            </a:pathLst>
          </a:cu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378" name="Hand pointer alt.pdf" descr="Hand pointer alt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flipH="1" rot="13500000">
            <a:off x="18240393" y="4859087"/>
            <a:ext cx="822076" cy="1034571"/>
          </a:xfrm>
          <a:prstGeom prst="rect">
            <a:avLst/>
          </a:prstGeom>
          <a:ln w="25400"/>
        </p:spPr>
      </p:pic>
      <p:pic>
        <p:nvPicPr>
          <p:cNvPr id="379" name="Hand pointer alt.pdf" descr="Hand pointer alt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flipH="1" rot="13500000">
            <a:off x="16611551" y="4859087"/>
            <a:ext cx="822076" cy="1034571"/>
          </a:xfrm>
          <a:prstGeom prst="rect">
            <a:avLst/>
          </a:prstGeom>
          <a:ln w="25400"/>
        </p:spPr>
      </p:pic>
      <p:pic>
        <p:nvPicPr>
          <p:cNvPr id="380" name="Hand pointer alt.pdf" descr="Hand pointer alt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flipH="1" rot="13500000">
            <a:off x="16753834" y="7069122"/>
            <a:ext cx="822076" cy="1034572"/>
          </a:xfrm>
          <a:prstGeom prst="rect">
            <a:avLst/>
          </a:prstGeom>
          <a:ln w="25400"/>
        </p:spPr>
      </p:pic>
      <p:sp>
        <p:nvSpPr>
          <p:cNvPr id="381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384" name="ロボットを90度右旋回させるには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ロボットを90度右旋回させるには</a:t>
            </a:r>
          </a:p>
        </p:txBody>
      </p:sp>
      <p:sp>
        <p:nvSpPr>
          <p:cNvPr id="38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86" name="→ 回転制御の方が便利（同じ動きでロボットを早く動作させたいとき）"/>
          <p:cNvSpPr txBox="1"/>
          <p:nvPr/>
        </p:nvSpPr>
        <p:spPr>
          <a:xfrm>
            <a:off x="4687898" y="12359799"/>
            <a:ext cx="15079829" cy="660400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→ 回転制御の方が便利（同じ動きでロボットを早く動作させたいとき）</a:t>
            </a:r>
          </a:p>
        </p:txBody>
      </p:sp>
      <p:sp>
        <p:nvSpPr>
          <p:cNvPr id="387" name="角丸四角形"/>
          <p:cNvSpPr/>
          <p:nvPr/>
        </p:nvSpPr>
        <p:spPr>
          <a:xfrm>
            <a:off x="1141038" y="3093041"/>
            <a:ext cx="21989251" cy="3924572"/>
          </a:xfrm>
          <a:prstGeom prst="roundRect">
            <a:avLst>
              <a:gd name="adj" fmla="val 18991"/>
            </a:avLst>
          </a:prstGeom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88" name="モータのパワーと持続時間を調整"/>
          <p:cNvSpPr txBox="1"/>
          <p:nvPr/>
        </p:nvSpPr>
        <p:spPr>
          <a:xfrm>
            <a:off x="2012655" y="3677908"/>
            <a:ext cx="7155181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モータのパワーと持続時間を調整</a:t>
            </a:r>
          </a:p>
        </p:txBody>
      </p:sp>
      <p:sp>
        <p:nvSpPr>
          <p:cNvPr id="389" name="1. 時間制御"/>
          <p:cNvSpPr txBox="1"/>
          <p:nvPr/>
        </p:nvSpPr>
        <p:spPr>
          <a:xfrm>
            <a:off x="2032445" y="2791828"/>
            <a:ext cx="2840584" cy="660401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1. 時間制御 </a:t>
            </a:r>
          </a:p>
        </p:txBody>
      </p:sp>
      <p:sp>
        <p:nvSpPr>
          <p:cNvPr id="390" name="線"/>
          <p:cNvSpPr/>
          <p:nvPr/>
        </p:nvSpPr>
        <p:spPr>
          <a:xfrm>
            <a:off x="7430019" y="5803974"/>
            <a:ext cx="980779" cy="584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5797" y="21600"/>
                </a:lnTo>
                <a:lnTo>
                  <a:pt x="21600" y="21600"/>
                </a:lnTo>
              </a:path>
            </a:pathLst>
          </a:cu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1" name="持続時間：1.5秒"/>
          <p:cNvSpPr txBox="1"/>
          <p:nvPr/>
        </p:nvSpPr>
        <p:spPr>
          <a:xfrm>
            <a:off x="8367434" y="6053618"/>
            <a:ext cx="3367126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持続時間：1.5秒</a:t>
            </a:r>
          </a:p>
        </p:txBody>
      </p:sp>
      <p:sp>
        <p:nvSpPr>
          <p:cNvPr id="392" name="速度を変更すると…"/>
          <p:cNvSpPr txBox="1"/>
          <p:nvPr/>
        </p:nvSpPr>
        <p:spPr>
          <a:xfrm>
            <a:off x="13639018" y="5721559"/>
            <a:ext cx="5173981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速度を変更すると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→持続時間の再調整が必要</a:t>
            </a:r>
          </a:p>
        </p:txBody>
      </p:sp>
      <p:sp>
        <p:nvSpPr>
          <p:cNvPr id="393" name="モータの回転数もしくは角度を調整"/>
          <p:cNvSpPr txBox="1"/>
          <p:nvPr/>
        </p:nvSpPr>
        <p:spPr>
          <a:xfrm>
            <a:off x="1972193" y="8319901"/>
            <a:ext cx="7612381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モータの回転数もしくは角度を調整</a:t>
            </a:r>
          </a:p>
        </p:txBody>
      </p:sp>
      <p:sp>
        <p:nvSpPr>
          <p:cNvPr id="394" name="角丸四角形"/>
          <p:cNvSpPr/>
          <p:nvPr/>
        </p:nvSpPr>
        <p:spPr>
          <a:xfrm>
            <a:off x="1189612" y="7788550"/>
            <a:ext cx="21972727" cy="3836472"/>
          </a:xfrm>
          <a:prstGeom prst="roundRect">
            <a:avLst>
              <a:gd name="adj" fmla="val 19428"/>
            </a:avLst>
          </a:prstGeom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395" name="2. 回転制御"/>
          <p:cNvSpPr txBox="1"/>
          <p:nvPr/>
        </p:nvSpPr>
        <p:spPr>
          <a:xfrm>
            <a:off x="2226693" y="7482010"/>
            <a:ext cx="2840585" cy="660400"/>
          </a:xfrm>
          <a:prstGeom prst="rect">
            <a:avLst/>
          </a:prstGeom>
          <a:solidFill>
            <a:srgbClr val="FFFFFF"/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2. 回転制御 </a:t>
            </a:r>
          </a:p>
        </p:txBody>
      </p:sp>
      <p:sp>
        <p:nvSpPr>
          <p:cNvPr id="396" name="線"/>
          <p:cNvSpPr/>
          <p:nvPr/>
        </p:nvSpPr>
        <p:spPr>
          <a:xfrm>
            <a:off x="15609241" y="9934370"/>
            <a:ext cx="1233534" cy="685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5803" y="21600"/>
                </a:lnTo>
                <a:lnTo>
                  <a:pt x="0" y="21600"/>
                </a:lnTo>
              </a:path>
            </a:pathLst>
          </a:cu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397" name="回転角：180度"/>
          <p:cNvSpPr txBox="1"/>
          <p:nvPr/>
        </p:nvSpPr>
        <p:spPr>
          <a:xfrm>
            <a:off x="12314436" y="10239170"/>
            <a:ext cx="313019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回転角：180度</a:t>
            </a:r>
          </a:p>
        </p:txBody>
      </p:sp>
      <p:sp>
        <p:nvSpPr>
          <p:cNvPr id="398" name="速度を変更しても…"/>
          <p:cNvSpPr txBox="1"/>
          <p:nvPr/>
        </p:nvSpPr>
        <p:spPr>
          <a:xfrm>
            <a:off x="17007385" y="10239170"/>
            <a:ext cx="5580381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速度を変更しても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→回転角の再調整は必要なし</a:t>
            </a:r>
          </a:p>
        </p:txBody>
      </p:sp>
      <p:sp>
        <p:nvSpPr>
          <p:cNvPr id="399" name="motor_pair.move_tank_for_degrees(motor_pair.PAIR_1,180, 500, -500)"/>
          <p:cNvSpPr txBox="1"/>
          <p:nvPr/>
        </p:nvSpPr>
        <p:spPr>
          <a:xfrm>
            <a:off x="2879612" y="9155908"/>
            <a:ext cx="17878265" cy="711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motor_pair.move_tank_for_degrees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</a:t>
            </a:r>
            <a:r>
              <a:rPr>
                <a:solidFill>
                  <a:srgbClr val="FF7D00"/>
                </a:solidFill>
              </a:rPr>
              <a:t>180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400" name="motor_pair.move_tank(motor_pair.PAIR_1, 500, -500)…"/>
          <p:cNvSpPr txBox="1"/>
          <p:nvPr/>
        </p:nvSpPr>
        <p:spPr>
          <a:xfrm>
            <a:off x="2764270" y="4563988"/>
            <a:ext cx="13596480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5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motor_pair.move_tank(motor_pair.PAIR_1,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500</a:t>
            </a:r>
            <a:r>
              <a:t>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-500</a:t>
            </a:r>
            <a:r>
              <a:rPr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1500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401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グループ"/>
          <p:cNvGrpSpPr/>
          <p:nvPr/>
        </p:nvGrpSpPr>
        <p:grpSpPr>
          <a:xfrm>
            <a:off x="8440134" y="9226417"/>
            <a:ext cx="2090609" cy="2371053"/>
            <a:chOff x="0" y="0"/>
            <a:chExt cx="2090607" cy="2371052"/>
          </a:xfrm>
        </p:grpSpPr>
        <p:pic>
          <p:nvPicPr>
            <p:cNvPr id="403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0608" cy="23684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404" name="四角形"/>
            <p:cNvSpPr/>
            <p:nvPr/>
          </p:nvSpPr>
          <p:spPr>
            <a:xfrm>
              <a:off x="109797" y="2104304"/>
              <a:ext cx="145114" cy="2667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08" name="グループ"/>
          <p:cNvGrpSpPr/>
          <p:nvPr/>
        </p:nvGrpSpPr>
        <p:grpSpPr>
          <a:xfrm>
            <a:off x="8440134" y="9226417"/>
            <a:ext cx="2090609" cy="2371053"/>
            <a:chOff x="0" y="0"/>
            <a:chExt cx="2090607" cy="2371052"/>
          </a:xfrm>
        </p:grpSpPr>
        <p:pic>
          <p:nvPicPr>
            <p:cNvPr id="406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0608" cy="23684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407" name="四角形"/>
            <p:cNvSpPr/>
            <p:nvPr/>
          </p:nvSpPr>
          <p:spPr>
            <a:xfrm>
              <a:off x="109797" y="2104304"/>
              <a:ext cx="145114" cy="2667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11" name="グループ"/>
          <p:cNvGrpSpPr/>
          <p:nvPr/>
        </p:nvGrpSpPr>
        <p:grpSpPr>
          <a:xfrm rot="16200000">
            <a:off x="13842635" y="9226417"/>
            <a:ext cx="2090609" cy="2371054"/>
            <a:chOff x="0" y="0"/>
            <a:chExt cx="2090607" cy="2371052"/>
          </a:xfrm>
        </p:grpSpPr>
        <p:pic>
          <p:nvPicPr>
            <p:cNvPr id="409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0608" cy="23684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410" name="四角形"/>
            <p:cNvSpPr/>
            <p:nvPr/>
          </p:nvSpPr>
          <p:spPr>
            <a:xfrm>
              <a:off x="109797" y="2104304"/>
              <a:ext cx="145114" cy="2667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14" name="グループ"/>
          <p:cNvGrpSpPr/>
          <p:nvPr/>
        </p:nvGrpSpPr>
        <p:grpSpPr>
          <a:xfrm rot="10800000">
            <a:off x="13842635" y="3846506"/>
            <a:ext cx="2090609" cy="2371054"/>
            <a:chOff x="0" y="0"/>
            <a:chExt cx="2090607" cy="2371052"/>
          </a:xfrm>
        </p:grpSpPr>
        <p:pic>
          <p:nvPicPr>
            <p:cNvPr id="412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0608" cy="23684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413" name="四角形"/>
            <p:cNvSpPr/>
            <p:nvPr/>
          </p:nvSpPr>
          <p:spPr>
            <a:xfrm>
              <a:off x="109797" y="2104304"/>
              <a:ext cx="145114" cy="2667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17" name="グループ"/>
          <p:cNvGrpSpPr/>
          <p:nvPr/>
        </p:nvGrpSpPr>
        <p:grpSpPr>
          <a:xfrm rot="5400000">
            <a:off x="8440133" y="3846506"/>
            <a:ext cx="2090609" cy="2371054"/>
            <a:chOff x="0" y="0"/>
            <a:chExt cx="2090607" cy="2371052"/>
          </a:xfrm>
        </p:grpSpPr>
        <p:pic>
          <p:nvPicPr>
            <p:cNvPr id="415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0608" cy="23684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416" name="四角形"/>
            <p:cNvSpPr/>
            <p:nvPr/>
          </p:nvSpPr>
          <p:spPr>
            <a:xfrm>
              <a:off x="109797" y="2104304"/>
              <a:ext cx="145114" cy="2667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41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grpSp>
        <p:nvGrpSpPr>
          <p:cNvPr id="423" name="グループ"/>
          <p:cNvGrpSpPr/>
          <p:nvPr/>
        </p:nvGrpSpPr>
        <p:grpSpPr>
          <a:xfrm>
            <a:off x="9468384" y="4998152"/>
            <a:ext cx="5447232" cy="5435064"/>
            <a:chOff x="38100" y="38100"/>
            <a:chExt cx="5447230" cy="5435062"/>
          </a:xfrm>
        </p:grpSpPr>
        <p:sp>
          <p:nvSpPr>
            <p:cNvPr id="419" name="線"/>
            <p:cNvSpPr/>
            <p:nvPr/>
          </p:nvSpPr>
          <p:spPr>
            <a:xfrm flipV="1">
              <a:off x="72661" y="106434"/>
              <a:ext cx="1" cy="536672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  <a:headEnd type="oval" w="med" len="med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420" name="線"/>
            <p:cNvSpPr/>
            <p:nvPr/>
          </p:nvSpPr>
          <p:spPr>
            <a:xfrm>
              <a:off x="38100" y="72661"/>
              <a:ext cx="5366729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  <a:headEnd type="oval" w="med" len="med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421" name="線"/>
            <p:cNvSpPr/>
            <p:nvPr/>
          </p:nvSpPr>
          <p:spPr>
            <a:xfrm flipH="1">
              <a:off x="5453810" y="38100"/>
              <a:ext cx="1" cy="536672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  <a:headEnd type="oval" w="med" len="med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422" name="線"/>
            <p:cNvSpPr/>
            <p:nvPr/>
          </p:nvSpPr>
          <p:spPr>
            <a:xfrm flipH="1" flipV="1">
              <a:off x="118601" y="5456214"/>
              <a:ext cx="536673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  <a:headEnd type="oval" w="med" len="med"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sp>
        <p:nvSpPr>
          <p:cNvPr id="424" name="ロボットを一周させるには？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ロボットを一周させるには？</a:t>
            </a:r>
          </a:p>
        </p:txBody>
      </p:sp>
      <p:sp>
        <p:nvSpPr>
          <p:cNvPr id="42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6" name="1回目…"/>
          <p:cNvSpPr txBox="1"/>
          <p:nvPr/>
        </p:nvSpPr>
        <p:spPr>
          <a:xfrm>
            <a:off x="5439511" y="7144184"/>
            <a:ext cx="3259405" cy="1143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1回目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27" name="3回目…"/>
          <p:cNvSpPr txBox="1"/>
          <p:nvPr/>
        </p:nvSpPr>
        <p:spPr>
          <a:xfrm>
            <a:off x="15685084" y="7144184"/>
            <a:ext cx="3259405" cy="1143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3回目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28" name="2回目…"/>
          <p:cNvSpPr txBox="1"/>
          <p:nvPr/>
        </p:nvSpPr>
        <p:spPr>
          <a:xfrm>
            <a:off x="10562297" y="2754073"/>
            <a:ext cx="3259406" cy="1143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2回目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29" name="4回目…"/>
          <p:cNvSpPr txBox="1"/>
          <p:nvPr/>
        </p:nvSpPr>
        <p:spPr>
          <a:xfrm>
            <a:off x="10562297" y="11534295"/>
            <a:ext cx="3259406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4回目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grpSp>
        <p:nvGrpSpPr>
          <p:cNvPr id="432" name="グループ"/>
          <p:cNvGrpSpPr/>
          <p:nvPr/>
        </p:nvGrpSpPr>
        <p:grpSpPr>
          <a:xfrm>
            <a:off x="8440134" y="9226417"/>
            <a:ext cx="2090609" cy="2371053"/>
            <a:chOff x="0" y="0"/>
            <a:chExt cx="2090607" cy="2371052"/>
          </a:xfrm>
        </p:grpSpPr>
        <p:pic>
          <p:nvPicPr>
            <p:cNvPr id="430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090608" cy="236847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431" name="四角形"/>
            <p:cNvSpPr/>
            <p:nvPr/>
          </p:nvSpPr>
          <p:spPr>
            <a:xfrm>
              <a:off x="109797" y="2104304"/>
              <a:ext cx="145114" cy="26674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sp>
        <p:nvSpPr>
          <p:cNvPr id="433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00000 -0.391349" origin="layout" pathEditMode="relative">
                                      <p:cBhvr>
                                        <p:cTn id="6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mph" nodeType="afterEffect" presetSubtype="0" presetID="8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" dur="15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path" nodeType="after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-0.391349 L -0.000053 -0.389568" origin="layout" pathEditMode="relative">
                                      <p:cBhvr>
                                        <p:cTn id="12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path" nodeType="afterEffect" presetSubtype="0" presetID="-1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-0.000053 -0.389568 L 0.220645 -0.391230" origin="layout" pathEditMode="relative">
                                      <p:cBhvr>
                                        <p:cTn id="20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mph" nodeType="afterEffect" presetSubtype="0" presetID="8" grpId="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3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8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path" nodeType="afterEffect" presetSubtype="0" presetID="-1" grpId="8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220645 -0.391230 L 0.221522 -0.001323" origin="layout" pathEditMode="relative">
                                      <p:cBhvr>
                                        <p:cTn id="31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mph" nodeType="afterEffect" presetSubtype="0" presetID="8" grpId="9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4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8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path" nodeType="clickEffect" presetSubtype="0" presetID="-1" grpId="1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221522 -0.001323 L -0.000110 0.004327" origin="layout" pathEditMode="relative">
                                      <p:cBhvr>
                                        <p:cTn id="42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mph" nodeType="afterEffect" presetSubtype="0" presetID="8" grpId="1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5" dur="10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Class="entr" nodeType="afterEffect" presetID="10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9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14" grpId="7"/>
      <p:bldP build="whole" bldLvl="1" animBg="1" rev="0" advAuto="0" spid="432" grpId="12"/>
      <p:bldP build="whole" bldLvl="1" animBg="1" rev="0" advAuto="0" spid="432" grpId="2"/>
      <p:bldP build="whole" bldLvl="1" animBg="1" rev="0" advAuto="0" spid="411" grpId="10"/>
      <p:bldP build="whole" bldLvl="1" animBg="1" rev="0" advAuto="0" spid="432" grpId="6"/>
      <p:bldP build="whole" bldLvl="1" animBg="1" rev="0" advAuto="0" spid="417" grpId="4"/>
      <p:bldP build="whole" bldLvl="1" animBg="1" rev="0" advAuto="0" spid="432" grpId="9"/>
      <p:bldP build="whole" bldLvl="1" animBg="1" rev="0" advAuto="0" spid="405" grpId="13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36" name="ロボットを一周させるには？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ロボットを一周させるには？</a:t>
            </a:r>
          </a:p>
        </p:txBody>
      </p:sp>
      <p:sp>
        <p:nvSpPr>
          <p:cNvPr id="437" name="3秒前進と90度右旋回を4回繰り返せばよい"/>
          <p:cNvSpPr txBox="1"/>
          <p:nvPr>
            <p:ph type="body" sz="quarter" idx="1"/>
          </p:nvPr>
        </p:nvSpPr>
        <p:spPr>
          <a:xfrm>
            <a:off x="967565" y="2368550"/>
            <a:ext cx="22448870" cy="988021"/>
          </a:xfrm>
          <a:prstGeom prst="rect">
            <a:avLst/>
          </a:prstGeom>
        </p:spPr>
        <p:txBody>
          <a:bodyPr/>
          <a:lstStyle>
            <a:lvl1pPr marL="685800">
              <a:buSzPct val="125000"/>
            </a:lvl1pPr>
          </a:lstStyle>
          <a:p>
            <a:pPr/>
            <a:r>
              <a:t>3秒前進と90度右旋回を4回繰り返せばよい</a:t>
            </a:r>
          </a:p>
        </p:txBody>
      </p:sp>
      <p:sp>
        <p:nvSpPr>
          <p:cNvPr id="43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39" name="角丸四角形"/>
          <p:cNvSpPr/>
          <p:nvPr/>
        </p:nvSpPr>
        <p:spPr>
          <a:xfrm>
            <a:off x="2025414" y="3437478"/>
            <a:ext cx="9583623" cy="9918923"/>
          </a:xfrm>
          <a:prstGeom prst="roundRect">
            <a:avLst>
              <a:gd name="adj" fmla="val 6165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40" name="1回目…"/>
          <p:cNvSpPr txBox="1"/>
          <p:nvPr/>
        </p:nvSpPr>
        <p:spPr>
          <a:xfrm>
            <a:off x="7088203" y="5110199"/>
            <a:ext cx="3259405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1回目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41" name="3回目…"/>
          <p:cNvSpPr txBox="1"/>
          <p:nvPr/>
        </p:nvSpPr>
        <p:spPr>
          <a:xfrm>
            <a:off x="7088203" y="9315085"/>
            <a:ext cx="3259405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42" name="2回目…"/>
          <p:cNvSpPr txBox="1"/>
          <p:nvPr/>
        </p:nvSpPr>
        <p:spPr>
          <a:xfrm>
            <a:off x="7088203" y="7212642"/>
            <a:ext cx="3259405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2回目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43" name="4回目…"/>
          <p:cNvSpPr txBox="1"/>
          <p:nvPr/>
        </p:nvSpPr>
        <p:spPr>
          <a:xfrm>
            <a:off x="7088203" y="11417528"/>
            <a:ext cx="3259405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4回目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44" name="100周するには？…"/>
          <p:cNvSpPr txBox="1"/>
          <p:nvPr/>
        </p:nvSpPr>
        <p:spPr>
          <a:xfrm>
            <a:off x="12062834" y="4124995"/>
            <a:ext cx="9713672" cy="13462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100周するには？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     →800個のブロックを並べる必要があり！</a:t>
            </a:r>
          </a:p>
        </p:txBody>
      </p:sp>
      <p:sp>
        <p:nvSpPr>
          <p:cNvPr id="445" name="→ 繰り返し処理(ループブロック)を利用"/>
          <p:cNvSpPr txBox="1"/>
          <p:nvPr/>
        </p:nvSpPr>
        <p:spPr>
          <a:xfrm>
            <a:off x="12330495" y="6527800"/>
            <a:ext cx="8388351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marL="0">
              <a:spcBef>
                <a:spcPts val="1400"/>
              </a:spcBef>
              <a:defRPr>
                <a:latin typeface="+mn-lt"/>
                <a:ea typeface="+mn-ea"/>
                <a:cs typeface="+mn-cs"/>
                <a:sym typeface="ヒラギノ角ゴ Pro W3"/>
              </a:defRPr>
            </a:lvl1pPr>
          </a:lstStyle>
          <a:p>
            <a:pPr/>
            <a:r>
              <a:t>→ 繰り返し処理(ループブロック)を利用</a:t>
            </a:r>
          </a:p>
        </p:txBody>
      </p:sp>
      <p:pic>
        <p:nvPicPr>
          <p:cNvPr id="446" name="スクリーンショット 2024-07-30 13.52.32.png" descr="スクリーンショット 2024-07-30 13.52.3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09482" y="3774139"/>
            <a:ext cx="3098801" cy="9245601"/>
          </a:xfrm>
          <a:prstGeom prst="rect">
            <a:avLst/>
          </a:prstGeom>
          <a:ln w="25400"/>
        </p:spPr>
      </p:pic>
      <p:pic>
        <p:nvPicPr>
          <p:cNvPr id="447" name="スクリーンショット 2024-07-30 13.58.40.png" descr="スクリーンショット 2024-07-30 13.58.4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582575" y="7741494"/>
            <a:ext cx="3555365" cy="2214307"/>
          </a:xfrm>
          <a:prstGeom prst="rect">
            <a:avLst/>
          </a:prstGeom>
          <a:ln w="25400"/>
        </p:spPr>
      </p:pic>
      <p:sp>
        <p:nvSpPr>
          <p:cNvPr id="448" name="線"/>
          <p:cNvSpPr/>
          <p:nvPr/>
        </p:nvSpPr>
        <p:spPr>
          <a:xfrm flipV="1">
            <a:off x="6648243" y="4722315"/>
            <a:ext cx="1" cy="1918769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49" name="線"/>
          <p:cNvSpPr/>
          <p:nvPr/>
        </p:nvSpPr>
        <p:spPr>
          <a:xfrm flipV="1">
            <a:off x="6648243" y="6824758"/>
            <a:ext cx="1" cy="1918769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0" name="線"/>
          <p:cNvSpPr/>
          <p:nvPr/>
        </p:nvSpPr>
        <p:spPr>
          <a:xfrm flipV="1">
            <a:off x="6648243" y="8927201"/>
            <a:ext cx="1" cy="1918769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1" name="線"/>
          <p:cNvSpPr/>
          <p:nvPr/>
        </p:nvSpPr>
        <p:spPr>
          <a:xfrm flipV="1">
            <a:off x="6648243" y="10991544"/>
            <a:ext cx="1" cy="1918769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2" name="スライド番号"/>
          <p:cNvSpPr txBox="1"/>
          <p:nvPr>
            <p:ph type="sldNum" sz="quarter" idx="2"/>
          </p:nvPr>
        </p:nvSpPr>
        <p:spPr>
          <a:xfrm>
            <a:off x="22821289" y="12755778"/>
            <a:ext cx="61762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55" name="ロボットを一周させるには？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ロボットを一周させるには？</a:t>
            </a:r>
          </a:p>
        </p:txBody>
      </p:sp>
      <p:sp>
        <p:nvSpPr>
          <p:cNvPr id="456" name="3秒前進と90度右旋回を4回繰り返せばよい"/>
          <p:cNvSpPr txBox="1"/>
          <p:nvPr>
            <p:ph type="body" sz="quarter" idx="1"/>
          </p:nvPr>
        </p:nvSpPr>
        <p:spPr>
          <a:xfrm>
            <a:off x="967565" y="2368550"/>
            <a:ext cx="22448870" cy="988021"/>
          </a:xfrm>
          <a:prstGeom prst="rect">
            <a:avLst/>
          </a:prstGeom>
        </p:spPr>
        <p:txBody>
          <a:bodyPr/>
          <a:lstStyle>
            <a:lvl1pPr marL="685800">
              <a:buSzPct val="125000"/>
            </a:lvl1pPr>
          </a:lstStyle>
          <a:p>
            <a:pPr/>
            <a:r>
              <a:t>3秒前進と90度右旋回を4回繰り返せばよい</a:t>
            </a:r>
          </a:p>
        </p:txBody>
      </p:sp>
      <p:sp>
        <p:nvSpPr>
          <p:cNvPr id="45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58" name="角丸四角形"/>
          <p:cNvSpPr/>
          <p:nvPr/>
        </p:nvSpPr>
        <p:spPr>
          <a:xfrm>
            <a:off x="1126437" y="3997014"/>
            <a:ext cx="11372730" cy="8422590"/>
          </a:xfrm>
          <a:prstGeom prst="roundRect">
            <a:avLst>
              <a:gd name="adj" fmla="val 7015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59" name="1回目…"/>
          <p:cNvSpPr txBox="1"/>
          <p:nvPr/>
        </p:nvSpPr>
        <p:spPr>
          <a:xfrm>
            <a:off x="8736689" y="4652324"/>
            <a:ext cx="3259405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1回目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60" name="3回目…"/>
          <p:cNvSpPr txBox="1"/>
          <p:nvPr/>
        </p:nvSpPr>
        <p:spPr>
          <a:xfrm>
            <a:off x="8736689" y="8522189"/>
            <a:ext cx="3259405" cy="1143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61" name="2回目…"/>
          <p:cNvSpPr txBox="1"/>
          <p:nvPr/>
        </p:nvSpPr>
        <p:spPr>
          <a:xfrm>
            <a:off x="8736689" y="6622639"/>
            <a:ext cx="3259405" cy="11430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2回目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62" name="4回目…"/>
          <p:cNvSpPr txBox="1"/>
          <p:nvPr/>
        </p:nvSpPr>
        <p:spPr>
          <a:xfrm>
            <a:off x="8736689" y="10421740"/>
            <a:ext cx="3259405" cy="1143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4回目</a:t>
            </a:r>
          </a:p>
          <a:p>
            <a:pPr algn="ctr"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3秒前進→90度旋回</a:t>
            </a:r>
          </a:p>
        </p:txBody>
      </p:sp>
      <p:sp>
        <p:nvSpPr>
          <p:cNvPr id="463" name="100周するには？…"/>
          <p:cNvSpPr txBox="1"/>
          <p:nvPr/>
        </p:nvSpPr>
        <p:spPr>
          <a:xfrm>
            <a:off x="13121961" y="4550724"/>
            <a:ext cx="9865920" cy="1346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100周するには？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     → 800個のブロックを並べる必要があり！</a:t>
            </a:r>
          </a:p>
        </p:txBody>
      </p:sp>
      <p:sp>
        <p:nvSpPr>
          <p:cNvPr id="464" name="→ 繰り返し処理（for文）を利用"/>
          <p:cNvSpPr txBox="1"/>
          <p:nvPr/>
        </p:nvSpPr>
        <p:spPr>
          <a:xfrm>
            <a:off x="13477675" y="7381729"/>
            <a:ext cx="6984747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marL="0">
              <a:spcBef>
                <a:spcPts val="1400"/>
              </a:spcBef>
              <a:defRPr>
                <a:latin typeface="+mn-lt"/>
                <a:ea typeface="+mn-ea"/>
                <a:cs typeface="+mn-cs"/>
                <a:sym typeface="ヒラギノ角ゴ Pro W3"/>
              </a:defRPr>
            </a:lvl1pPr>
          </a:lstStyle>
          <a:p>
            <a:pPr/>
            <a:r>
              <a:t>→ 繰り返し処理（for文）を利用</a:t>
            </a:r>
          </a:p>
        </p:txBody>
      </p:sp>
      <p:sp>
        <p:nvSpPr>
          <p:cNvPr id="465" name="motor_pair.move_tank(motor_pair.PAIR_1, 500, 500)…"/>
          <p:cNvSpPr txBox="1"/>
          <p:nvPr/>
        </p:nvSpPr>
        <p:spPr>
          <a:xfrm>
            <a:off x="1302291" y="4505175"/>
            <a:ext cx="6715039" cy="1727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motor_pair.move_tank(motor_pair.PAIR_1,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500</a:t>
            </a:r>
            <a:r>
              <a:t>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-500</a:t>
            </a:r>
            <a:r>
              <a:rPr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466" name="motor_pair.move_tank(motor_pair.PAIR_1, 500, 500)…"/>
          <p:cNvSpPr txBox="1"/>
          <p:nvPr/>
        </p:nvSpPr>
        <p:spPr>
          <a:xfrm>
            <a:off x="1302291" y="6472066"/>
            <a:ext cx="6715039" cy="1727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motor_pair.move_tank(motor_pair.PAIR_1,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500</a:t>
            </a:r>
            <a:r>
              <a:t>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-500</a:t>
            </a:r>
            <a:r>
              <a:rPr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467" name="motor_pair.move_tank(motor_pair.PAIR_1, 500, 500)…"/>
          <p:cNvSpPr txBox="1"/>
          <p:nvPr/>
        </p:nvSpPr>
        <p:spPr>
          <a:xfrm>
            <a:off x="1302291" y="8438956"/>
            <a:ext cx="6715039" cy="1727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motor_pair.move_tank(motor_pair.PAIR_1,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500</a:t>
            </a:r>
            <a:r>
              <a:t>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-500</a:t>
            </a:r>
            <a:r>
              <a:rPr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468" name="motor_pair.move_tank(motor_pair.PAIR_1, 500, 500)…"/>
          <p:cNvSpPr txBox="1"/>
          <p:nvPr/>
        </p:nvSpPr>
        <p:spPr>
          <a:xfrm>
            <a:off x="1302291" y="10405847"/>
            <a:ext cx="6715039" cy="1727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solidFill>
                  <a:srgbClr val="00963E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motor_pair.move_tank(motor_pair.PAIR_1,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500</a:t>
            </a:r>
            <a:r>
              <a:t>, </a:t>
            </a:r>
            <a:r>
              <a:rPr>
                <a:solidFill>
                  <a:schemeClr val="accent4">
                    <a:hueOff val="384618"/>
                    <a:satOff val="3869"/>
                    <a:lumOff val="5802"/>
                  </a:schemeClr>
                </a:solidFill>
              </a:rPr>
              <a:t>-500</a:t>
            </a:r>
            <a:r>
              <a:rPr>
                <a:solidFill>
                  <a:srgbClr val="000000"/>
                </a:solidFill>
              </a:rPr>
              <a:t>)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17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469" name="線"/>
          <p:cNvSpPr/>
          <p:nvPr/>
        </p:nvSpPr>
        <p:spPr>
          <a:xfrm flipV="1">
            <a:off x="8377009" y="4503270"/>
            <a:ext cx="1" cy="1270001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0" name="線"/>
          <p:cNvSpPr/>
          <p:nvPr/>
        </p:nvSpPr>
        <p:spPr>
          <a:xfrm flipV="1">
            <a:off x="8377009" y="6470160"/>
            <a:ext cx="1" cy="1270001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1" name="線"/>
          <p:cNvSpPr/>
          <p:nvPr/>
        </p:nvSpPr>
        <p:spPr>
          <a:xfrm flipV="1">
            <a:off x="8377009" y="8458689"/>
            <a:ext cx="1" cy="1270001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2" name="線"/>
          <p:cNvSpPr/>
          <p:nvPr/>
        </p:nvSpPr>
        <p:spPr>
          <a:xfrm flipV="1">
            <a:off x="8377009" y="10447217"/>
            <a:ext cx="1" cy="1270001"/>
          </a:xfrm>
          <a:prstGeom prst="line">
            <a:avLst/>
          </a:prstGeom>
          <a:ln w="38100">
            <a:solidFill>
              <a:srgbClr val="0000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73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四角形"/>
          <p:cNvSpPr/>
          <p:nvPr/>
        </p:nvSpPr>
        <p:spPr>
          <a:xfrm>
            <a:off x="8483726" y="4865856"/>
            <a:ext cx="914401" cy="152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pic>
        <p:nvPicPr>
          <p:cNvPr id="47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77" name="一周するプログラムのPA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一周するプログラムのPAD</a:t>
            </a:r>
          </a:p>
        </p:txBody>
      </p:sp>
      <p:sp>
        <p:nvSpPr>
          <p:cNvPr id="478" name="4回繰り返し"/>
          <p:cNvSpPr txBox="1"/>
          <p:nvPr/>
        </p:nvSpPr>
        <p:spPr>
          <a:xfrm>
            <a:off x="9526362" y="4634584"/>
            <a:ext cx="260096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4回繰り返し</a:t>
            </a:r>
          </a:p>
        </p:txBody>
      </p:sp>
      <p:sp>
        <p:nvSpPr>
          <p:cNvPr id="479" name="四角形"/>
          <p:cNvSpPr/>
          <p:nvPr/>
        </p:nvSpPr>
        <p:spPr>
          <a:xfrm>
            <a:off x="13501600" y="4484856"/>
            <a:ext cx="375244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80" name="四角形"/>
          <p:cNvSpPr/>
          <p:nvPr/>
        </p:nvSpPr>
        <p:spPr>
          <a:xfrm>
            <a:off x="13501600" y="5831056"/>
            <a:ext cx="375244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81" name="3秒保持"/>
          <p:cNvSpPr txBox="1"/>
          <p:nvPr/>
        </p:nvSpPr>
        <p:spPr>
          <a:xfrm>
            <a:off x="14531596" y="6026636"/>
            <a:ext cx="1597610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3秒保持</a:t>
            </a:r>
          </a:p>
        </p:txBody>
      </p:sp>
      <p:sp>
        <p:nvSpPr>
          <p:cNvPr id="482" name="線"/>
          <p:cNvSpPr/>
          <p:nvPr/>
        </p:nvSpPr>
        <p:spPr>
          <a:xfrm>
            <a:off x="13511481" y="4467076"/>
            <a:ext cx="1" cy="5084607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483" name="モータB+Cを前進"/>
          <p:cNvSpPr txBox="1"/>
          <p:nvPr/>
        </p:nvSpPr>
        <p:spPr>
          <a:xfrm>
            <a:off x="13737363" y="4698057"/>
            <a:ext cx="3186075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モータB+Cを前進</a:t>
            </a:r>
          </a:p>
        </p:txBody>
      </p:sp>
      <p:sp>
        <p:nvSpPr>
          <p:cNvPr id="484" name="四角形"/>
          <p:cNvSpPr/>
          <p:nvPr/>
        </p:nvSpPr>
        <p:spPr>
          <a:xfrm>
            <a:off x="13501600" y="7171886"/>
            <a:ext cx="3752445" cy="1127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85" name="モータBを順回転…"/>
          <p:cNvSpPr txBox="1"/>
          <p:nvPr/>
        </p:nvSpPr>
        <p:spPr>
          <a:xfrm>
            <a:off x="13802793" y="7176966"/>
            <a:ext cx="3055215" cy="1092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モータBを順回転</a:t>
            </a:r>
          </a:p>
          <a:p>
            <a: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モータCを逆回転</a:t>
            </a:r>
          </a:p>
        </p:txBody>
      </p:sp>
      <p:sp>
        <p:nvSpPr>
          <p:cNvPr id="486" name="四角形"/>
          <p:cNvSpPr/>
          <p:nvPr/>
        </p:nvSpPr>
        <p:spPr>
          <a:xfrm>
            <a:off x="13501600" y="8731447"/>
            <a:ext cx="375244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87" name="0.４秒保持"/>
          <p:cNvSpPr txBox="1"/>
          <p:nvPr/>
        </p:nvSpPr>
        <p:spPr>
          <a:xfrm>
            <a:off x="14311124" y="8927027"/>
            <a:ext cx="2038554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0.４秒保持</a:t>
            </a:r>
          </a:p>
        </p:txBody>
      </p:sp>
      <p:grpSp>
        <p:nvGrpSpPr>
          <p:cNvPr id="490" name="グループ"/>
          <p:cNvGrpSpPr/>
          <p:nvPr/>
        </p:nvGrpSpPr>
        <p:grpSpPr>
          <a:xfrm>
            <a:off x="18014598" y="5132344"/>
            <a:ext cx="650377" cy="721644"/>
            <a:chOff x="0" y="0"/>
            <a:chExt cx="650376" cy="721642"/>
          </a:xfrm>
        </p:grpSpPr>
        <p:sp>
          <p:nvSpPr>
            <p:cNvPr id="488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89" name="2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493" name="グループ"/>
          <p:cNvGrpSpPr/>
          <p:nvPr/>
        </p:nvGrpSpPr>
        <p:grpSpPr>
          <a:xfrm>
            <a:off x="18014598" y="8067301"/>
            <a:ext cx="650377" cy="721644"/>
            <a:chOff x="0" y="0"/>
            <a:chExt cx="650376" cy="721642"/>
          </a:xfrm>
        </p:grpSpPr>
        <p:sp>
          <p:nvSpPr>
            <p:cNvPr id="491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492" name="3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494" name="}"/>
          <p:cNvSpPr txBox="1"/>
          <p:nvPr/>
        </p:nvSpPr>
        <p:spPr>
          <a:xfrm>
            <a:off x="17181104" y="4374862"/>
            <a:ext cx="804673" cy="195276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12000">
                <a:latin typeface="Helvetica Neue UltraLight"/>
                <a:ea typeface="Helvetica Neue UltraLight"/>
                <a:cs typeface="Helvetica Neue UltraLight"/>
                <a:sym typeface="Helvetica Neue UltraLight"/>
              </a:defRPr>
            </a:lvl1pPr>
          </a:lstStyle>
          <a:p>
            <a:pPr/>
            <a:r>
              <a:t>}</a:t>
            </a:r>
          </a:p>
        </p:txBody>
      </p:sp>
      <p:sp>
        <p:nvSpPr>
          <p:cNvPr id="495" name="}"/>
          <p:cNvSpPr txBox="1"/>
          <p:nvPr/>
        </p:nvSpPr>
        <p:spPr>
          <a:xfrm>
            <a:off x="17181104" y="7334106"/>
            <a:ext cx="804673" cy="1952764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12000">
                <a:latin typeface="Helvetica Neue UltraLight"/>
                <a:ea typeface="Helvetica Neue UltraLight"/>
                <a:cs typeface="Helvetica Neue UltraLight"/>
                <a:sym typeface="Helvetica Neue UltraLight"/>
              </a:defRPr>
            </a:lvl1pPr>
          </a:lstStyle>
          <a:p>
            <a:pPr/>
            <a:r>
              <a:t>}</a:t>
            </a:r>
          </a:p>
        </p:txBody>
      </p:sp>
      <p:sp>
        <p:nvSpPr>
          <p:cNvPr id="496" name="四角形"/>
          <p:cNvSpPr/>
          <p:nvPr/>
        </p:nvSpPr>
        <p:spPr>
          <a:xfrm>
            <a:off x="5731725" y="4484856"/>
            <a:ext cx="2765881" cy="9144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97" name="1周"/>
          <p:cNvSpPr txBox="1"/>
          <p:nvPr/>
        </p:nvSpPr>
        <p:spPr>
          <a:xfrm>
            <a:off x="5801482" y="4637256"/>
            <a:ext cx="260096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1周</a:t>
            </a:r>
          </a:p>
        </p:txBody>
      </p:sp>
      <p:sp>
        <p:nvSpPr>
          <p:cNvPr id="498" name="四角形"/>
          <p:cNvSpPr/>
          <p:nvPr/>
        </p:nvSpPr>
        <p:spPr>
          <a:xfrm>
            <a:off x="9394913" y="4484856"/>
            <a:ext cx="321946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499" name="線"/>
          <p:cNvSpPr/>
          <p:nvPr/>
        </p:nvSpPr>
        <p:spPr>
          <a:xfrm flipH="1">
            <a:off x="12593890" y="4939384"/>
            <a:ext cx="885807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00" name="線"/>
          <p:cNvSpPr/>
          <p:nvPr/>
        </p:nvSpPr>
        <p:spPr>
          <a:xfrm flipV="1">
            <a:off x="9691178" y="4484856"/>
            <a:ext cx="1" cy="934403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03" name="グループ"/>
          <p:cNvGrpSpPr/>
          <p:nvPr/>
        </p:nvGrpSpPr>
        <p:grpSpPr>
          <a:xfrm>
            <a:off x="11836670" y="4573763"/>
            <a:ext cx="650377" cy="721644"/>
            <a:chOff x="0" y="0"/>
            <a:chExt cx="650376" cy="721642"/>
          </a:xfrm>
        </p:grpSpPr>
        <p:sp>
          <p:nvSpPr>
            <p:cNvPr id="501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502" name="1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sp>
        <p:nvSpPr>
          <p:cNvPr id="504" name="3秒前進と90度右旋回を4回繰り返す"/>
          <p:cNvSpPr txBox="1"/>
          <p:nvPr>
            <p:ph type="body" sz="quarter" idx="1"/>
          </p:nvPr>
        </p:nvSpPr>
        <p:spPr>
          <a:xfrm>
            <a:off x="967565" y="2368550"/>
            <a:ext cx="22448870" cy="1174752"/>
          </a:xfrm>
          <a:prstGeom prst="rect">
            <a:avLst/>
          </a:prstGeom>
        </p:spPr>
        <p:txBody>
          <a:bodyPr/>
          <a:lstStyle/>
          <a:p>
            <a:pPr/>
            <a:r>
              <a:t>3秒前進と90度右</a:t>
            </a:r>
            <a:r>
              <a:t>旋回</a:t>
            </a:r>
            <a:r>
              <a:t>を4回繰り返す</a:t>
            </a:r>
          </a:p>
        </p:txBody>
      </p:sp>
      <p:sp>
        <p:nvSpPr>
          <p:cNvPr id="50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19" name="グループ"/>
          <p:cNvGrpSpPr/>
          <p:nvPr/>
        </p:nvGrpSpPr>
        <p:grpSpPr>
          <a:xfrm>
            <a:off x="4770294" y="10154449"/>
            <a:ext cx="15290404" cy="2592177"/>
            <a:chOff x="0" y="0"/>
            <a:chExt cx="15290403" cy="2592176"/>
          </a:xfrm>
        </p:grpSpPr>
        <p:grpSp>
          <p:nvGrpSpPr>
            <p:cNvPr id="510" name="グループ"/>
            <p:cNvGrpSpPr/>
            <p:nvPr/>
          </p:nvGrpSpPr>
          <p:grpSpPr>
            <a:xfrm>
              <a:off x="10418579" y="1057595"/>
              <a:ext cx="4161728" cy="817727"/>
              <a:chOff x="0" y="0"/>
              <a:chExt cx="4161727" cy="817726"/>
            </a:xfrm>
          </p:grpSpPr>
          <p:grpSp>
            <p:nvGrpSpPr>
              <p:cNvPr id="508" name="グループ"/>
              <p:cNvGrpSpPr/>
              <p:nvPr/>
            </p:nvGrpSpPr>
            <p:grpSpPr>
              <a:xfrm>
                <a:off x="1572260" y="0"/>
                <a:ext cx="2589468" cy="817727"/>
                <a:chOff x="0" y="0"/>
                <a:chExt cx="2589466" cy="817726"/>
              </a:xfrm>
            </p:grpSpPr>
            <p:sp>
              <p:nvSpPr>
                <p:cNvPr id="506" name="四角形"/>
                <p:cNvSpPr/>
                <p:nvPr/>
              </p:nvSpPr>
              <p:spPr>
                <a:xfrm>
                  <a:off x="0" y="0"/>
                  <a:ext cx="2589467" cy="817727"/>
                </a:xfrm>
                <a:prstGeom prst="rect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101600" tIns="101600" rIns="101600" bIns="101600" numCol="1" anchor="ctr">
                  <a:noAutofit/>
                </a:bodyPr>
                <a:lstStyle/>
                <a:p>
                  <a:pPr/>
                </a:p>
              </p:txBody>
            </p:sp>
            <p:sp>
              <p:nvSpPr>
                <p:cNvPr id="507" name="線"/>
                <p:cNvSpPr/>
                <p:nvPr/>
              </p:nvSpPr>
              <p:spPr>
                <a:xfrm flipH="1">
                  <a:off x="295290" y="4"/>
                  <a:ext cx="1" cy="812885"/>
                </a:xfrm>
                <a:prstGeom prst="line">
                  <a:avLst/>
                </a:prstGeom>
                <a:noFill/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marL="0" marR="0" defTabSz="914400">
                    <a:defRPr sz="2400">
                      <a:uFillTx/>
                      <a:latin typeface="ヒラギノ角ゴ ProN W3"/>
                      <a:ea typeface="ヒラギノ角ゴ ProN W3"/>
                      <a:cs typeface="ヒラギノ角ゴ ProN W3"/>
                      <a:sym typeface="ヒラギノ角ゴ ProN W3"/>
                    </a:defRPr>
                  </a:pPr>
                </a:p>
              </p:txBody>
            </p:sp>
          </p:grpSp>
          <p:sp>
            <p:nvSpPr>
              <p:cNvPr id="509" name="反復："/>
              <p:cNvSpPr txBox="1"/>
              <p:nvPr/>
            </p:nvSpPr>
            <p:spPr>
              <a:xfrm>
                <a:off x="0" y="39826"/>
                <a:ext cx="1668780" cy="6604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/>
              <a:p>
                <a:pPr/>
                <a:r>
                  <a:t>反復：</a:t>
                </a:r>
              </a:p>
            </p:txBody>
          </p:sp>
        </p:grpSp>
        <p:grpSp>
          <p:nvGrpSpPr>
            <p:cNvPr id="513" name="グループ"/>
            <p:cNvGrpSpPr/>
            <p:nvPr/>
          </p:nvGrpSpPr>
          <p:grpSpPr>
            <a:xfrm>
              <a:off x="752272" y="1057595"/>
              <a:ext cx="4119552" cy="817727"/>
              <a:chOff x="0" y="0"/>
              <a:chExt cx="4119550" cy="817726"/>
            </a:xfrm>
          </p:grpSpPr>
          <p:sp>
            <p:nvSpPr>
              <p:cNvPr id="511" name="四角形"/>
              <p:cNvSpPr/>
              <p:nvPr/>
            </p:nvSpPr>
            <p:spPr>
              <a:xfrm>
                <a:off x="1530084" y="0"/>
                <a:ext cx="2589467" cy="817727"/>
              </a:xfrm>
              <a:prstGeom prst="rect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12" name="処理："/>
              <p:cNvSpPr txBox="1"/>
              <p:nvPr/>
            </p:nvSpPr>
            <p:spPr>
              <a:xfrm>
                <a:off x="0" y="39826"/>
                <a:ext cx="1668780" cy="660400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/>
              <a:p>
                <a:pPr/>
                <a:r>
                  <a:t>処理：</a:t>
                </a:r>
              </a:p>
            </p:txBody>
          </p:sp>
        </p:grpSp>
        <p:grpSp>
          <p:nvGrpSpPr>
            <p:cNvPr id="516" name="グループ"/>
            <p:cNvGrpSpPr/>
            <p:nvPr/>
          </p:nvGrpSpPr>
          <p:grpSpPr>
            <a:xfrm>
              <a:off x="5600974" y="1070295"/>
              <a:ext cx="4088456" cy="792327"/>
              <a:chOff x="0" y="0"/>
              <a:chExt cx="4088455" cy="792326"/>
            </a:xfrm>
          </p:grpSpPr>
          <p:sp>
            <p:nvSpPr>
              <p:cNvPr id="514" name="図形"/>
              <p:cNvSpPr/>
              <p:nvPr/>
            </p:nvSpPr>
            <p:spPr>
              <a:xfrm>
                <a:off x="1512916" y="0"/>
                <a:ext cx="2575540" cy="7923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lnTo>
                      <a:pt x="21516" y="0"/>
                    </a:lnTo>
                    <a:lnTo>
                      <a:pt x="17863" y="10696"/>
                    </a:lnTo>
                    <a:lnTo>
                      <a:pt x="21600" y="21600"/>
                    </a:lnTo>
                    <a:lnTo>
                      <a:pt x="12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15" name="選択："/>
              <p:cNvSpPr txBox="1"/>
              <p:nvPr/>
            </p:nvSpPr>
            <p:spPr>
              <a:xfrm>
                <a:off x="0" y="65963"/>
                <a:ext cx="1668780" cy="660401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/>
              <a:p>
                <a:pPr/>
                <a:r>
                  <a:t>選択：</a:t>
                </a:r>
              </a:p>
            </p:txBody>
          </p:sp>
        </p:grpSp>
        <p:sp>
          <p:nvSpPr>
            <p:cNvPr id="517" name="角丸四角形"/>
            <p:cNvSpPr/>
            <p:nvPr/>
          </p:nvSpPr>
          <p:spPr>
            <a:xfrm>
              <a:off x="0" y="340739"/>
              <a:ext cx="15290404" cy="2251438"/>
            </a:xfrm>
            <a:prstGeom prst="roundRect">
              <a:avLst>
                <a:gd name="adj" fmla="val 16923"/>
              </a:avLst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518" name="PADの構成部品："/>
            <p:cNvSpPr txBox="1"/>
            <p:nvPr/>
          </p:nvSpPr>
          <p:spPr>
            <a:xfrm>
              <a:off x="838788" y="0"/>
              <a:ext cx="3946521" cy="721643"/>
            </a:xfrm>
            <a:prstGeom prst="rect">
              <a:avLst/>
            </a:prstGeom>
            <a:solidFill>
              <a:srgbClr val="FFFFFF"/>
            </a:solidFill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 algn="ctr"/>
            </a:lstStyle>
            <a:p>
              <a:pPr/>
              <a:r>
                <a:t>PADの構成部品：</a:t>
              </a:r>
            </a:p>
          </p:txBody>
        </p:sp>
      </p:grpSp>
      <p:sp>
        <p:nvSpPr>
          <p:cNvPr id="520" name="スライド番号"/>
          <p:cNvSpPr txBox="1"/>
          <p:nvPr>
            <p:ph type="sldNum" sz="quarter" idx="2"/>
          </p:nvPr>
        </p:nvSpPr>
        <p:spPr>
          <a:xfrm>
            <a:off x="2282251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スクリーンショット 2024-07-30 14.15.24.png" descr="スクリーンショット 2024-07-30 14.15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657305" y="3610724"/>
            <a:ext cx="7773482" cy="9122459"/>
          </a:xfrm>
          <a:prstGeom prst="rect">
            <a:avLst/>
          </a:prstGeom>
          <a:ln w="25400"/>
        </p:spPr>
      </p:pic>
      <p:pic>
        <p:nvPicPr>
          <p:cNvPr id="52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524" name="ロボットを一周させるには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ロボットを一周させるには</a:t>
            </a:r>
          </a:p>
        </p:txBody>
      </p:sp>
      <p:sp>
        <p:nvSpPr>
          <p:cNvPr id="525" name="3秒前進と90度右旋回を4回繰り返す"/>
          <p:cNvSpPr txBox="1"/>
          <p:nvPr>
            <p:ph type="body" sz="quarter" idx="1"/>
          </p:nvPr>
        </p:nvSpPr>
        <p:spPr>
          <a:xfrm>
            <a:off x="967565" y="2368550"/>
            <a:ext cx="22448870" cy="897297"/>
          </a:xfrm>
          <a:prstGeom prst="rect">
            <a:avLst/>
          </a:prstGeom>
        </p:spPr>
        <p:txBody>
          <a:bodyPr/>
          <a:lstStyle/>
          <a:p>
            <a:pPr/>
            <a:r>
              <a:t>3秒前進と90度右旋回を4回繰り返す</a:t>
            </a:r>
          </a:p>
        </p:txBody>
      </p:sp>
      <p:sp>
        <p:nvSpPr>
          <p:cNvPr id="52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27" name="角丸四角形"/>
          <p:cNvSpPr/>
          <p:nvPr/>
        </p:nvSpPr>
        <p:spPr>
          <a:xfrm>
            <a:off x="4717670" y="3425924"/>
            <a:ext cx="14528630" cy="9415860"/>
          </a:xfrm>
          <a:prstGeom prst="roundRect">
            <a:avLst>
              <a:gd name="adj" fmla="val 10362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grpSp>
        <p:nvGrpSpPr>
          <p:cNvPr id="532" name="グループ"/>
          <p:cNvGrpSpPr/>
          <p:nvPr/>
        </p:nvGrpSpPr>
        <p:grpSpPr>
          <a:xfrm>
            <a:off x="13681634" y="6017508"/>
            <a:ext cx="5171907" cy="721644"/>
            <a:chOff x="0" y="0"/>
            <a:chExt cx="5171905" cy="721642"/>
          </a:xfrm>
        </p:grpSpPr>
        <p:grpSp>
          <p:nvGrpSpPr>
            <p:cNvPr id="530" name="グループ"/>
            <p:cNvGrpSpPr/>
            <p:nvPr/>
          </p:nvGrpSpPr>
          <p:grpSpPr>
            <a:xfrm>
              <a:off x="-1" y="0"/>
              <a:ext cx="650378" cy="721643"/>
              <a:chOff x="0" y="0"/>
              <a:chExt cx="650376" cy="721642"/>
            </a:xfrm>
          </p:grpSpPr>
          <p:sp>
            <p:nvSpPr>
              <p:cNvPr id="528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29" name="1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1</a:t>
                </a:r>
              </a:p>
            </p:txBody>
          </p:sp>
        </p:grpSp>
        <p:sp>
          <p:nvSpPr>
            <p:cNvPr id="531" name="ループ(4回繰り返す)"/>
            <p:cNvSpPr txBox="1"/>
            <p:nvPr/>
          </p:nvSpPr>
          <p:spPr>
            <a:xfrm>
              <a:off x="648826" y="56021"/>
              <a:ext cx="4523080" cy="660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ループ(4回繰り返す)</a:t>
              </a:r>
            </a:p>
          </p:txBody>
        </p:sp>
      </p:grpSp>
      <p:grpSp>
        <p:nvGrpSpPr>
          <p:cNvPr id="537" name="グループ"/>
          <p:cNvGrpSpPr/>
          <p:nvPr/>
        </p:nvGrpSpPr>
        <p:grpSpPr>
          <a:xfrm>
            <a:off x="13681634" y="7115657"/>
            <a:ext cx="2541790" cy="721643"/>
            <a:chOff x="0" y="0"/>
            <a:chExt cx="2541789" cy="721642"/>
          </a:xfrm>
        </p:grpSpPr>
        <p:grpSp>
          <p:nvGrpSpPr>
            <p:cNvPr id="535" name="グループ"/>
            <p:cNvGrpSpPr/>
            <p:nvPr/>
          </p:nvGrpSpPr>
          <p:grpSpPr>
            <a:xfrm>
              <a:off x="-1" y="0"/>
              <a:ext cx="650378" cy="721643"/>
              <a:chOff x="0" y="0"/>
              <a:chExt cx="650376" cy="721642"/>
            </a:xfrm>
          </p:grpSpPr>
          <p:sp>
            <p:nvSpPr>
              <p:cNvPr id="533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34" name="2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</a:t>
                </a:r>
              </a:p>
            </p:txBody>
          </p:sp>
        </p:grpSp>
        <p:sp>
          <p:nvSpPr>
            <p:cNvPr id="536" name="3秒前進"/>
            <p:cNvSpPr txBox="1"/>
            <p:nvPr/>
          </p:nvSpPr>
          <p:spPr>
            <a:xfrm>
              <a:off x="572628" y="30621"/>
              <a:ext cx="1969162" cy="660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3秒前進</a:t>
              </a:r>
            </a:p>
          </p:txBody>
        </p:sp>
      </p:grpSp>
      <p:grpSp>
        <p:nvGrpSpPr>
          <p:cNvPr id="542" name="グループ"/>
          <p:cNvGrpSpPr/>
          <p:nvPr/>
        </p:nvGrpSpPr>
        <p:grpSpPr>
          <a:xfrm>
            <a:off x="13681634" y="8734819"/>
            <a:ext cx="3624896" cy="1346201"/>
            <a:chOff x="0" y="-312278"/>
            <a:chExt cx="3624895" cy="1346199"/>
          </a:xfrm>
        </p:grpSpPr>
        <p:grpSp>
          <p:nvGrpSpPr>
            <p:cNvPr id="540" name="グループ"/>
            <p:cNvGrpSpPr/>
            <p:nvPr/>
          </p:nvGrpSpPr>
          <p:grpSpPr>
            <a:xfrm>
              <a:off x="-1" y="0"/>
              <a:ext cx="650378" cy="721643"/>
              <a:chOff x="0" y="0"/>
              <a:chExt cx="650376" cy="721642"/>
            </a:xfrm>
          </p:grpSpPr>
          <p:sp>
            <p:nvSpPr>
              <p:cNvPr id="538" name="円形"/>
              <p:cNvSpPr/>
              <p:nvPr/>
            </p:nvSpPr>
            <p:spPr>
              <a:xfrm>
                <a:off x="15376" y="43321"/>
                <a:ext cx="635001" cy="635001"/>
              </a:xfrm>
              <a:prstGeom prst="ellipse">
                <a:avLst/>
              </a:prstGeom>
              <a:solidFill>
                <a:srgbClr val="FF2600"/>
              </a:solidFill>
              <a:ln w="25400" cap="flat">
                <a:noFill/>
                <a:miter lim="400000"/>
              </a:ln>
              <a:effectLst>
                <a:outerShdw sx="100000" sy="100000" kx="0" ky="0" algn="b" rotWithShape="0" blurRad="254000" dist="152400" dir="2700000">
                  <a:srgbClr val="FFFFFF">
                    <a:alpha val="75000"/>
                  </a:srgbClr>
                </a:outerShdw>
              </a:effectLst>
            </p:spPr>
            <p:txBody>
              <a:bodyPr wrap="square" lIns="101600" tIns="101600" rIns="101600" bIns="101600" numCol="1" anchor="ctr">
                <a:noAutofit/>
              </a:bodyPr>
              <a:lstStyle/>
              <a:p>
                <a:pPr/>
              </a:p>
            </p:txBody>
          </p:sp>
          <p:sp>
            <p:nvSpPr>
              <p:cNvPr id="539" name="3"/>
              <p:cNvSpPr txBox="1"/>
              <p:nvPr/>
            </p:nvSpPr>
            <p:spPr>
              <a:xfrm>
                <a:off x="0" y="0"/>
                <a:ext cx="551453" cy="72164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101600" tIns="101600" rIns="101600" bIns="101600" numCol="1" anchor="ctr">
                <a:spAutoFit/>
              </a:bodyPr>
              <a:lstStyle>
                <a:lvl1pPr>
                  <a:defRPr b="1"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3</a:t>
                </a:r>
              </a:p>
            </p:txBody>
          </p:sp>
        </p:grpSp>
        <p:sp>
          <p:nvSpPr>
            <p:cNvPr id="541" name="0.４秒保持…"/>
            <p:cNvSpPr txBox="1"/>
            <p:nvPr/>
          </p:nvSpPr>
          <p:spPr>
            <a:xfrm>
              <a:off x="572627" y="-312279"/>
              <a:ext cx="3052269" cy="13462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/>
            <a:p>
              <a: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r>
                <a:t>0.４秒保持</a:t>
              </a:r>
            </a:p>
            <a:p>
              <a: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pPr>
              <a:r>
                <a:t>(90度右旋回)</a:t>
              </a:r>
            </a:p>
          </p:txBody>
        </p:sp>
      </p:grpSp>
      <p:sp>
        <p:nvSpPr>
          <p:cNvPr id="543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544" name="p.48：square.llsp3"/>
          <p:cNvSpPr txBox="1"/>
          <p:nvPr/>
        </p:nvSpPr>
        <p:spPr>
          <a:xfrm>
            <a:off x="14599124" y="3122693"/>
            <a:ext cx="3806445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p.48：square.llsp3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547" name="ロボットを一周させるには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ロボットを一周させるには</a:t>
            </a:r>
          </a:p>
        </p:txBody>
      </p:sp>
      <p:sp>
        <p:nvSpPr>
          <p:cNvPr id="548" name="3秒前進と90度右旋回を4回繰り返す"/>
          <p:cNvSpPr txBox="1"/>
          <p:nvPr>
            <p:ph type="body" sz="quarter" idx="1"/>
          </p:nvPr>
        </p:nvSpPr>
        <p:spPr>
          <a:xfrm>
            <a:off x="967565" y="2368550"/>
            <a:ext cx="22448870" cy="897297"/>
          </a:xfrm>
          <a:prstGeom prst="rect">
            <a:avLst/>
          </a:prstGeom>
        </p:spPr>
        <p:txBody>
          <a:bodyPr/>
          <a:lstStyle/>
          <a:p>
            <a:pPr/>
            <a:r>
              <a:t>3秒前進と90度右旋回を4回繰り返す</a:t>
            </a:r>
          </a:p>
        </p:txBody>
      </p:sp>
      <p:sp>
        <p:nvSpPr>
          <p:cNvPr id="54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0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551" name="角丸四角形"/>
          <p:cNvSpPr/>
          <p:nvPr/>
        </p:nvSpPr>
        <p:spPr>
          <a:xfrm>
            <a:off x="3210384" y="4061798"/>
            <a:ext cx="16706465" cy="7530910"/>
          </a:xfrm>
          <a:prstGeom prst="roundRect">
            <a:avLst>
              <a:gd name="adj" fmla="val 12956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52" name="from hub import port…"/>
          <p:cNvSpPr txBox="1"/>
          <p:nvPr/>
        </p:nvSpPr>
        <p:spPr>
          <a:xfrm>
            <a:off x="4173452" y="4500564"/>
            <a:ext cx="14666926" cy="7315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for</a:t>
            </a:r>
            <a:r>
              <a:rPr>
                <a:solidFill>
                  <a:srgbClr val="000000"/>
                </a:solidFill>
              </a:rPr>
              <a:t> i </a:t>
            </a:r>
            <a:r>
              <a:t>in</a:t>
            </a:r>
            <a:r>
              <a:rPr>
                <a:solidFill>
                  <a:srgbClr val="000000"/>
                </a:solidFill>
              </a:rPr>
              <a:t> </a:t>
            </a:r>
            <a:r>
              <a:t>range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4</a:t>
            </a:r>
            <a:r>
              <a:rPr>
                <a:solidFill>
                  <a:srgbClr val="00877B"/>
                </a:solidFill>
              </a:rPr>
              <a:t>)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350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</p:txBody>
      </p:sp>
      <p:grpSp>
        <p:nvGrpSpPr>
          <p:cNvPr id="555" name="グループ"/>
          <p:cNvGrpSpPr/>
          <p:nvPr/>
        </p:nvGrpSpPr>
        <p:grpSpPr>
          <a:xfrm>
            <a:off x="3533866" y="7526335"/>
            <a:ext cx="584201" cy="650568"/>
            <a:chOff x="13861" y="0"/>
            <a:chExt cx="584199" cy="650566"/>
          </a:xfrm>
        </p:grpSpPr>
        <p:sp>
          <p:nvSpPr>
            <p:cNvPr id="553" name="円形"/>
            <p:cNvSpPr/>
            <p:nvPr/>
          </p:nvSpPr>
          <p:spPr>
            <a:xfrm>
              <a:off x="13861" y="39054"/>
              <a:ext cx="572459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554" name="1"/>
            <p:cNvSpPr txBox="1"/>
            <p:nvPr/>
          </p:nvSpPr>
          <p:spPr>
            <a:xfrm>
              <a:off x="89473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sp>
        <p:nvSpPr>
          <p:cNvPr id="556" name="["/>
          <p:cNvSpPr txBox="1"/>
          <p:nvPr/>
        </p:nvSpPr>
        <p:spPr>
          <a:xfrm>
            <a:off x="4682199" y="8004735"/>
            <a:ext cx="540645" cy="11778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6900">
                <a:solidFill>
                  <a:srgbClr val="A6AAA9"/>
                </a:solidFill>
              </a:defRPr>
            </a:lvl1pPr>
          </a:lstStyle>
          <a:p>
            <a:pPr/>
            <a:r>
              <a:t>[</a:t>
            </a:r>
          </a:p>
        </p:txBody>
      </p:sp>
      <p:sp>
        <p:nvSpPr>
          <p:cNvPr id="557" name="p.49：square.py"/>
          <p:cNvSpPr txBox="1"/>
          <p:nvPr/>
        </p:nvSpPr>
        <p:spPr>
          <a:xfrm>
            <a:off x="15564324" y="3792400"/>
            <a:ext cx="3385821" cy="609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p.49：square.py</a:t>
            </a:r>
          </a:p>
        </p:txBody>
      </p:sp>
      <p:sp>
        <p:nvSpPr>
          <p:cNvPr id="558" name="線"/>
          <p:cNvSpPr/>
          <p:nvPr/>
        </p:nvSpPr>
        <p:spPr>
          <a:xfrm flipV="1">
            <a:off x="4323932" y="8134472"/>
            <a:ext cx="1" cy="2417214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561" name="グループ"/>
          <p:cNvGrpSpPr/>
          <p:nvPr/>
        </p:nvGrpSpPr>
        <p:grpSpPr>
          <a:xfrm>
            <a:off x="4363892" y="8366338"/>
            <a:ext cx="572459" cy="650568"/>
            <a:chOff x="0" y="0"/>
            <a:chExt cx="572457" cy="650566"/>
          </a:xfrm>
        </p:grpSpPr>
        <p:sp>
          <p:nvSpPr>
            <p:cNvPr id="559" name="円形"/>
            <p:cNvSpPr/>
            <p:nvPr/>
          </p:nvSpPr>
          <p:spPr>
            <a:xfrm>
              <a:off x="0" y="39054"/>
              <a:ext cx="572458" cy="572459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560" name="2"/>
            <p:cNvSpPr txBox="1"/>
            <p:nvPr/>
          </p:nvSpPr>
          <p:spPr>
            <a:xfrm>
              <a:off x="62911" y="0"/>
              <a:ext cx="508589" cy="65056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564" name="グループ"/>
          <p:cNvGrpSpPr/>
          <p:nvPr/>
        </p:nvGrpSpPr>
        <p:grpSpPr>
          <a:xfrm>
            <a:off x="4370242" y="9375457"/>
            <a:ext cx="561846" cy="638506"/>
            <a:chOff x="0" y="0"/>
            <a:chExt cx="561844" cy="638505"/>
          </a:xfrm>
        </p:grpSpPr>
        <p:sp>
          <p:nvSpPr>
            <p:cNvPr id="562" name="円形"/>
            <p:cNvSpPr/>
            <p:nvPr/>
          </p:nvSpPr>
          <p:spPr>
            <a:xfrm>
              <a:off x="0" y="38330"/>
              <a:ext cx="561845" cy="561846"/>
            </a:xfrm>
            <a:prstGeom prst="ellipse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127000" dist="76200" dir="2700000">
                <a:srgbClr val="FFFFFF">
                  <a:alpha val="75000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 marL="40639" marR="40639" defTabSz="914400">
                <a:defRPr sz="1800"/>
              </a:pPr>
            </a:p>
          </p:txBody>
        </p:sp>
        <p:sp>
          <p:nvSpPr>
            <p:cNvPr id="563" name="3"/>
            <p:cNvSpPr txBox="1"/>
            <p:nvPr/>
          </p:nvSpPr>
          <p:spPr>
            <a:xfrm>
              <a:off x="59640" y="0"/>
              <a:ext cx="499161" cy="63850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marL="40639" marR="40639" defTabSz="914400">
                <a:defRPr b="1" sz="33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565" name="["/>
          <p:cNvSpPr txBox="1"/>
          <p:nvPr/>
        </p:nvSpPr>
        <p:spPr>
          <a:xfrm>
            <a:off x="4682199" y="9016894"/>
            <a:ext cx="540645" cy="1177833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6900">
                <a:solidFill>
                  <a:srgbClr val="A6AAA9"/>
                </a:solidFill>
              </a:defRPr>
            </a:lvl1pPr>
          </a:lstStyle>
          <a:p>
            <a:pPr/>
            <a:r>
              <a:t>[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568" name="練習問題3-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練習問題3-1</a:t>
            </a:r>
          </a:p>
        </p:txBody>
      </p:sp>
      <p:sp>
        <p:nvSpPr>
          <p:cNvPr id="569" name="３秒前進して、方向を変えて自分のところへ戻ってくるプログラムをつくろ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３秒前進して、方向を変えて自分のところへ戻ってくるプログラムをつくろう</a:t>
            </a:r>
          </a:p>
          <a:p>
            <a:pPr/>
          </a:p>
          <a:p>
            <a:pPr/>
            <a:r>
              <a:t>思い通りにロボットを動かしてみよう</a:t>
            </a:r>
          </a:p>
        </p:txBody>
      </p:sp>
      <p:sp>
        <p:nvSpPr>
          <p:cNvPr id="57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571" name="pasted-image.png" descr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61561" y="8059907"/>
            <a:ext cx="3590960" cy="3747089"/>
          </a:xfrm>
          <a:prstGeom prst="rect">
            <a:avLst/>
          </a:prstGeom>
          <a:ln w="25400"/>
        </p:spPr>
      </p:pic>
      <p:sp>
        <p:nvSpPr>
          <p:cNvPr id="572" name="これは…"/>
          <p:cNvSpPr txBox="1"/>
          <p:nvPr/>
        </p:nvSpPr>
        <p:spPr>
          <a:xfrm>
            <a:off x="9789104" y="8926596"/>
            <a:ext cx="1821181" cy="90424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lnSpc>
                <a:spcPct val="80000"/>
              </a:lnSpc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これは</a:t>
            </a:r>
          </a:p>
          <a:p>
            <a:pPr algn="ctr">
              <a:lnSpc>
                <a:spcPct val="80000"/>
              </a:lnSpc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簡単かも！</a:t>
            </a:r>
          </a:p>
        </p:txBody>
      </p:sp>
      <p:pic>
        <p:nvPicPr>
          <p:cNvPr id="573" name="pasted-image.png" descr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84594" y="8066551"/>
            <a:ext cx="3581401" cy="3733801"/>
          </a:xfrm>
          <a:prstGeom prst="rect">
            <a:avLst/>
          </a:prstGeom>
          <a:ln w="25400"/>
        </p:spPr>
      </p:pic>
      <p:sp>
        <p:nvSpPr>
          <p:cNvPr id="574" name="…"/>
          <p:cNvSpPr txBox="1"/>
          <p:nvPr/>
        </p:nvSpPr>
        <p:spPr>
          <a:xfrm>
            <a:off x="18677673" y="9099316"/>
            <a:ext cx="7035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…</a:t>
            </a:r>
          </a:p>
        </p:txBody>
      </p:sp>
      <p:pic>
        <p:nvPicPr>
          <p:cNvPr id="575" name="droppedImage.pdf" descr="dropped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091797" y="6102477"/>
            <a:ext cx="4546601" cy="4496455"/>
          </a:xfrm>
          <a:prstGeom prst="rect">
            <a:avLst/>
          </a:prstGeom>
          <a:ln w="25400"/>
        </p:spPr>
      </p:pic>
      <p:sp>
        <p:nvSpPr>
          <p:cNvPr id="576" name="線"/>
          <p:cNvSpPr/>
          <p:nvPr/>
        </p:nvSpPr>
        <p:spPr>
          <a:xfrm>
            <a:off x="5166459" y="6499535"/>
            <a:ext cx="359096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77" name="線"/>
          <p:cNvSpPr/>
          <p:nvPr/>
        </p:nvSpPr>
        <p:spPr>
          <a:xfrm>
            <a:off x="8769870" y="6558255"/>
            <a:ext cx="1" cy="359096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78" name="線"/>
          <p:cNvSpPr/>
          <p:nvPr/>
        </p:nvSpPr>
        <p:spPr>
          <a:xfrm flipH="1">
            <a:off x="5181424" y="10157135"/>
            <a:ext cx="3590961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79" name="線"/>
          <p:cNvSpPr/>
          <p:nvPr/>
        </p:nvSpPr>
        <p:spPr>
          <a:xfrm flipV="1">
            <a:off x="5183939" y="6558255"/>
            <a:ext cx="1" cy="359096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80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5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0" name="■ロボットを前進させるには(モータ制御１)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■ロボットを前進させるには(モータ制御１)</a:t>
            </a:r>
          </a:p>
          <a:p>
            <a:pPr>
              <a:defRPr sz="4600">
                <a:solidFill>
                  <a:srgbClr val="F4801F"/>
                </a:solidFill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61" name="スライド番号"/>
          <p:cNvSpPr txBox="1"/>
          <p:nvPr>
            <p:ph type="sldNum" sz="quarter" idx="2"/>
          </p:nvPr>
        </p:nvSpPr>
        <p:spPr>
          <a:xfrm>
            <a:off x="23022153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" name="グループ"/>
          <p:cNvGrpSpPr/>
          <p:nvPr/>
        </p:nvGrpSpPr>
        <p:grpSpPr>
          <a:xfrm>
            <a:off x="16620307" y="12016207"/>
            <a:ext cx="1288234" cy="1461044"/>
            <a:chOff x="0" y="0"/>
            <a:chExt cx="1288232" cy="1461043"/>
          </a:xfrm>
        </p:grpSpPr>
        <p:pic>
          <p:nvPicPr>
            <p:cNvPr id="582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288233" cy="145945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583" name="四角形"/>
            <p:cNvSpPr/>
            <p:nvPr/>
          </p:nvSpPr>
          <p:spPr>
            <a:xfrm>
              <a:off x="67657" y="1296672"/>
              <a:ext cx="89419" cy="16437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58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586" name="練習問題3-2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練習問題3-2</a:t>
            </a:r>
          </a:p>
        </p:txBody>
      </p:sp>
      <p:pic>
        <p:nvPicPr>
          <p:cNvPr id="587" name="pasted-image.png" descr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401300" y="9484555"/>
            <a:ext cx="3581400" cy="3733801"/>
          </a:xfrm>
          <a:prstGeom prst="rect">
            <a:avLst/>
          </a:prstGeom>
          <a:ln w="25400"/>
        </p:spPr>
      </p:pic>
      <p:sp>
        <p:nvSpPr>
          <p:cNvPr id="588" name="…"/>
          <p:cNvSpPr txBox="1"/>
          <p:nvPr/>
        </p:nvSpPr>
        <p:spPr>
          <a:xfrm>
            <a:off x="12194379" y="10517319"/>
            <a:ext cx="70358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…</a:t>
            </a:r>
          </a:p>
        </p:txBody>
      </p:sp>
      <p:sp>
        <p:nvSpPr>
          <p:cNvPr id="589" name="前進して、方向を変えて自分のところへ戻ってくるプログラムをつくろう…"/>
          <p:cNvSpPr txBox="1"/>
          <p:nvPr>
            <p:ph type="body" sz="half" idx="1"/>
          </p:nvPr>
        </p:nvSpPr>
        <p:spPr>
          <a:xfrm>
            <a:off x="967565" y="2368550"/>
            <a:ext cx="22448870" cy="3244862"/>
          </a:xfrm>
          <a:prstGeom prst="rect">
            <a:avLst/>
          </a:prstGeom>
        </p:spPr>
        <p:txBody>
          <a:bodyPr/>
          <a:lstStyle/>
          <a:p>
            <a:pPr/>
            <a:r>
              <a:t>前進して、方向を変えて自分のところへ戻ってくるプログラムをつくろう</a:t>
            </a:r>
          </a:p>
          <a:p>
            <a:pPr lvl="1">
              <a:spcBef>
                <a:spcPts val="1400"/>
              </a:spcBef>
              <a:buChar char="-"/>
            </a:pPr>
            <a:r>
              <a:t>ヒント：１秒前進するとどれくらい進む？？？</a:t>
            </a:r>
          </a:p>
          <a:p>
            <a:pPr lvl="1">
              <a:spcBef>
                <a:spcPts val="1400"/>
              </a:spcBef>
              <a:buChar char="-"/>
            </a:pPr>
            <a:r>
              <a:t>なるべく「早く」戻ってくるようにするには？</a:t>
            </a:r>
          </a:p>
        </p:txBody>
      </p:sp>
      <p:sp>
        <p:nvSpPr>
          <p:cNvPr id="59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91" name="正方形"/>
          <p:cNvSpPr/>
          <p:nvPr/>
        </p:nvSpPr>
        <p:spPr>
          <a:xfrm>
            <a:off x="18130868" y="3797403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2" name="正方形"/>
          <p:cNvSpPr/>
          <p:nvPr/>
        </p:nvSpPr>
        <p:spPr>
          <a:xfrm>
            <a:off x="16420669" y="3797403"/>
            <a:ext cx="1662113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3" name="正方形"/>
          <p:cNvSpPr/>
          <p:nvPr/>
        </p:nvSpPr>
        <p:spPr>
          <a:xfrm>
            <a:off x="16420669" y="10510633"/>
            <a:ext cx="1662113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4" name="正方形"/>
          <p:cNvSpPr/>
          <p:nvPr/>
        </p:nvSpPr>
        <p:spPr>
          <a:xfrm>
            <a:off x="18130868" y="10510633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5" name="正方形"/>
          <p:cNvSpPr/>
          <p:nvPr/>
        </p:nvSpPr>
        <p:spPr>
          <a:xfrm>
            <a:off x="18130868" y="7107770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6" name="正方形"/>
          <p:cNvSpPr/>
          <p:nvPr/>
        </p:nvSpPr>
        <p:spPr>
          <a:xfrm>
            <a:off x="18130868" y="8817450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7" name="正方形"/>
          <p:cNvSpPr/>
          <p:nvPr/>
        </p:nvSpPr>
        <p:spPr>
          <a:xfrm>
            <a:off x="16420669" y="7107770"/>
            <a:ext cx="1662113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8" name="正方形"/>
          <p:cNvSpPr/>
          <p:nvPr/>
        </p:nvSpPr>
        <p:spPr>
          <a:xfrm>
            <a:off x="16420669" y="8817450"/>
            <a:ext cx="1662113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599" name="正方形"/>
          <p:cNvSpPr/>
          <p:nvPr/>
        </p:nvSpPr>
        <p:spPr>
          <a:xfrm>
            <a:off x="18130868" y="5483566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0" name="正方形"/>
          <p:cNvSpPr/>
          <p:nvPr/>
        </p:nvSpPr>
        <p:spPr>
          <a:xfrm>
            <a:off x="16420669" y="5483566"/>
            <a:ext cx="1662113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1" name="線"/>
          <p:cNvSpPr/>
          <p:nvPr/>
        </p:nvSpPr>
        <p:spPr>
          <a:xfrm>
            <a:off x="17166443" y="4604782"/>
            <a:ext cx="1846484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2" name="線"/>
          <p:cNvSpPr/>
          <p:nvPr/>
        </p:nvSpPr>
        <p:spPr>
          <a:xfrm>
            <a:off x="18961924" y="5038258"/>
            <a:ext cx="1" cy="7277913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3" name="線"/>
          <p:cNvSpPr/>
          <p:nvPr/>
        </p:nvSpPr>
        <p:spPr>
          <a:xfrm flipV="1">
            <a:off x="17251725" y="4924939"/>
            <a:ext cx="1" cy="750455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4" name="円形"/>
          <p:cNvSpPr/>
          <p:nvPr/>
        </p:nvSpPr>
        <p:spPr>
          <a:xfrm>
            <a:off x="17778832" y="5242236"/>
            <a:ext cx="621706" cy="621705"/>
          </a:xfrm>
          <a:prstGeom prst="ellipse">
            <a:avLst/>
          </a:prstGeom>
          <a:solidFill>
            <a:srgbClr val="A6AAA9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5" name="円形"/>
          <p:cNvSpPr/>
          <p:nvPr/>
        </p:nvSpPr>
        <p:spPr>
          <a:xfrm>
            <a:off x="16102914" y="11860180"/>
            <a:ext cx="621706" cy="621706"/>
          </a:xfrm>
          <a:prstGeom prst="ellipse">
            <a:avLst/>
          </a:prstGeom>
          <a:solidFill>
            <a:srgbClr val="A6AAA9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6" name="円形"/>
          <p:cNvSpPr/>
          <p:nvPr/>
        </p:nvSpPr>
        <p:spPr>
          <a:xfrm>
            <a:off x="19456990" y="11860180"/>
            <a:ext cx="621706" cy="621706"/>
          </a:xfrm>
          <a:prstGeom prst="ellipse">
            <a:avLst/>
          </a:prstGeom>
          <a:solidFill>
            <a:srgbClr val="A6AAA9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7" name="正方形"/>
          <p:cNvSpPr/>
          <p:nvPr/>
        </p:nvSpPr>
        <p:spPr>
          <a:xfrm>
            <a:off x="5632780" y="7337718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8" name="正方形"/>
          <p:cNvSpPr/>
          <p:nvPr/>
        </p:nvSpPr>
        <p:spPr>
          <a:xfrm>
            <a:off x="3922581" y="7337718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09" name="正方形"/>
          <p:cNvSpPr/>
          <p:nvPr/>
        </p:nvSpPr>
        <p:spPr>
          <a:xfrm>
            <a:off x="5632780" y="9023881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0" name="正方形"/>
          <p:cNvSpPr/>
          <p:nvPr/>
        </p:nvSpPr>
        <p:spPr>
          <a:xfrm>
            <a:off x="3922581" y="9023881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1" name="線"/>
          <p:cNvSpPr/>
          <p:nvPr/>
        </p:nvSpPr>
        <p:spPr>
          <a:xfrm>
            <a:off x="4668356" y="8145097"/>
            <a:ext cx="1846484" cy="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2" name="線"/>
          <p:cNvSpPr/>
          <p:nvPr/>
        </p:nvSpPr>
        <p:spPr>
          <a:xfrm flipH="1">
            <a:off x="6463836" y="8465254"/>
            <a:ext cx="1" cy="3241120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3" name="線"/>
          <p:cNvSpPr/>
          <p:nvPr/>
        </p:nvSpPr>
        <p:spPr>
          <a:xfrm flipV="1">
            <a:off x="4719357" y="8545913"/>
            <a:ext cx="1" cy="307980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4" name="円形"/>
          <p:cNvSpPr/>
          <p:nvPr/>
        </p:nvSpPr>
        <p:spPr>
          <a:xfrm>
            <a:off x="5280745" y="8782550"/>
            <a:ext cx="621705" cy="621706"/>
          </a:xfrm>
          <a:prstGeom prst="ellipse">
            <a:avLst/>
          </a:prstGeom>
          <a:solidFill>
            <a:srgbClr val="A6AAA9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5" name="正方形"/>
          <p:cNvSpPr/>
          <p:nvPr/>
        </p:nvSpPr>
        <p:spPr>
          <a:xfrm>
            <a:off x="9627069" y="7337718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6" name="正方形"/>
          <p:cNvSpPr/>
          <p:nvPr/>
        </p:nvSpPr>
        <p:spPr>
          <a:xfrm>
            <a:off x="7916870" y="7337718"/>
            <a:ext cx="1662113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7" name="正方形"/>
          <p:cNvSpPr/>
          <p:nvPr/>
        </p:nvSpPr>
        <p:spPr>
          <a:xfrm>
            <a:off x="9627069" y="9023881"/>
            <a:ext cx="1662114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8" name="正方形"/>
          <p:cNvSpPr/>
          <p:nvPr/>
        </p:nvSpPr>
        <p:spPr>
          <a:xfrm>
            <a:off x="7916870" y="9023881"/>
            <a:ext cx="1662113" cy="1662114"/>
          </a:xfrm>
          <a:prstGeom prst="rect">
            <a:avLst/>
          </a:prstGeom>
          <a:solidFill>
            <a:srgbClr val="DCDEE0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19" name="線"/>
          <p:cNvSpPr/>
          <p:nvPr/>
        </p:nvSpPr>
        <p:spPr>
          <a:xfrm>
            <a:off x="10458126" y="8866306"/>
            <a:ext cx="1" cy="3241120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20" name="線"/>
          <p:cNvSpPr/>
          <p:nvPr/>
        </p:nvSpPr>
        <p:spPr>
          <a:xfrm flipV="1">
            <a:off x="8747926" y="8866306"/>
            <a:ext cx="1" cy="3079801"/>
          </a:xfrm>
          <a:prstGeom prst="line">
            <a:avLst/>
          </a:prstGeom>
          <a:ln w="50800">
            <a:solidFill>
              <a:srgbClr val="000000"/>
            </a:solidFill>
            <a:miter lim="400000"/>
            <a:tailEnd type="stealth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21" name="円形"/>
          <p:cNvSpPr/>
          <p:nvPr/>
        </p:nvSpPr>
        <p:spPr>
          <a:xfrm>
            <a:off x="9275033" y="8782550"/>
            <a:ext cx="621706" cy="621706"/>
          </a:xfrm>
          <a:prstGeom prst="ellipse">
            <a:avLst/>
          </a:prstGeom>
          <a:solidFill>
            <a:srgbClr val="A6AAA9"/>
          </a:solidFill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24" name="接続の線"/>
          <p:cNvSpPr/>
          <p:nvPr/>
        </p:nvSpPr>
        <p:spPr>
          <a:xfrm>
            <a:off x="8754136" y="7920405"/>
            <a:ext cx="1665988" cy="5953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13" fill="norm" stroke="1" extrusionOk="0">
                <a:moveTo>
                  <a:pt x="0" y="14453"/>
                </a:moveTo>
                <a:cubicBezTo>
                  <a:pt x="7616" y="-5387"/>
                  <a:pt x="14816" y="-4800"/>
                  <a:pt x="21600" y="16213"/>
                </a:cubicBezTo>
              </a:path>
            </a:pathLst>
          </a:custGeom>
          <a:ln w="50800">
            <a:solidFill>
              <a:srgbClr val="000000"/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623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62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28" name="■関数化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■関数化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629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632" name="動作のプログラムをまとめ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動作のプログラムをまとめる</a:t>
            </a:r>
          </a:p>
        </p:txBody>
      </p:sp>
      <p:sp>
        <p:nvSpPr>
          <p:cNvPr id="63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34" name="同じ処理を何度も使用する → 関数化"/>
          <p:cNvSpPr txBox="1"/>
          <p:nvPr/>
        </p:nvSpPr>
        <p:spPr>
          <a:xfrm>
            <a:off x="803721" y="2555070"/>
            <a:ext cx="13747371" cy="1195256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marL="383540" marR="40639" indent="-342900" defTabSz="914400">
              <a:spcBef>
                <a:spcPts val="7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同じ処理を何度も使用する → </a:t>
            </a:r>
            <a:r>
              <a:rPr u="sng">
                <a:solidFill>
                  <a:srgbClr val="FF2600"/>
                </a:solidFill>
                <a:latin typeface="+mj-lt"/>
                <a:ea typeface="+mj-ea"/>
                <a:cs typeface="+mj-cs"/>
                <a:sym typeface="ヒラギノ角ゴ Pro W6"/>
              </a:rPr>
              <a:t>関数化</a:t>
            </a:r>
          </a:p>
        </p:txBody>
      </p:sp>
      <p:sp>
        <p:nvSpPr>
          <p:cNvPr id="635" name="ロボットを1秒前進、その後2秒後退"/>
          <p:cNvSpPr txBox="1"/>
          <p:nvPr>
            <p:ph type="body" sz="quarter" idx="1"/>
          </p:nvPr>
        </p:nvSpPr>
        <p:spPr>
          <a:xfrm>
            <a:off x="2714448" y="5011171"/>
            <a:ext cx="9925917" cy="1083550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ロボットを1秒前進、その後2秒後退</a:t>
            </a:r>
          </a:p>
        </p:txBody>
      </p:sp>
      <p:grpSp>
        <p:nvGrpSpPr>
          <p:cNvPr id="638" name="グループ"/>
          <p:cNvGrpSpPr/>
          <p:nvPr/>
        </p:nvGrpSpPr>
        <p:grpSpPr>
          <a:xfrm rot="5400000">
            <a:off x="9291909" y="6737028"/>
            <a:ext cx="3339964" cy="3788005"/>
            <a:chOff x="0" y="0"/>
            <a:chExt cx="3339963" cy="3788003"/>
          </a:xfrm>
        </p:grpSpPr>
        <p:pic>
          <p:nvPicPr>
            <p:cNvPr id="636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339964" cy="378388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637" name="四角形"/>
            <p:cNvSpPr/>
            <p:nvPr/>
          </p:nvSpPr>
          <p:spPr>
            <a:xfrm>
              <a:off x="175413" y="3361845"/>
              <a:ext cx="231833" cy="42615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sp>
        <p:nvSpPr>
          <p:cNvPr id="639" name="線"/>
          <p:cNvSpPr/>
          <p:nvPr/>
        </p:nvSpPr>
        <p:spPr>
          <a:xfrm flipV="1">
            <a:off x="10843845" y="8631030"/>
            <a:ext cx="5310090" cy="7811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40" name="線"/>
          <p:cNvSpPr/>
          <p:nvPr/>
        </p:nvSpPr>
        <p:spPr>
          <a:xfrm flipH="1" flipV="1">
            <a:off x="5210588" y="8916302"/>
            <a:ext cx="10910633" cy="26908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41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231624 0.000000" origin="layout" pathEditMode="relative">
                                      <p:cBhvr>
                                        <p:cTn id="6" dur="30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path" nodeType="clickEffect" presetSubtype="0" presetID="-1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231624 0.000000 L -0.231793 0.000387" origin="layout" pathEditMode="relative">
                                      <p:cBhvr>
                                        <p:cTn id="10" dur="20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644" name="関数化（戻り値も利用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関数化（戻り値も利用）</a:t>
            </a:r>
          </a:p>
        </p:txBody>
      </p:sp>
      <p:sp>
        <p:nvSpPr>
          <p:cNvPr id="64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46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647" name="from hub import port…"/>
          <p:cNvSpPr txBox="1"/>
          <p:nvPr/>
        </p:nvSpPr>
        <p:spPr>
          <a:xfrm>
            <a:off x="512936" y="3056496"/>
            <a:ext cx="10081274" cy="3810001"/>
          </a:xfrm>
          <a:prstGeom prst="rect">
            <a:avLst/>
          </a:prstGeom>
          <a:ln w="50800">
            <a:solidFill>
              <a:srgbClr val="000000">
                <a:alpha val="50000"/>
              </a:srgbClr>
            </a:solidFill>
            <a:prstDash val="sysDot"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 marL="0" marR="0" defTabSz="457200">
              <a:defRPr sz="2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24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6A00"/>
                </a:solidFill>
              </a:rPr>
              <a:t>1</a:t>
            </a:r>
            <a:r>
              <a:rPr>
                <a:solidFill>
                  <a:srgbClr val="FF7D00"/>
                </a:solidFill>
              </a:rPr>
              <a:t>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2000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4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648" name="from hub import port…"/>
          <p:cNvSpPr txBox="1"/>
          <p:nvPr/>
        </p:nvSpPr>
        <p:spPr>
          <a:xfrm>
            <a:off x="11642134" y="3062088"/>
            <a:ext cx="12228930" cy="8216901"/>
          </a:xfrm>
          <a:prstGeom prst="rect">
            <a:avLst/>
          </a:prstGeom>
          <a:ln w="50800">
            <a:solidFill>
              <a:srgbClr val="000000">
                <a:alpha val="50000"/>
              </a:srgbClr>
            </a:solidFill>
            <a:prstDash val="sysDot"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 marL="0" marR="0" defTabSz="457200">
              <a:defRPr sz="28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28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def</a:t>
            </a:r>
            <a:r>
              <a:t> forward</a:t>
            </a:r>
            <a:r>
              <a:rPr>
                <a:solidFill>
                  <a:srgbClr val="00877B"/>
                </a:solidFill>
              </a:rPr>
              <a:t>(</a:t>
            </a:r>
            <a:r>
              <a:t>movetime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movetime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t = movetime*</a:t>
            </a:r>
            <a:r>
              <a:rPr>
                <a:solidFill>
                  <a:srgbClr val="FF7D00"/>
                </a:solidFill>
              </a:rPr>
              <a:t>2</a:t>
            </a:r>
          </a:p>
          <a:p>
            <a:pPr marL="0" marR="0" defTabSz="457200">
              <a:defRPr sz="28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0000"/>
                </a:solidFill>
              </a:rPr>
              <a:t>    </a:t>
            </a:r>
            <a:r>
              <a:t>return</a:t>
            </a:r>
            <a:r>
              <a:rPr>
                <a:solidFill>
                  <a:srgbClr val="000000"/>
                </a:solidFill>
              </a:rPr>
              <a:t> 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def</a:t>
            </a:r>
            <a:r>
              <a:t> backward</a:t>
            </a:r>
            <a:r>
              <a:rPr>
                <a:solidFill>
                  <a:srgbClr val="00877B"/>
                </a:solidFill>
              </a:rPr>
              <a:t>(</a:t>
            </a:r>
            <a:r>
              <a:t>movetime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t>, </a:t>
            </a:r>
            <a:r>
              <a:rPr>
                <a:solidFill>
                  <a:srgbClr val="FF7D00"/>
                </a:solidFill>
              </a:rPr>
              <a:t>-500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movetime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wtime = forward</a:t>
            </a:r>
            <a:r>
              <a:rPr>
                <a:solidFill>
                  <a:srgbClr val="00877B"/>
                </a:solidFill>
              </a:rPr>
              <a:t>(</a:t>
            </a:r>
            <a:r>
              <a:rPr>
                <a:solidFill>
                  <a:srgbClr val="FF7D00"/>
                </a:solidFill>
              </a:rPr>
              <a:t>1000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28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backward</a:t>
            </a:r>
            <a:r>
              <a:rPr>
                <a:solidFill>
                  <a:srgbClr val="00877B"/>
                </a:solidFill>
              </a:rPr>
              <a:t>(</a:t>
            </a:r>
            <a:r>
              <a:t>wtime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649" name="線"/>
          <p:cNvSpPr/>
          <p:nvPr/>
        </p:nvSpPr>
        <p:spPr>
          <a:xfrm flipH="1">
            <a:off x="10939071" y="5399319"/>
            <a:ext cx="616215" cy="86"/>
          </a:xfrm>
          <a:prstGeom prst="line">
            <a:avLst/>
          </a:prstGeom>
          <a:ln w="25400">
            <a:solidFill>
              <a:srgbClr val="000000"/>
            </a:solidFill>
            <a:headEnd type="triangle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650" name="線"/>
          <p:cNvSpPr/>
          <p:nvPr/>
        </p:nvSpPr>
        <p:spPr>
          <a:xfrm rot="14160000">
            <a:off x="14276606" y="5285142"/>
            <a:ext cx="1383833" cy="902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53" h="17447" fill="norm" stroke="1" extrusionOk="0">
                <a:moveTo>
                  <a:pt x="20353" y="4376"/>
                </a:moveTo>
                <a:cubicBezTo>
                  <a:pt x="13153" y="-4153"/>
                  <a:pt x="-1247" y="111"/>
                  <a:pt x="86" y="14326"/>
                </a:cubicBezTo>
                <a:lnTo>
                  <a:pt x="314" y="17447"/>
                </a:lnTo>
              </a:path>
            </a:pathLst>
          </a:custGeom>
          <a:ln w="76200">
            <a:solidFill>
              <a:srgbClr val="FF2600"/>
            </a:solidFill>
            <a:tailEnd type="triangle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51" name="線"/>
          <p:cNvSpPr/>
          <p:nvPr/>
        </p:nvSpPr>
        <p:spPr>
          <a:xfrm>
            <a:off x="15088409" y="8119301"/>
            <a:ext cx="1331490" cy="29703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827" h="21600" fill="norm" stroke="1" extrusionOk="0">
                <a:moveTo>
                  <a:pt x="0" y="21600"/>
                </a:moveTo>
                <a:cubicBezTo>
                  <a:pt x="13865" y="19412"/>
                  <a:pt x="21600" y="9388"/>
                  <a:pt x="13591" y="1450"/>
                </a:cubicBezTo>
                <a:lnTo>
                  <a:pt x="12192" y="0"/>
                </a:lnTo>
              </a:path>
            </a:pathLst>
          </a:custGeom>
          <a:ln w="76200">
            <a:solidFill>
              <a:srgbClr val="0096FF"/>
            </a:solidFill>
            <a:tailEnd type="triangle"/>
          </a:ln>
        </p:spPr>
        <p:txBody>
          <a:bodyPr lIns="101600" tIns="101600" rIns="101600" bIns="101600" anchor="ctr"/>
          <a:lstStyle/>
          <a:p>
            <a:pPr>
              <a:defRPr>
                <a:solidFill>
                  <a:srgbClr val="0096FF"/>
                </a:solidFill>
              </a:defRPr>
            </a:pPr>
          </a:p>
        </p:txBody>
      </p:sp>
      <p:sp>
        <p:nvSpPr>
          <p:cNvPr id="652" name="線"/>
          <p:cNvSpPr/>
          <p:nvPr/>
        </p:nvSpPr>
        <p:spPr>
          <a:xfrm rot="14663004">
            <a:off x="14337847" y="8084586"/>
            <a:ext cx="1249707" cy="12618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53" h="17256" fill="norm" stroke="1" extrusionOk="0">
                <a:moveTo>
                  <a:pt x="20353" y="4578"/>
                </a:moveTo>
                <a:cubicBezTo>
                  <a:pt x="13153" y="-4344"/>
                  <a:pt x="-1247" y="117"/>
                  <a:pt x="86" y="14988"/>
                </a:cubicBezTo>
                <a:lnTo>
                  <a:pt x="244" y="17256"/>
                </a:lnTo>
              </a:path>
            </a:pathLst>
          </a:custGeom>
          <a:ln w="76200">
            <a:solidFill>
              <a:srgbClr val="0096FF"/>
            </a:solidFill>
            <a:tailEnd type="triangle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53" name="線"/>
          <p:cNvSpPr/>
          <p:nvPr/>
        </p:nvSpPr>
        <p:spPr>
          <a:xfrm rot="21000000">
            <a:off x="15860486" y="5019375"/>
            <a:ext cx="1799046" cy="54142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391" h="21600" fill="norm" stroke="1" extrusionOk="0">
                <a:moveTo>
                  <a:pt x="0" y="21600"/>
                </a:moveTo>
                <a:cubicBezTo>
                  <a:pt x="12706" y="20000"/>
                  <a:pt x="21600" y="7555"/>
                  <a:pt x="10009" y="979"/>
                </a:cubicBezTo>
                <a:lnTo>
                  <a:pt x="8373" y="0"/>
                </a:lnTo>
              </a:path>
            </a:pathLst>
          </a:custGeom>
          <a:ln w="76200">
            <a:solidFill>
              <a:srgbClr val="FF2600"/>
            </a:solidFill>
            <a:tailEnd type="triangle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54" name="前進や旋回を何度も使用する場合は関数化しておくとよい"/>
          <p:cNvSpPr txBox="1"/>
          <p:nvPr/>
        </p:nvSpPr>
        <p:spPr>
          <a:xfrm>
            <a:off x="4960023" y="11909194"/>
            <a:ext cx="12762179" cy="660401"/>
          </a:xfrm>
          <a:prstGeom prst="rect">
            <a:avLst/>
          </a:prstGeom>
          <a:solidFill>
            <a:srgbClr val="FFFFFF">
              <a:alpha val="50000"/>
            </a:srgbClr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>
            <a:spAutoFit/>
          </a:bodyPr>
          <a:lstStyle>
            <a:lvl1pPr algn="ctr">
              <a:buClr>
                <a:srgbClr val="000000"/>
              </a:buClr>
              <a:buFont typeface="Times New Roman"/>
              <a:defRPr>
                <a:latin typeface="+mn-lt"/>
                <a:ea typeface="+mn-ea"/>
                <a:cs typeface="+mn-cs"/>
                <a:sym typeface="ヒラギノ角ゴ Pro W3"/>
              </a:defRPr>
            </a:lvl1pPr>
          </a:lstStyle>
          <a:p>
            <a:pPr/>
            <a:r>
              <a:t>前進や旋回を何度も使用する場合は関数化しておくとよい</a:t>
            </a:r>
          </a:p>
        </p:txBody>
      </p:sp>
      <p:sp>
        <p:nvSpPr>
          <p:cNvPr id="655" name="p.53：function.py"/>
          <p:cNvSpPr txBox="1"/>
          <p:nvPr/>
        </p:nvSpPr>
        <p:spPr>
          <a:xfrm>
            <a:off x="20174424" y="2240462"/>
            <a:ext cx="3654807" cy="609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p.53：function.py</a:t>
            </a:r>
          </a:p>
        </p:txBody>
      </p:sp>
      <p:sp>
        <p:nvSpPr>
          <p:cNvPr id="656" name="線"/>
          <p:cNvSpPr/>
          <p:nvPr/>
        </p:nvSpPr>
        <p:spPr>
          <a:xfrm flipV="1">
            <a:off x="11798546" y="5291557"/>
            <a:ext cx="1" cy="1980255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57" name="線"/>
          <p:cNvSpPr/>
          <p:nvPr/>
        </p:nvSpPr>
        <p:spPr>
          <a:xfrm flipV="1">
            <a:off x="11798546" y="8200709"/>
            <a:ext cx="1" cy="117221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58" name="線"/>
          <p:cNvSpPr/>
          <p:nvPr/>
        </p:nvSpPr>
        <p:spPr>
          <a:xfrm rot="10063658">
            <a:off x="11774294" y="7417241"/>
            <a:ext cx="1179452" cy="30367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391" h="21600" fill="norm" stroke="1" extrusionOk="0">
                <a:moveTo>
                  <a:pt x="0" y="21600"/>
                </a:moveTo>
                <a:cubicBezTo>
                  <a:pt x="12706" y="20000"/>
                  <a:pt x="21600" y="7555"/>
                  <a:pt x="10009" y="979"/>
                </a:cubicBezTo>
                <a:lnTo>
                  <a:pt x="8373" y="0"/>
                </a:lnTo>
              </a:path>
            </a:pathLst>
          </a:custGeom>
          <a:ln w="76200">
            <a:solidFill>
              <a:srgbClr val="FF2600"/>
            </a:solidFill>
            <a:tailEnd type="triangle"/>
          </a:ln>
        </p:spPr>
        <p:txBody>
          <a:bodyPr lIns="101600" tIns="101600" rIns="101600" bIns="1016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4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12" dur="10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10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2" dur="10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10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4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2"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652" grpId="5"/>
      <p:bldP build="whole" bldLvl="1" animBg="1" rev="0" advAuto="0" spid="653" grpId="2"/>
      <p:bldP build="whole" bldLvl="1" animBg="1" rev="0" advAuto="0" spid="658" grpId="6"/>
      <p:bldP build="whole" bldLvl="1" animBg="1" rev="0" advAuto="0" spid="650" grpId="3"/>
      <p:bldP build="whole" bldLvl="1" animBg="1" rev="0" advAuto="0" spid="649" grpId="1"/>
      <p:bldP build="whole" bldLvl="1" animBg="1" rev="0" advAuto="0" spid="651" grpId="4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661" name="変数による定義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変数による定義</a:t>
            </a:r>
          </a:p>
        </p:txBody>
      </p:sp>
      <p:sp>
        <p:nvSpPr>
          <p:cNvPr id="66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63" name="from hub import port…"/>
          <p:cNvSpPr txBox="1"/>
          <p:nvPr/>
        </p:nvSpPr>
        <p:spPr>
          <a:xfrm>
            <a:off x="2895337" y="2709272"/>
            <a:ext cx="16130219" cy="775970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35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MOVE_TIME = </a:t>
            </a:r>
            <a:r>
              <a:rPr>
                <a:solidFill>
                  <a:srgbClr val="FF7D00"/>
                </a:solidFill>
              </a:rPr>
              <a:t>3000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TURN_TIME = </a:t>
            </a:r>
            <a:r>
              <a:rPr>
                <a:solidFill>
                  <a:srgbClr val="FF7D00"/>
                </a:solidFill>
              </a:rPr>
              <a:t>2000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VEL</a:t>
            </a:r>
            <a:r>
              <a:t> = </a:t>
            </a:r>
            <a:r>
              <a:rPr>
                <a:solidFill>
                  <a:srgbClr val="FF7D00"/>
                </a:solidFill>
              </a:rPr>
              <a:t>500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VEL, VEL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MOVE_TIME</a:t>
            </a:r>
            <a:r>
              <a:rPr>
                <a:solidFill>
                  <a:srgbClr val="00877B"/>
                </a:solidFill>
              </a:rPr>
              <a:t>)</a:t>
            </a:r>
            <a:r>
              <a:t>        </a:t>
            </a:r>
            <a:r>
              <a:rPr>
                <a:solidFill>
                  <a:srgbClr val="00963E"/>
                </a:solidFill>
              </a:rPr>
              <a:t># 3秒間進んで停止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VEL, -VEL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time.sleep_ms</a:t>
            </a:r>
            <a:r>
              <a:rPr>
                <a:solidFill>
                  <a:srgbClr val="00877B"/>
                </a:solidFill>
              </a:rPr>
              <a:t>(</a:t>
            </a:r>
            <a:r>
              <a:t>TURN_TIME</a:t>
            </a:r>
            <a:r>
              <a:rPr>
                <a:solidFill>
                  <a:srgbClr val="00877B"/>
                </a:solidFill>
              </a:rPr>
              <a:t>)</a:t>
            </a:r>
            <a:r>
              <a:t>        </a:t>
            </a:r>
            <a:r>
              <a:rPr>
                <a:solidFill>
                  <a:srgbClr val="00963E"/>
                </a:solidFill>
              </a:rPr>
              <a:t># 2秒間回転</a:t>
            </a:r>
          </a:p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  <a:r>
              <a:t> </a:t>
            </a:r>
            <a:r>
              <a:rPr>
                <a:solidFill>
                  <a:srgbClr val="00963E"/>
                </a:solidFill>
              </a:rPr>
              <a:t># 停止しなさい</a:t>
            </a:r>
          </a:p>
        </p:txBody>
      </p:sp>
      <p:sp>
        <p:nvSpPr>
          <p:cNvPr id="664" name="旋回角度（時間制御）を調整するには、TURN_TIMEの値を変るだけで全てに反映"/>
          <p:cNvSpPr txBox="1"/>
          <p:nvPr/>
        </p:nvSpPr>
        <p:spPr>
          <a:xfrm>
            <a:off x="2755124" y="11374350"/>
            <a:ext cx="17171976" cy="660401"/>
          </a:xfrm>
          <a:prstGeom prst="rect">
            <a:avLst/>
          </a:prstGeom>
          <a:solidFill>
            <a:srgbClr val="FFFFFF">
              <a:alpha val="50000"/>
            </a:srgbClr>
          </a:solidFill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>
            <a:spAutoFit/>
          </a:bodyPr>
          <a:lstStyle>
            <a:lvl1pPr algn="ctr">
              <a:buClr>
                <a:srgbClr val="000000"/>
              </a:buClr>
              <a:buFont typeface="Times New Roman"/>
              <a:defRPr>
                <a:latin typeface="+mn-lt"/>
                <a:ea typeface="+mn-ea"/>
                <a:cs typeface="+mn-cs"/>
                <a:sym typeface="ヒラギノ角ゴ Pro W3"/>
              </a:defRPr>
            </a:lvl1pPr>
          </a:lstStyle>
          <a:p>
            <a:pPr/>
            <a:r>
              <a:t>旋回角度（時間制御）を調整するには、TURN_TIMEの値を変るだけで全てに反映</a:t>
            </a:r>
          </a:p>
        </p:txBody>
      </p:sp>
      <p:sp>
        <p:nvSpPr>
          <p:cNvPr id="665" name="スライド番号"/>
          <p:cNvSpPr txBox="1"/>
          <p:nvPr>
            <p:ph type="sldNum" sz="quarter" idx="2"/>
          </p:nvPr>
        </p:nvSpPr>
        <p:spPr>
          <a:xfrm>
            <a:off x="22821289" y="12755778"/>
            <a:ext cx="61762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666" name="角丸四角形"/>
          <p:cNvSpPr/>
          <p:nvPr/>
        </p:nvSpPr>
        <p:spPr>
          <a:xfrm>
            <a:off x="2803984" y="2265859"/>
            <a:ext cx="16706465" cy="8697328"/>
          </a:xfrm>
          <a:prstGeom prst="roundRect">
            <a:avLst>
              <a:gd name="adj" fmla="val 7173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67" name="p.54：variable.py"/>
          <p:cNvSpPr txBox="1"/>
          <p:nvPr/>
        </p:nvSpPr>
        <p:spPr>
          <a:xfrm>
            <a:off x="15373824" y="1964484"/>
            <a:ext cx="3551175" cy="609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p.54：variable.py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67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71" name="■演算と変数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■演算と変数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672" name="スライド番号"/>
          <p:cNvSpPr txBox="1"/>
          <p:nvPr>
            <p:ph type="sldNum" sz="quarter" idx="2"/>
          </p:nvPr>
        </p:nvSpPr>
        <p:spPr>
          <a:xfrm>
            <a:off x="2282190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pic>
        <p:nvPicPr>
          <p:cNvPr id="675" name="pasted-image.png" descr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42923" y="9123171"/>
            <a:ext cx="3581401" cy="3733801"/>
          </a:xfrm>
          <a:prstGeom prst="rect">
            <a:avLst/>
          </a:prstGeom>
          <a:ln w="25400"/>
        </p:spPr>
      </p:pic>
      <p:sp>
        <p:nvSpPr>
          <p:cNvPr id="676" name="スパイラル軌跡に挑戦しよ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スパイラル軌跡に挑戦しよう</a:t>
            </a:r>
          </a:p>
        </p:txBody>
      </p:sp>
      <p:sp>
        <p:nvSpPr>
          <p:cNvPr id="677" name="星形やスパイラルの軌跡を描くロボットの動きを実現してみよう！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星形やスパイラルの軌跡を描くロボットの動きを実現してみよう！</a:t>
            </a:r>
          </a:p>
        </p:txBody>
      </p:sp>
      <p:sp>
        <p:nvSpPr>
          <p:cNvPr id="67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679" name="droppedImage.pdf" descr="dropped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906308" y="4365097"/>
            <a:ext cx="4546601" cy="4496455"/>
          </a:xfrm>
          <a:prstGeom prst="rect">
            <a:avLst/>
          </a:prstGeom>
          <a:ln w="25400"/>
        </p:spPr>
      </p:pic>
      <p:pic>
        <p:nvPicPr>
          <p:cNvPr id="680" name="pasted-image.png" descr="pasted-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384129" y="9135109"/>
            <a:ext cx="3590961" cy="3747090"/>
          </a:xfrm>
          <a:prstGeom prst="rect">
            <a:avLst/>
          </a:prstGeom>
          <a:ln w="25400"/>
        </p:spPr>
      </p:pic>
      <p:sp>
        <p:nvSpPr>
          <p:cNvPr id="681" name="これは簡単！"/>
          <p:cNvSpPr txBox="1"/>
          <p:nvPr/>
        </p:nvSpPr>
        <p:spPr>
          <a:xfrm>
            <a:off x="8604853" y="10219436"/>
            <a:ext cx="1973581" cy="482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これは簡単！</a:t>
            </a:r>
          </a:p>
        </p:txBody>
      </p:sp>
      <p:sp>
        <p:nvSpPr>
          <p:cNvPr id="682" name="…"/>
          <p:cNvSpPr txBox="1"/>
          <p:nvPr/>
        </p:nvSpPr>
        <p:spPr>
          <a:xfrm>
            <a:off x="15536003" y="10155936"/>
            <a:ext cx="7035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…</a:t>
            </a:r>
          </a:p>
        </p:txBody>
      </p:sp>
      <p:pic>
        <p:nvPicPr>
          <p:cNvPr id="683" name="droppedImage.pdf" descr="droppedImage.pdf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171521" y="4086352"/>
            <a:ext cx="5037231" cy="5054601"/>
          </a:xfrm>
          <a:prstGeom prst="rect">
            <a:avLst/>
          </a:prstGeom>
          <a:ln w="25400"/>
        </p:spPr>
      </p:pic>
      <p:sp>
        <p:nvSpPr>
          <p:cNvPr id="684" name="角丸四角形"/>
          <p:cNvSpPr/>
          <p:nvPr/>
        </p:nvSpPr>
        <p:spPr>
          <a:xfrm>
            <a:off x="12131209" y="3475882"/>
            <a:ext cx="7117855" cy="9539707"/>
          </a:xfrm>
          <a:prstGeom prst="roundRect">
            <a:avLst>
              <a:gd name="adj" fmla="val 15000"/>
            </a:avLst>
          </a:prstGeom>
          <a:ln w="50800">
            <a:solidFill>
              <a:schemeClr val="accent5">
                <a:hueOff val="-444211"/>
                <a:satOff val="-14915"/>
                <a:lumOff val="22857"/>
              </a:schemeClr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685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grpSp>
        <p:nvGrpSpPr>
          <p:cNvPr id="698" name="グループ"/>
          <p:cNvGrpSpPr/>
          <p:nvPr/>
        </p:nvGrpSpPr>
        <p:grpSpPr>
          <a:xfrm>
            <a:off x="4089689" y="4153368"/>
            <a:ext cx="6845903" cy="7638505"/>
            <a:chOff x="0" y="0"/>
            <a:chExt cx="6845901" cy="7638504"/>
          </a:xfrm>
        </p:grpSpPr>
        <p:sp>
          <p:nvSpPr>
            <p:cNvPr id="688" name="線"/>
            <p:cNvSpPr/>
            <p:nvPr/>
          </p:nvSpPr>
          <p:spPr>
            <a:xfrm flipH="1" flipV="1">
              <a:off x="3176757" y="4045294"/>
              <a:ext cx="403019" cy="40301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89" name="線"/>
            <p:cNvSpPr/>
            <p:nvPr/>
          </p:nvSpPr>
          <p:spPr>
            <a:xfrm flipV="1">
              <a:off x="3176757" y="3239258"/>
              <a:ext cx="806037" cy="80603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0" name="線"/>
            <p:cNvSpPr/>
            <p:nvPr/>
          </p:nvSpPr>
          <p:spPr>
            <a:xfrm>
              <a:off x="3970929" y="3257839"/>
              <a:ext cx="1205697" cy="120569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1" name="線"/>
            <p:cNvSpPr/>
            <p:nvPr/>
          </p:nvSpPr>
          <p:spPr>
            <a:xfrm flipH="1">
              <a:off x="3584813" y="4449991"/>
              <a:ext cx="1608715" cy="160871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2" name="線"/>
            <p:cNvSpPr/>
            <p:nvPr/>
          </p:nvSpPr>
          <p:spPr>
            <a:xfrm flipH="1" flipV="1">
              <a:off x="1606010" y="4007327"/>
              <a:ext cx="2011734" cy="201173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3" name="線"/>
            <p:cNvSpPr/>
            <p:nvPr/>
          </p:nvSpPr>
          <p:spPr>
            <a:xfrm flipV="1">
              <a:off x="1618420" y="1600317"/>
              <a:ext cx="2414752" cy="241475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4" name="線"/>
            <p:cNvSpPr/>
            <p:nvPr/>
          </p:nvSpPr>
          <p:spPr>
            <a:xfrm>
              <a:off x="4008602" y="1606414"/>
              <a:ext cx="2817770" cy="281776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5" name="線"/>
            <p:cNvSpPr/>
            <p:nvPr/>
          </p:nvSpPr>
          <p:spPr>
            <a:xfrm flipH="1">
              <a:off x="3625115" y="4413048"/>
              <a:ext cx="3220787" cy="322078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6" name="線"/>
            <p:cNvSpPr/>
            <p:nvPr/>
          </p:nvSpPr>
          <p:spPr>
            <a:xfrm flipH="1" flipV="1">
              <a:off x="0" y="4014699"/>
              <a:ext cx="3623805" cy="362380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697" name="線"/>
            <p:cNvSpPr/>
            <p:nvPr/>
          </p:nvSpPr>
          <p:spPr>
            <a:xfrm flipV="1">
              <a:off x="18103" y="0"/>
              <a:ext cx="4026823" cy="4026823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ot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sp>
        <p:nvSpPr>
          <p:cNvPr id="699" name="実現したい動きの規則性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実現したい動きの規則性</a:t>
            </a:r>
          </a:p>
        </p:txBody>
      </p:sp>
      <p:sp>
        <p:nvSpPr>
          <p:cNvPr id="700" name="繰り返し回数ごとのロボットの動きを表にしてみよう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繰り返し回数ごとのロボットの動きを表にしてみよう</a:t>
            </a:r>
          </a:p>
        </p:txBody>
      </p:sp>
      <p:sp>
        <p:nvSpPr>
          <p:cNvPr id="70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02" name="前進"/>
          <p:cNvSpPr txBox="1"/>
          <p:nvPr/>
        </p:nvSpPr>
        <p:spPr>
          <a:xfrm>
            <a:off x="15774432" y="4461123"/>
            <a:ext cx="11099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前進</a:t>
            </a:r>
          </a:p>
        </p:txBody>
      </p:sp>
      <p:sp>
        <p:nvSpPr>
          <p:cNvPr id="703" name="右旋回"/>
          <p:cNvSpPr txBox="1"/>
          <p:nvPr/>
        </p:nvSpPr>
        <p:spPr>
          <a:xfrm>
            <a:off x="17756798" y="4461123"/>
            <a:ext cx="15163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右旋回</a:t>
            </a:r>
          </a:p>
        </p:txBody>
      </p:sp>
      <p:sp>
        <p:nvSpPr>
          <p:cNvPr id="704" name="回数"/>
          <p:cNvSpPr txBox="1"/>
          <p:nvPr/>
        </p:nvSpPr>
        <p:spPr>
          <a:xfrm>
            <a:off x="13643384" y="4461794"/>
            <a:ext cx="110998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回数</a:t>
            </a:r>
          </a:p>
        </p:txBody>
      </p:sp>
      <p:sp>
        <p:nvSpPr>
          <p:cNvPr id="705" name="1 10cm  90度"/>
          <p:cNvSpPr txBox="1"/>
          <p:nvPr/>
        </p:nvSpPr>
        <p:spPr>
          <a:xfrm>
            <a:off x="13942014" y="5382322"/>
            <a:ext cx="5220310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1	10cm	　90度</a:t>
            </a:r>
          </a:p>
        </p:txBody>
      </p:sp>
      <p:sp>
        <p:nvSpPr>
          <p:cNvPr id="706" name="線"/>
          <p:cNvSpPr/>
          <p:nvPr/>
        </p:nvSpPr>
        <p:spPr>
          <a:xfrm flipH="1" flipV="1">
            <a:off x="7286890" y="8206219"/>
            <a:ext cx="349138" cy="349138"/>
          </a:xfrm>
          <a:prstGeom prst="line">
            <a:avLst/>
          </a:prstGeom>
          <a:ln w="50800">
            <a:solidFill>
              <a:srgbClr val="000000"/>
            </a:solidFill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709" name="グループ"/>
          <p:cNvGrpSpPr/>
          <p:nvPr/>
        </p:nvGrpSpPr>
        <p:grpSpPr>
          <a:xfrm>
            <a:off x="7286891" y="6191405"/>
            <a:ext cx="11875434" cy="2014815"/>
            <a:chOff x="0" y="-101600"/>
            <a:chExt cx="11875433" cy="2014814"/>
          </a:xfrm>
        </p:grpSpPr>
        <p:sp>
          <p:nvSpPr>
            <p:cNvPr id="707" name="2 20cm  90度"/>
            <p:cNvSpPr txBox="1"/>
            <p:nvPr/>
          </p:nvSpPr>
          <p:spPr>
            <a:xfrm>
              <a:off x="6655124" y="-101601"/>
              <a:ext cx="5220310" cy="6096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2	20cm	　90度</a:t>
              </a:r>
            </a:p>
          </p:txBody>
        </p:sp>
        <p:sp>
          <p:nvSpPr>
            <p:cNvPr id="708" name="線"/>
            <p:cNvSpPr/>
            <p:nvPr/>
          </p:nvSpPr>
          <p:spPr>
            <a:xfrm flipV="1">
              <a:off x="-1" y="1107178"/>
              <a:ext cx="806038" cy="80603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712" name="グループ"/>
          <p:cNvGrpSpPr/>
          <p:nvPr/>
        </p:nvGrpSpPr>
        <p:grpSpPr>
          <a:xfrm>
            <a:off x="8081063" y="7372349"/>
            <a:ext cx="7130953" cy="1270001"/>
            <a:chOff x="0" y="304799"/>
            <a:chExt cx="7130951" cy="1270000"/>
          </a:xfrm>
        </p:grpSpPr>
        <p:sp>
          <p:nvSpPr>
            <p:cNvPr id="710" name="3 30cm  90度"/>
            <p:cNvSpPr/>
            <p:nvPr/>
          </p:nvSpPr>
          <p:spPr>
            <a:xfrm>
              <a:off x="5860951" y="304799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3	30cm	　90度</a:t>
              </a:r>
            </a:p>
          </p:txBody>
        </p:sp>
        <p:sp>
          <p:nvSpPr>
            <p:cNvPr id="711" name="線"/>
            <p:cNvSpPr/>
            <p:nvPr/>
          </p:nvSpPr>
          <p:spPr>
            <a:xfrm>
              <a:off x="-1" y="351214"/>
              <a:ext cx="1205697" cy="1205697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715" name="グループ"/>
          <p:cNvGrpSpPr/>
          <p:nvPr/>
        </p:nvGrpSpPr>
        <p:grpSpPr>
          <a:xfrm>
            <a:off x="7694947" y="8146895"/>
            <a:ext cx="7517069" cy="2072737"/>
            <a:chOff x="0" y="304799"/>
            <a:chExt cx="7517067" cy="2072735"/>
          </a:xfrm>
        </p:grpSpPr>
        <p:sp>
          <p:nvSpPr>
            <p:cNvPr id="713" name="4 40cm  90度"/>
            <p:cNvSpPr/>
            <p:nvPr/>
          </p:nvSpPr>
          <p:spPr>
            <a:xfrm>
              <a:off x="6247067" y="304799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4	40cm	　90度</a:t>
              </a:r>
            </a:p>
          </p:txBody>
        </p:sp>
        <p:sp>
          <p:nvSpPr>
            <p:cNvPr id="714" name="線"/>
            <p:cNvSpPr/>
            <p:nvPr/>
          </p:nvSpPr>
          <p:spPr>
            <a:xfrm flipH="1">
              <a:off x="-1" y="768821"/>
              <a:ext cx="1608716" cy="1608715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718" name="グループ"/>
          <p:cNvGrpSpPr/>
          <p:nvPr/>
        </p:nvGrpSpPr>
        <p:grpSpPr>
          <a:xfrm>
            <a:off x="5716144" y="8168251"/>
            <a:ext cx="9495871" cy="2023190"/>
            <a:chOff x="0" y="0"/>
            <a:chExt cx="9495870" cy="2023188"/>
          </a:xfrm>
        </p:grpSpPr>
        <p:sp>
          <p:nvSpPr>
            <p:cNvPr id="716" name="5 50cm  90度"/>
            <p:cNvSpPr/>
            <p:nvPr/>
          </p:nvSpPr>
          <p:spPr>
            <a:xfrm>
              <a:off x="8225870" y="753188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5	50cm	　90度</a:t>
              </a:r>
            </a:p>
          </p:txBody>
        </p:sp>
        <p:sp>
          <p:nvSpPr>
            <p:cNvPr id="717" name="線"/>
            <p:cNvSpPr/>
            <p:nvPr/>
          </p:nvSpPr>
          <p:spPr>
            <a:xfrm flipH="1" flipV="1">
              <a:off x="0" y="0"/>
              <a:ext cx="2011733" cy="2011733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721" name="グループ"/>
          <p:cNvGrpSpPr/>
          <p:nvPr/>
        </p:nvGrpSpPr>
        <p:grpSpPr>
          <a:xfrm>
            <a:off x="5728554" y="5761242"/>
            <a:ext cx="9483461" cy="5204744"/>
            <a:chOff x="0" y="0"/>
            <a:chExt cx="9483460" cy="5204742"/>
          </a:xfrm>
        </p:grpSpPr>
        <p:sp>
          <p:nvSpPr>
            <p:cNvPr id="719" name="6 60cm  90度"/>
            <p:cNvSpPr/>
            <p:nvPr/>
          </p:nvSpPr>
          <p:spPr>
            <a:xfrm>
              <a:off x="8213460" y="3934742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6	60cm	　90度</a:t>
              </a:r>
            </a:p>
          </p:txBody>
        </p:sp>
        <p:sp>
          <p:nvSpPr>
            <p:cNvPr id="720" name="線"/>
            <p:cNvSpPr/>
            <p:nvPr/>
          </p:nvSpPr>
          <p:spPr>
            <a:xfrm flipV="1">
              <a:off x="0" y="0"/>
              <a:ext cx="2414751" cy="2414751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724" name="グループ"/>
          <p:cNvGrpSpPr/>
          <p:nvPr/>
        </p:nvGrpSpPr>
        <p:grpSpPr>
          <a:xfrm>
            <a:off x="8118736" y="5767339"/>
            <a:ext cx="11043589" cy="4951863"/>
            <a:chOff x="0" y="0"/>
            <a:chExt cx="11043588" cy="4951862"/>
          </a:xfrm>
        </p:grpSpPr>
        <p:sp>
          <p:nvSpPr>
            <p:cNvPr id="722" name="7 70cm  90度"/>
            <p:cNvSpPr txBox="1"/>
            <p:nvPr/>
          </p:nvSpPr>
          <p:spPr>
            <a:xfrm>
              <a:off x="5823278" y="4342262"/>
              <a:ext cx="5220311" cy="6096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7	70cm	　90度</a:t>
              </a:r>
            </a:p>
          </p:txBody>
        </p:sp>
        <p:sp>
          <p:nvSpPr>
            <p:cNvPr id="723" name="線"/>
            <p:cNvSpPr/>
            <p:nvPr/>
          </p:nvSpPr>
          <p:spPr>
            <a:xfrm>
              <a:off x="0" y="0"/>
              <a:ext cx="2817769" cy="2817769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727" name="グループ"/>
          <p:cNvGrpSpPr/>
          <p:nvPr/>
        </p:nvGrpSpPr>
        <p:grpSpPr>
          <a:xfrm>
            <a:off x="7735248" y="8573973"/>
            <a:ext cx="7476767" cy="3828846"/>
            <a:chOff x="0" y="0"/>
            <a:chExt cx="7476766" cy="3828844"/>
          </a:xfrm>
        </p:grpSpPr>
        <p:sp>
          <p:nvSpPr>
            <p:cNvPr id="725" name="8 80cm  90度"/>
            <p:cNvSpPr/>
            <p:nvPr/>
          </p:nvSpPr>
          <p:spPr>
            <a:xfrm>
              <a:off x="6206766" y="2558844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8	80cm	　90度</a:t>
              </a:r>
            </a:p>
          </p:txBody>
        </p:sp>
        <p:sp>
          <p:nvSpPr>
            <p:cNvPr id="726" name="線"/>
            <p:cNvSpPr/>
            <p:nvPr/>
          </p:nvSpPr>
          <p:spPr>
            <a:xfrm flipH="1">
              <a:off x="-1" y="-1"/>
              <a:ext cx="3220788" cy="3220788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730" name="グループ"/>
          <p:cNvGrpSpPr/>
          <p:nvPr/>
        </p:nvGrpSpPr>
        <p:grpSpPr>
          <a:xfrm>
            <a:off x="4110133" y="8175624"/>
            <a:ext cx="11101882" cy="4964850"/>
            <a:chOff x="0" y="0"/>
            <a:chExt cx="11101881" cy="4964848"/>
          </a:xfrm>
        </p:grpSpPr>
        <p:sp>
          <p:nvSpPr>
            <p:cNvPr id="728" name="線"/>
            <p:cNvSpPr/>
            <p:nvPr/>
          </p:nvSpPr>
          <p:spPr>
            <a:xfrm flipH="1" flipV="1">
              <a:off x="0" y="0"/>
              <a:ext cx="3623805" cy="3623805"/>
            </a:xfrm>
            <a:prstGeom prst="line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729" name="9 90cm  90度"/>
            <p:cNvSpPr/>
            <p:nvPr/>
          </p:nvSpPr>
          <p:spPr>
            <a:xfrm>
              <a:off x="9831881" y="3694848"/>
              <a:ext cx="1270001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sz="3200"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9	90cm	　90度</a:t>
              </a:r>
            </a:p>
          </p:txBody>
        </p:sp>
      </p:grpSp>
      <p:sp>
        <p:nvSpPr>
          <p:cNvPr id="731" name="線"/>
          <p:cNvSpPr/>
          <p:nvPr/>
        </p:nvSpPr>
        <p:spPr>
          <a:xfrm>
            <a:off x="7025658" y="8369289"/>
            <a:ext cx="500260" cy="500260"/>
          </a:xfrm>
          <a:prstGeom prst="line">
            <a:avLst/>
          </a:prstGeom>
          <a:ln w="50800">
            <a:solidFill>
              <a:srgbClr val="FF2600"/>
            </a:solidFill>
            <a:headEnd type="arrow"/>
            <a:tailEnd type="arrow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2" name="10cm"/>
          <p:cNvSpPr txBox="1"/>
          <p:nvPr/>
        </p:nvSpPr>
        <p:spPr>
          <a:xfrm rot="2700000">
            <a:off x="6269695" y="8515312"/>
            <a:ext cx="1444448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solidFill>
                  <a:srgbClr val="FF2600"/>
                </a:solidFill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10cm</a:t>
            </a:r>
          </a:p>
        </p:txBody>
      </p:sp>
      <p:sp>
        <p:nvSpPr>
          <p:cNvPr id="733" name="四角形"/>
          <p:cNvSpPr/>
          <p:nvPr/>
        </p:nvSpPr>
        <p:spPr>
          <a:xfrm>
            <a:off x="13298974" y="4214747"/>
            <a:ext cx="6296377" cy="810491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734" name="線"/>
          <p:cNvSpPr/>
          <p:nvPr/>
        </p:nvSpPr>
        <p:spPr>
          <a:xfrm flipV="1">
            <a:off x="15303048" y="4210293"/>
            <a:ext cx="1" cy="8130313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5" name="線"/>
          <p:cNvSpPr/>
          <p:nvPr/>
        </p:nvSpPr>
        <p:spPr>
          <a:xfrm flipV="1">
            <a:off x="17486557" y="4210293"/>
            <a:ext cx="1" cy="8130313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6" name="線"/>
          <p:cNvSpPr/>
          <p:nvPr/>
        </p:nvSpPr>
        <p:spPr>
          <a:xfrm flipH="1" flipV="1">
            <a:off x="13294168" y="5267430"/>
            <a:ext cx="6305987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7" name="線"/>
          <p:cNvSpPr/>
          <p:nvPr/>
        </p:nvSpPr>
        <p:spPr>
          <a:xfrm flipH="1">
            <a:off x="11380125" y="8527622"/>
            <a:ext cx="1469174" cy="1"/>
          </a:xfrm>
          <a:prstGeom prst="line">
            <a:avLst/>
          </a:pr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8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30" grpId="8"/>
      <p:bldP build="whole" bldLvl="1" animBg="1" rev="0" advAuto="0" spid="718" grpId="4"/>
      <p:bldP build="whole" bldLvl="1" animBg="1" rev="0" advAuto="0" spid="721" grpId="5"/>
      <p:bldP build="whole" bldLvl="1" animBg="1" rev="0" advAuto="0" spid="715" grpId="3"/>
      <p:bldP build="whole" bldLvl="1" animBg="1" rev="0" advAuto="0" spid="709" grpId="1"/>
      <p:bldP build="whole" bldLvl="1" animBg="1" rev="0" advAuto="0" spid="727" grpId="7"/>
      <p:bldP build="whole" bldLvl="1" animBg="1" rev="0" advAuto="0" spid="712" grpId="2"/>
      <p:bldP build="whole" bldLvl="1" animBg="1" rev="0" advAuto="0" spid="724" grpId="6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741" name="実現したい動きの規則性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実現したい動きの規則性</a:t>
            </a:r>
          </a:p>
        </p:txBody>
      </p:sp>
      <p:sp>
        <p:nvSpPr>
          <p:cNvPr id="742" name="規則性を数式で表現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規則性を数式で表現</a:t>
            </a:r>
          </a:p>
        </p:txBody>
      </p:sp>
      <p:sp>
        <p:nvSpPr>
          <p:cNvPr id="74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44" name="前進"/>
          <p:cNvSpPr txBox="1"/>
          <p:nvPr/>
        </p:nvSpPr>
        <p:spPr>
          <a:xfrm>
            <a:off x="6846823" y="3909515"/>
            <a:ext cx="11099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前進</a:t>
            </a:r>
          </a:p>
        </p:txBody>
      </p:sp>
      <p:sp>
        <p:nvSpPr>
          <p:cNvPr id="745" name="右旋回"/>
          <p:cNvSpPr txBox="1"/>
          <p:nvPr/>
        </p:nvSpPr>
        <p:spPr>
          <a:xfrm>
            <a:off x="9235589" y="3909515"/>
            <a:ext cx="15163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右旋回</a:t>
            </a:r>
          </a:p>
        </p:txBody>
      </p:sp>
      <p:sp>
        <p:nvSpPr>
          <p:cNvPr id="746" name="回数"/>
          <p:cNvSpPr txBox="1"/>
          <p:nvPr/>
        </p:nvSpPr>
        <p:spPr>
          <a:xfrm>
            <a:off x="4715775" y="3910186"/>
            <a:ext cx="110998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回数</a:t>
            </a:r>
          </a:p>
        </p:txBody>
      </p:sp>
      <p:sp>
        <p:nvSpPr>
          <p:cNvPr id="747" name="1 10cm   90度"/>
          <p:cNvSpPr txBox="1"/>
          <p:nvPr/>
        </p:nvSpPr>
        <p:spPr>
          <a:xfrm>
            <a:off x="5014405" y="4830713"/>
            <a:ext cx="562671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1	10cm	　　90度</a:t>
            </a:r>
          </a:p>
        </p:txBody>
      </p:sp>
      <p:sp>
        <p:nvSpPr>
          <p:cNvPr id="748" name="2 20cm   90度"/>
          <p:cNvSpPr txBox="1"/>
          <p:nvPr/>
        </p:nvSpPr>
        <p:spPr>
          <a:xfrm>
            <a:off x="5014405" y="5741397"/>
            <a:ext cx="562671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2	20cm	　　90度</a:t>
            </a:r>
          </a:p>
        </p:txBody>
      </p:sp>
      <p:sp>
        <p:nvSpPr>
          <p:cNvPr id="749" name="3 30cm   90度"/>
          <p:cNvSpPr txBox="1"/>
          <p:nvPr/>
        </p:nvSpPr>
        <p:spPr>
          <a:xfrm>
            <a:off x="5014405" y="6515942"/>
            <a:ext cx="562671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3	30cm	　　90度</a:t>
            </a:r>
          </a:p>
        </p:txBody>
      </p:sp>
      <p:sp>
        <p:nvSpPr>
          <p:cNvPr id="750" name="4 40cm   90度"/>
          <p:cNvSpPr txBox="1"/>
          <p:nvPr/>
        </p:nvSpPr>
        <p:spPr>
          <a:xfrm>
            <a:off x="5014405" y="7290487"/>
            <a:ext cx="562671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4	40cm	　　90度</a:t>
            </a:r>
          </a:p>
        </p:txBody>
      </p:sp>
      <p:sp>
        <p:nvSpPr>
          <p:cNvPr id="751" name="5 50cm   90度"/>
          <p:cNvSpPr txBox="1"/>
          <p:nvPr/>
        </p:nvSpPr>
        <p:spPr>
          <a:xfrm>
            <a:off x="5014405" y="8065031"/>
            <a:ext cx="562671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5	50cm	　　90度</a:t>
            </a:r>
          </a:p>
        </p:txBody>
      </p:sp>
      <p:sp>
        <p:nvSpPr>
          <p:cNvPr id="752" name="6 60cm   90度"/>
          <p:cNvSpPr txBox="1"/>
          <p:nvPr/>
        </p:nvSpPr>
        <p:spPr>
          <a:xfrm>
            <a:off x="5014405" y="8839577"/>
            <a:ext cx="562671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6	60cm	　　90度</a:t>
            </a:r>
          </a:p>
        </p:txBody>
      </p:sp>
      <p:sp>
        <p:nvSpPr>
          <p:cNvPr id="753" name="7 70cm   90度"/>
          <p:cNvSpPr txBox="1"/>
          <p:nvPr/>
        </p:nvSpPr>
        <p:spPr>
          <a:xfrm>
            <a:off x="5014405" y="9557993"/>
            <a:ext cx="562671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7	70cm	　　90度</a:t>
            </a:r>
          </a:p>
        </p:txBody>
      </p:sp>
      <p:sp>
        <p:nvSpPr>
          <p:cNvPr id="754" name="8 80cm   90度"/>
          <p:cNvSpPr txBox="1"/>
          <p:nvPr/>
        </p:nvSpPr>
        <p:spPr>
          <a:xfrm>
            <a:off x="5014405" y="10276410"/>
            <a:ext cx="5626711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8	80cm	　　90度</a:t>
            </a:r>
          </a:p>
        </p:txBody>
      </p:sp>
      <p:sp>
        <p:nvSpPr>
          <p:cNvPr id="755" name="9 90cm   90度"/>
          <p:cNvSpPr txBox="1"/>
          <p:nvPr/>
        </p:nvSpPr>
        <p:spPr>
          <a:xfrm>
            <a:off x="5014405" y="11090265"/>
            <a:ext cx="5626710" cy="609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9	90cm	　　90度</a:t>
            </a:r>
          </a:p>
        </p:txBody>
      </p:sp>
      <p:sp>
        <p:nvSpPr>
          <p:cNvPr id="767" name="接続の線"/>
          <p:cNvSpPr/>
          <p:nvPr/>
        </p:nvSpPr>
        <p:spPr>
          <a:xfrm>
            <a:off x="8182143" y="5147161"/>
            <a:ext cx="450754" cy="889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30" h="21600" fill="norm" stroke="1" extrusionOk="0">
                <a:moveTo>
                  <a:pt x="2686" y="0"/>
                </a:moveTo>
                <a:cubicBezTo>
                  <a:pt x="21600" y="4810"/>
                  <a:pt x="20705" y="12010"/>
                  <a:pt x="0" y="21600"/>
                </a:cubicBezTo>
              </a:path>
            </a:pathLst>
          </a:custGeom>
          <a:ln w="50800">
            <a:solidFill>
              <a:schemeClr val="accent5">
                <a:hueOff val="-444211"/>
                <a:satOff val="-14915"/>
                <a:lumOff val="22857"/>
              </a:schemeClr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768" name="接続の線"/>
          <p:cNvSpPr/>
          <p:nvPr/>
        </p:nvSpPr>
        <p:spPr>
          <a:xfrm>
            <a:off x="5568000" y="5147161"/>
            <a:ext cx="450755" cy="8894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30" h="21600" fill="norm" stroke="1" extrusionOk="0">
                <a:moveTo>
                  <a:pt x="2686" y="0"/>
                </a:moveTo>
                <a:cubicBezTo>
                  <a:pt x="21600" y="4810"/>
                  <a:pt x="20705" y="12010"/>
                  <a:pt x="0" y="21600"/>
                </a:cubicBezTo>
              </a:path>
            </a:pathLst>
          </a:custGeom>
          <a:ln w="50800">
            <a:solidFill>
              <a:schemeClr val="accent5">
                <a:hueOff val="-444211"/>
                <a:satOff val="-14915"/>
                <a:lumOff val="22857"/>
              </a:schemeClr>
            </a:solidFill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758" name="１"/>
          <p:cNvSpPr txBox="1"/>
          <p:nvPr/>
        </p:nvSpPr>
        <p:spPr>
          <a:xfrm>
            <a:off x="5871593" y="5144651"/>
            <a:ext cx="754381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１</a:t>
            </a:r>
          </a:p>
        </p:txBody>
      </p:sp>
      <p:sp>
        <p:nvSpPr>
          <p:cNvPr id="759" name="10"/>
          <p:cNvSpPr txBox="1"/>
          <p:nvPr/>
        </p:nvSpPr>
        <p:spPr>
          <a:xfrm>
            <a:off x="8533701" y="5144650"/>
            <a:ext cx="948234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solidFill>
                  <a:schemeClr val="accent5">
                    <a:hueOff val="-444211"/>
                    <a:satOff val="-14915"/>
                    <a:lumOff val="22857"/>
                  </a:schemeClr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10</a:t>
            </a:r>
          </a:p>
        </p:txBody>
      </p:sp>
      <p:grpSp>
        <p:nvGrpSpPr>
          <p:cNvPr id="764" name="グループ"/>
          <p:cNvGrpSpPr/>
          <p:nvPr/>
        </p:nvGrpSpPr>
        <p:grpSpPr>
          <a:xfrm>
            <a:off x="12921998" y="5919568"/>
            <a:ext cx="6520263" cy="3351439"/>
            <a:chOff x="0" y="0"/>
            <a:chExt cx="6520262" cy="3351437"/>
          </a:xfrm>
        </p:grpSpPr>
        <p:sp>
          <p:nvSpPr>
            <p:cNvPr id="760" name="前進する距離 = 10cm×回数"/>
            <p:cNvSpPr txBox="1"/>
            <p:nvPr/>
          </p:nvSpPr>
          <p:spPr>
            <a:xfrm>
              <a:off x="1021" y="1353489"/>
              <a:ext cx="6149799" cy="660400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前進する距離 = 10cm×回数</a:t>
              </a:r>
            </a:p>
          </p:txBody>
        </p:sp>
        <p:sp>
          <p:nvSpPr>
            <p:cNvPr id="761" name="回数←回数+1"/>
            <p:cNvSpPr txBox="1"/>
            <p:nvPr/>
          </p:nvSpPr>
          <p:spPr>
            <a:xfrm>
              <a:off x="38192" y="2338513"/>
              <a:ext cx="3183485" cy="660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回数←回数+1</a:t>
              </a:r>
            </a:p>
          </p:txBody>
        </p:sp>
        <p:sp>
          <p:nvSpPr>
            <p:cNvPr id="762" name="四角形"/>
            <p:cNvSpPr/>
            <p:nvPr/>
          </p:nvSpPr>
          <p:spPr>
            <a:xfrm>
              <a:off x="0" y="0"/>
              <a:ext cx="6520263" cy="3351438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763" name="回数←1"/>
            <p:cNvSpPr txBox="1"/>
            <p:nvPr/>
          </p:nvSpPr>
          <p:spPr>
            <a:xfrm>
              <a:off x="38192" y="365086"/>
              <a:ext cx="1969162" cy="660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回数←1</a:t>
              </a:r>
            </a:p>
          </p:txBody>
        </p:sp>
      </p:grpSp>
      <p:sp>
        <p:nvSpPr>
          <p:cNvPr id="765" name="角丸四角形"/>
          <p:cNvSpPr/>
          <p:nvPr/>
        </p:nvSpPr>
        <p:spPr>
          <a:xfrm>
            <a:off x="4925111" y="4778252"/>
            <a:ext cx="704008" cy="704008"/>
          </a:xfrm>
          <a:prstGeom prst="roundRect">
            <a:avLst>
              <a:gd name="adj" fmla="val 15000"/>
            </a:avLst>
          </a:prstGeom>
          <a:ln w="50800">
            <a:solidFill>
              <a:srgbClr val="FF26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766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771" name="50cm前進するには？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50cm前進するには？</a:t>
            </a:r>
          </a:p>
        </p:txBody>
      </p:sp>
      <p:sp>
        <p:nvSpPr>
          <p:cNvPr id="772" name="モータの回転角を変化させたときの直進距離を測定し、法則をみつける"/>
          <p:cNvSpPr txBox="1"/>
          <p:nvPr>
            <p:ph type="body" sz="quarter" idx="1"/>
          </p:nvPr>
        </p:nvSpPr>
        <p:spPr>
          <a:xfrm>
            <a:off x="967565" y="2368550"/>
            <a:ext cx="22448870" cy="1119122"/>
          </a:xfrm>
          <a:prstGeom prst="rect">
            <a:avLst/>
          </a:prstGeom>
        </p:spPr>
        <p:txBody>
          <a:bodyPr/>
          <a:lstStyle/>
          <a:p>
            <a:pPr/>
            <a:r>
              <a:t>モータの回転角を変化させたときの直進距離を測定し、法則をみつける</a:t>
            </a:r>
          </a:p>
        </p:txBody>
      </p:sp>
      <p:sp>
        <p:nvSpPr>
          <p:cNvPr id="77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4" name="線"/>
          <p:cNvSpPr/>
          <p:nvPr/>
        </p:nvSpPr>
        <p:spPr>
          <a:xfrm>
            <a:off x="16683998" y="4548069"/>
            <a:ext cx="1174943" cy="10834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5803" y="21600"/>
                </a:lnTo>
                <a:lnTo>
                  <a:pt x="0" y="21600"/>
                </a:lnTo>
              </a:path>
            </a:pathLst>
          </a:cu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5" name="角度：…"/>
          <p:cNvSpPr txBox="1"/>
          <p:nvPr/>
        </p:nvSpPr>
        <p:spPr>
          <a:xfrm>
            <a:off x="15142077" y="5395101"/>
            <a:ext cx="2982266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角度：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180〜1440度</a:t>
            </a:r>
          </a:p>
        </p:txBody>
      </p:sp>
      <p:graphicFrame>
        <p:nvGraphicFramePr>
          <p:cNvPr id="776" name="表 1"/>
          <p:cNvGraphicFramePr/>
          <p:nvPr/>
        </p:nvGraphicFramePr>
        <p:xfrm>
          <a:off x="2606797" y="6056834"/>
          <a:ext cx="6847931" cy="58851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{8F44A2F1-9E1F-4B54-A3A2-5F16C0AD49E2}</a:tableStyleId>
              </a:tblPr>
              <a:tblGrid>
                <a:gridCol w="2274176"/>
                <a:gridCol w="2274176"/>
                <a:gridCol w="2274176"/>
              </a:tblGrid>
              <a:tr h="976632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角度[°]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距離[cm]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24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1cmあたりの回転角度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976632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180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9.0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20.0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EE0"/>
                    </a:solidFill>
                  </a:tcPr>
                </a:tc>
              </a:tr>
              <a:tr h="976632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360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17.5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20.6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EE0"/>
                    </a:solidFill>
                  </a:tcPr>
                </a:tc>
              </a:tr>
              <a:tr h="976632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720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34.5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20.8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EE0"/>
                    </a:solidFill>
                  </a:tcPr>
                </a:tc>
              </a:tr>
              <a:tr h="976632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1080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52.5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20.5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EE0"/>
                    </a:solidFill>
                  </a:tcPr>
                </a:tc>
              </a:tr>
              <a:tr h="976632"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1440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69.5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marR="81279" algn="ctr" defTabSz="1828800">
                        <a:spcBef>
                          <a:spcPts val="1200"/>
                        </a:spcBef>
                        <a:tabLst>
                          <a:tab pos="1117600" algn="l"/>
                        </a:tabLst>
                        <a:defRPr sz="1800">
                          <a:uFillTx/>
                        </a:defRPr>
                      </a:pPr>
                      <a:r>
                        <a:rPr sz="3000">
                          <a:uFill>
                            <a:solidFill>
                              <a:srgbClr val="000000"/>
                            </a:solidFill>
                          </a:uFill>
                          <a:latin typeface="ヒラギノ角ゴ ProN W3"/>
                          <a:ea typeface="ヒラギノ角ゴ ProN W3"/>
                          <a:cs typeface="ヒラギノ角ゴ ProN W3"/>
                        </a:rPr>
                        <a:t>20.4</a:t>
                      </a:r>
                    </a:p>
                  </a:txBody>
                  <a:tcPr marL="50800" marR="50800" marT="50800" marB="50800" anchor="ctr" anchorCtr="0" horzOverflow="overflow">
                    <a:solidFill>
                      <a:srgbClr val="DCDEE0"/>
                    </a:solidFill>
                  </a:tcPr>
                </a:tc>
              </a:tr>
            </a:tbl>
          </a:graphicData>
        </a:graphic>
      </p:graphicFrame>
      <p:sp>
        <p:nvSpPr>
          <p:cNvPr id="777" name="※1cmあたりの回転角度 ＝回転角度[°] / 距離[cm]"/>
          <p:cNvSpPr txBox="1"/>
          <p:nvPr/>
        </p:nvSpPr>
        <p:spPr>
          <a:xfrm>
            <a:off x="1744385" y="12156857"/>
            <a:ext cx="8534655" cy="5588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※1cmあたりの回転角度 ＝回転角度[°] / 距離[cm] </a:t>
            </a:r>
          </a:p>
        </p:txBody>
      </p:sp>
      <p:sp>
        <p:nvSpPr>
          <p:cNvPr id="778" name="線"/>
          <p:cNvSpPr/>
          <p:nvPr/>
        </p:nvSpPr>
        <p:spPr>
          <a:xfrm>
            <a:off x="7805620" y="10697195"/>
            <a:ext cx="937314" cy="1"/>
          </a:xfrm>
          <a:prstGeom prst="line">
            <a:avLst/>
          </a:prstGeom>
          <a:ln w="50800">
            <a:solidFill>
              <a:srgbClr val="FF26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79" name="中央値"/>
          <p:cNvSpPr txBox="1"/>
          <p:nvPr/>
        </p:nvSpPr>
        <p:spPr>
          <a:xfrm>
            <a:off x="9466774" y="10193012"/>
            <a:ext cx="151638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solidFill>
                  <a:srgbClr val="FF2600"/>
                </a:solidFill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pPr/>
            <a:r>
              <a:t>中央値</a:t>
            </a:r>
          </a:p>
        </p:txBody>
      </p:sp>
      <p:grpSp>
        <p:nvGrpSpPr>
          <p:cNvPr id="784" name="グループ"/>
          <p:cNvGrpSpPr/>
          <p:nvPr/>
        </p:nvGrpSpPr>
        <p:grpSpPr>
          <a:xfrm>
            <a:off x="11330421" y="10318310"/>
            <a:ext cx="11882098" cy="1798304"/>
            <a:chOff x="0" y="0"/>
            <a:chExt cx="11882097" cy="1798303"/>
          </a:xfrm>
        </p:grpSpPr>
        <p:sp>
          <p:nvSpPr>
            <p:cNvPr id="780" name="回転角度 = 直進したい距離 × 1cmあたりの回転角度"/>
            <p:cNvSpPr txBox="1"/>
            <p:nvPr/>
          </p:nvSpPr>
          <p:spPr>
            <a:xfrm>
              <a:off x="267018" y="220215"/>
              <a:ext cx="11335361" cy="660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回転角度 = 直進したい距離 × 1cmあたりの回転角度 </a:t>
              </a:r>
            </a:p>
          </p:txBody>
        </p:sp>
        <p:sp>
          <p:nvSpPr>
            <p:cNvPr id="781" name="20.57度"/>
            <p:cNvSpPr txBox="1"/>
            <p:nvPr/>
          </p:nvSpPr>
          <p:spPr>
            <a:xfrm>
              <a:off x="8107139" y="1070087"/>
              <a:ext cx="2065630" cy="66040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>
                  <a:solidFill>
                    <a:srgbClr val="FF2600"/>
                  </a:solidFill>
                  <a:latin typeface="ヒラギノ角ゴ ProN W3"/>
                  <a:ea typeface="ヒラギノ角ゴ ProN W3"/>
                  <a:cs typeface="ヒラギノ角ゴ ProN W3"/>
                  <a:sym typeface="ヒラギノ角ゴ ProN W3"/>
                </a:defRPr>
              </a:lvl1pPr>
            </a:lstStyle>
            <a:p>
              <a:pPr/>
              <a:r>
                <a:t>20.57度</a:t>
              </a:r>
            </a:p>
          </p:txBody>
        </p:sp>
        <p:sp>
          <p:nvSpPr>
            <p:cNvPr id="782" name="四角形"/>
            <p:cNvSpPr/>
            <p:nvPr/>
          </p:nvSpPr>
          <p:spPr>
            <a:xfrm>
              <a:off x="0" y="0"/>
              <a:ext cx="11882098" cy="1798304"/>
            </a:xfrm>
            <a:prstGeom prst="rect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783" name="線"/>
            <p:cNvSpPr/>
            <p:nvPr/>
          </p:nvSpPr>
          <p:spPr>
            <a:xfrm>
              <a:off x="6706091" y="975351"/>
              <a:ext cx="4580046" cy="1"/>
            </a:xfrm>
            <a:prstGeom prst="line">
              <a:avLst/>
            </a:prstGeom>
            <a:noFill/>
            <a:ln w="50800" cap="flat">
              <a:solidFill>
                <a:srgbClr val="FF26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sp>
        <p:nvSpPr>
          <p:cNvPr id="785" name="motor_pair.move_tank_for_degrees(motor_pair.PAIR_1, 180, 500, 500)"/>
          <p:cNvSpPr txBox="1"/>
          <p:nvPr/>
        </p:nvSpPr>
        <p:spPr>
          <a:xfrm>
            <a:off x="3775466" y="3822601"/>
            <a:ext cx="17878264" cy="711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marR="0" defTabSz="457200">
              <a:defRPr sz="35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motor_pair.move_tank_for_degrees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180, 500, 500</a:t>
            </a:r>
            <a:r>
              <a:rPr>
                <a:solidFill>
                  <a:srgbClr val="00877B"/>
                </a:solidFill>
              </a:rPr>
              <a:t>)</a:t>
            </a:r>
          </a:p>
        </p:txBody>
      </p:sp>
      <p:sp>
        <p:nvSpPr>
          <p:cNvPr id="786" name="スライド番号"/>
          <p:cNvSpPr txBox="1"/>
          <p:nvPr>
            <p:ph type="sldNum" sz="quarter" idx="2"/>
          </p:nvPr>
        </p:nvSpPr>
        <p:spPr>
          <a:xfrm>
            <a:off x="22821899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64" name="アンギュラモータ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アンギュラモータ</a:t>
            </a:r>
          </a:p>
        </p:txBody>
      </p:sp>
      <p:sp>
        <p:nvSpPr>
          <p:cNvPr id="6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66" name="スクリーンショット 2024-07-29 20.33.46.png" descr="スクリーンショット 2024-07-29 20.33.4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42295" y="2451786"/>
            <a:ext cx="15899410" cy="6732184"/>
          </a:xfrm>
          <a:prstGeom prst="rect">
            <a:avLst/>
          </a:prstGeom>
          <a:ln w="25400"/>
        </p:spPr>
      </p:pic>
      <p:sp>
        <p:nvSpPr>
          <p:cNvPr id="67" name="遊星歯車とかさ歯車を組み合わせて使用(Lモータ、Mモータ同じものを使用)…"/>
          <p:cNvSpPr txBox="1"/>
          <p:nvPr/>
        </p:nvSpPr>
        <p:spPr>
          <a:xfrm>
            <a:off x="4173352" y="11811625"/>
            <a:ext cx="16759429" cy="13843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marL="0" algn="ctr">
              <a:lnSpc>
                <a:spcPct val="50000"/>
              </a:lnSpc>
              <a:spcBef>
                <a:spcPts val="1700"/>
              </a:spcBef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遊星歯車とかさ歯車を組み合わせて使用(Lモータ、Mモータ同じものを使用)</a:t>
            </a:r>
          </a:p>
          <a:p>
            <a:pPr marL="0" algn="ctr">
              <a:lnSpc>
                <a:spcPct val="50000"/>
              </a:lnSpc>
              <a:spcBef>
                <a:spcPts val="1700"/>
              </a:spcBef>
              <a:defRPr sz="3800">
                <a:latin typeface="+mn-lt"/>
                <a:ea typeface="+mn-ea"/>
                <a:cs typeface="+mn-cs"/>
                <a:sym typeface="ヒラギノ角ゴ Pro W3"/>
              </a:defRPr>
            </a:pPr>
            <a:r>
              <a:t>磁気センサを使用して回転数と回転角度の情報を得る(1回転で360カウント)</a:t>
            </a:r>
          </a:p>
        </p:txBody>
      </p:sp>
      <p:sp>
        <p:nvSpPr>
          <p:cNvPr id="68" name="Lアンギュラモータ：…"/>
          <p:cNvSpPr txBox="1"/>
          <p:nvPr/>
        </p:nvSpPr>
        <p:spPr>
          <a:xfrm>
            <a:off x="4845172" y="9380316"/>
            <a:ext cx="6400344" cy="2032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Lアンギュラモータ</a:t>
            </a:r>
            <a:r>
              <a:t>：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停動トルク 25Ncm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回転数 175RPM(無負荷時)</a:t>
            </a:r>
          </a:p>
        </p:txBody>
      </p:sp>
      <p:sp>
        <p:nvSpPr>
          <p:cNvPr id="69" name="Mアンギュラモータ：…"/>
          <p:cNvSpPr txBox="1"/>
          <p:nvPr/>
        </p:nvSpPr>
        <p:spPr>
          <a:xfrm>
            <a:off x="13461400" y="9380316"/>
            <a:ext cx="6400343" cy="2032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rPr>
                <a:latin typeface="ヒラギノ角ゴ ProN W6"/>
                <a:ea typeface="ヒラギノ角ゴ ProN W6"/>
                <a:cs typeface="ヒラギノ角ゴ ProN W6"/>
                <a:sym typeface="ヒラギノ角ゴ ProN W6"/>
              </a:rPr>
              <a:t>Mアンギュラモータ</a:t>
            </a:r>
            <a:r>
              <a:t>：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停動トルク 18Ncm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回転数 185RPM(無負荷時)</a:t>
            </a:r>
          </a:p>
        </p:txBody>
      </p:sp>
      <p:sp>
        <p:nvSpPr>
          <p:cNvPr id="70" name="スライド番号"/>
          <p:cNvSpPr txBox="1"/>
          <p:nvPr>
            <p:ph type="sldNum" sz="quarter" idx="2"/>
          </p:nvPr>
        </p:nvSpPr>
        <p:spPr>
          <a:xfrm>
            <a:off x="22921416" y="12755778"/>
            <a:ext cx="41737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789" name="スパイラル状の軌跡のPA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スパイラル状の軌跡のPAD</a:t>
            </a:r>
          </a:p>
        </p:txBody>
      </p:sp>
      <p:sp>
        <p:nvSpPr>
          <p:cNvPr id="790" name="無限ループ"/>
          <p:cNvSpPr txBox="1"/>
          <p:nvPr/>
        </p:nvSpPr>
        <p:spPr>
          <a:xfrm>
            <a:off x="9526362" y="5580864"/>
            <a:ext cx="260096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無限ループ</a:t>
            </a:r>
          </a:p>
        </p:txBody>
      </p:sp>
      <p:sp>
        <p:nvSpPr>
          <p:cNvPr id="791" name="四角形"/>
          <p:cNvSpPr/>
          <p:nvPr/>
        </p:nvSpPr>
        <p:spPr>
          <a:xfrm>
            <a:off x="13501600" y="5431137"/>
            <a:ext cx="3752445" cy="11277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792" name="四角形"/>
          <p:cNvSpPr/>
          <p:nvPr/>
        </p:nvSpPr>
        <p:spPr>
          <a:xfrm>
            <a:off x="13501600" y="8275937"/>
            <a:ext cx="375244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793" name="cnt x 10 cm前進…"/>
          <p:cNvSpPr txBox="1"/>
          <p:nvPr/>
        </p:nvSpPr>
        <p:spPr>
          <a:xfrm>
            <a:off x="13769011" y="5472184"/>
            <a:ext cx="3122779" cy="1092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cnt x 10 cm前進</a:t>
            </a:r>
          </a:p>
          <a:p>
            <a: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距離の計算</a:t>
            </a:r>
          </a:p>
        </p:txBody>
      </p:sp>
      <p:sp>
        <p:nvSpPr>
          <p:cNvPr id="794" name="線"/>
          <p:cNvSpPr/>
          <p:nvPr/>
        </p:nvSpPr>
        <p:spPr>
          <a:xfrm>
            <a:off x="13511481" y="5413358"/>
            <a:ext cx="1" cy="509979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795" name="四角形"/>
          <p:cNvSpPr/>
          <p:nvPr/>
        </p:nvSpPr>
        <p:spPr>
          <a:xfrm>
            <a:off x="13501600" y="9614678"/>
            <a:ext cx="375244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796" name="90度右旋回"/>
          <p:cNvSpPr txBox="1"/>
          <p:nvPr/>
        </p:nvSpPr>
        <p:spPr>
          <a:xfrm>
            <a:off x="14236981" y="8453737"/>
            <a:ext cx="2186839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90度右旋回</a:t>
            </a:r>
          </a:p>
        </p:txBody>
      </p:sp>
      <p:grpSp>
        <p:nvGrpSpPr>
          <p:cNvPr id="799" name="グループ"/>
          <p:cNvGrpSpPr/>
          <p:nvPr/>
        </p:nvGrpSpPr>
        <p:grpSpPr>
          <a:xfrm>
            <a:off x="17610269" y="7008884"/>
            <a:ext cx="650377" cy="721644"/>
            <a:chOff x="0" y="0"/>
            <a:chExt cx="650376" cy="721642"/>
          </a:xfrm>
        </p:grpSpPr>
        <p:sp>
          <p:nvSpPr>
            <p:cNvPr id="797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798" name="4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  <p:sp>
        <p:nvSpPr>
          <p:cNvPr id="800" name="四角形"/>
          <p:cNvSpPr/>
          <p:nvPr/>
        </p:nvSpPr>
        <p:spPr>
          <a:xfrm>
            <a:off x="9394913" y="5431137"/>
            <a:ext cx="321946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801" name="線"/>
          <p:cNvSpPr/>
          <p:nvPr/>
        </p:nvSpPr>
        <p:spPr>
          <a:xfrm flipH="1">
            <a:off x="12593890" y="5885664"/>
            <a:ext cx="885807" cy="1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02" name="線"/>
          <p:cNvSpPr/>
          <p:nvPr/>
        </p:nvSpPr>
        <p:spPr>
          <a:xfrm flipV="1">
            <a:off x="9691178" y="5431137"/>
            <a:ext cx="1" cy="934403"/>
          </a:xfrm>
          <a:prstGeom prst="line">
            <a:avLst/>
          </a:prstGeom>
          <a:ln w="25400">
            <a:solidFill>
              <a:srgbClr val="000000"/>
            </a:solidFill>
          </a:ln>
        </p:spPr>
        <p:txBody>
          <a:bodyPr lIns="0" tIns="0" rIns="0" bIns="0"/>
          <a:lstStyle/>
          <a:p>
            <a:pPr/>
          </a:p>
        </p:txBody>
      </p:sp>
      <p:grpSp>
        <p:nvGrpSpPr>
          <p:cNvPr id="805" name="グループ"/>
          <p:cNvGrpSpPr/>
          <p:nvPr/>
        </p:nvGrpSpPr>
        <p:grpSpPr>
          <a:xfrm>
            <a:off x="11836670" y="5520044"/>
            <a:ext cx="650377" cy="721644"/>
            <a:chOff x="0" y="0"/>
            <a:chExt cx="650376" cy="721642"/>
          </a:xfrm>
        </p:grpSpPr>
        <p:sp>
          <p:nvSpPr>
            <p:cNvPr id="803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04" name="2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806" name="繰り返し回数cntと演算によりスパイラル軌跡を実現"/>
          <p:cNvSpPr txBox="1"/>
          <p:nvPr>
            <p:ph type="body" sz="quarter" idx="1"/>
          </p:nvPr>
        </p:nvSpPr>
        <p:spPr>
          <a:xfrm>
            <a:off x="967565" y="2368550"/>
            <a:ext cx="22448870" cy="1385799"/>
          </a:xfrm>
          <a:prstGeom prst="rect">
            <a:avLst/>
          </a:prstGeom>
        </p:spPr>
        <p:txBody>
          <a:bodyPr/>
          <a:lstStyle/>
          <a:p>
            <a:pPr/>
            <a:r>
              <a:t>繰り返し回数cntと演算によりスパイラル軌跡を実現</a:t>
            </a:r>
          </a:p>
        </p:txBody>
      </p:sp>
      <p:sp>
        <p:nvSpPr>
          <p:cNvPr id="80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08" name="cnt←1"/>
          <p:cNvSpPr txBox="1"/>
          <p:nvPr/>
        </p:nvSpPr>
        <p:spPr>
          <a:xfrm>
            <a:off x="9526362" y="4213231"/>
            <a:ext cx="260096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cnt←1</a:t>
            </a:r>
          </a:p>
        </p:txBody>
      </p:sp>
      <p:sp>
        <p:nvSpPr>
          <p:cNvPr id="809" name="四角形"/>
          <p:cNvSpPr/>
          <p:nvPr/>
        </p:nvSpPr>
        <p:spPr>
          <a:xfrm>
            <a:off x="5668225" y="4063505"/>
            <a:ext cx="2765881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810" name="スパイラル"/>
          <p:cNvSpPr txBox="1"/>
          <p:nvPr/>
        </p:nvSpPr>
        <p:spPr>
          <a:xfrm>
            <a:off x="5750682" y="4215905"/>
            <a:ext cx="260096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スパイラル</a:t>
            </a:r>
          </a:p>
        </p:txBody>
      </p:sp>
      <p:sp>
        <p:nvSpPr>
          <p:cNvPr id="811" name="四角形"/>
          <p:cNvSpPr/>
          <p:nvPr/>
        </p:nvSpPr>
        <p:spPr>
          <a:xfrm>
            <a:off x="8458326" y="4444505"/>
            <a:ext cx="914401" cy="152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812" name="四角形"/>
          <p:cNvSpPr/>
          <p:nvPr/>
        </p:nvSpPr>
        <p:spPr>
          <a:xfrm>
            <a:off x="9394913" y="4063505"/>
            <a:ext cx="321946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grpSp>
        <p:nvGrpSpPr>
          <p:cNvPr id="815" name="グループ"/>
          <p:cNvGrpSpPr/>
          <p:nvPr/>
        </p:nvGrpSpPr>
        <p:grpSpPr>
          <a:xfrm>
            <a:off x="11836670" y="4152411"/>
            <a:ext cx="650377" cy="721644"/>
            <a:chOff x="0" y="0"/>
            <a:chExt cx="650376" cy="721642"/>
          </a:xfrm>
        </p:grpSpPr>
        <p:sp>
          <p:nvSpPr>
            <p:cNvPr id="813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14" name="1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sp>
        <p:nvSpPr>
          <p:cNvPr id="816" name="線"/>
          <p:cNvSpPr/>
          <p:nvPr/>
        </p:nvSpPr>
        <p:spPr>
          <a:xfrm>
            <a:off x="9394913" y="4091099"/>
            <a:ext cx="1" cy="213391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817" name="cnt←cnt+1"/>
          <p:cNvSpPr txBox="1"/>
          <p:nvPr/>
        </p:nvSpPr>
        <p:spPr>
          <a:xfrm>
            <a:off x="14205866" y="9792478"/>
            <a:ext cx="2249069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cnt←cnt+1</a:t>
            </a:r>
          </a:p>
        </p:txBody>
      </p:sp>
      <p:grpSp>
        <p:nvGrpSpPr>
          <p:cNvPr id="820" name="グループ"/>
          <p:cNvGrpSpPr/>
          <p:nvPr/>
        </p:nvGrpSpPr>
        <p:grpSpPr>
          <a:xfrm>
            <a:off x="17610269" y="8365404"/>
            <a:ext cx="650377" cy="721644"/>
            <a:chOff x="0" y="0"/>
            <a:chExt cx="650376" cy="721642"/>
          </a:xfrm>
        </p:grpSpPr>
        <p:sp>
          <p:nvSpPr>
            <p:cNvPr id="818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19" name="5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5</a:t>
              </a:r>
            </a:p>
          </p:txBody>
        </p:sp>
      </p:grpSp>
      <p:grpSp>
        <p:nvGrpSpPr>
          <p:cNvPr id="823" name="グループ"/>
          <p:cNvGrpSpPr/>
          <p:nvPr/>
        </p:nvGrpSpPr>
        <p:grpSpPr>
          <a:xfrm>
            <a:off x="17610269" y="5626443"/>
            <a:ext cx="650377" cy="721644"/>
            <a:chOff x="0" y="0"/>
            <a:chExt cx="650376" cy="721642"/>
          </a:xfrm>
        </p:grpSpPr>
        <p:sp>
          <p:nvSpPr>
            <p:cNvPr id="821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22" name="3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824" name="四角形"/>
          <p:cNvSpPr/>
          <p:nvPr/>
        </p:nvSpPr>
        <p:spPr>
          <a:xfrm>
            <a:off x="13501600" y="6929737"/>
            <a:ext cx="3752445" cy="914401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825" name="求めた距離前進"/>
          <p:cNvSpPr txBox="1"/>
          <p:nvPr/>
        </p:nvSpPr>
        <p:spPr>
          <a:xfrm>
            <a:off x="13937210" y="7135884"/>
            <a:ext cx="2786381" cy="5588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求めた距離前進</a:t>
            </a:r>
          </a:p>
        </p:txBody>
      </p:sp>
      <p:grpSp>
        <p:nvGrpSpPr>
          <p:cNvPr id="828" name="グループ"/>
          <p:cNvGrpSpPr/>
          <p:nvPr/>
        </p:nvGrpSpPr>
        <p:grpSpPr>
          <a:xfrm>
            <a:off x="17610269" y="9711056"/>
            <a:ext cx="650377" cy="721644"/>
            <a:chOff x="0" y="0"/>
            <a:chExt cx="650376" cy="721642"/>
          </a:xfrm>
        </p:grpSpPr>
        <p:sp>
          <p:nvSpPr>
            <p:cNvPr id="826" name="円形"/>
            <p:cNvSpPr/>
            <p:nvPr/>
          </p:nvSpPr>
          <p:spPr>
            <a:xfrm>
              <a:off x="15376" y="43321"/>
              <a:ext cx="635001" cy="635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27" name="6"/>
            <p:cNvSpPr txBox="1"/>
            <p:nvPr/>
          </p:nvSpPr>
          <p:spPr>
            <a:xfrm>
              <a:off x="0" y="0"/>
              <a:ext cx="551453" cy="721643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>
                  <a:solidFill>
                    <a:srgbClr val="FFFFFF"/>
                  </a:solidFill>
                </a:defRPr>
              </a:lvl1pPr>
            </a:lstStyle>
            <a:p>
              <a:pPr/>
              <a:r>
                <a:t>6</a:t>
              </a:r>
            </a:p>
          </p:txBody>
        </p:sp>
      </p:grpSp>
      <p:sp>
        <p:nvSpPr>
          <p:cNvPr id="829" name="スライド番号"/>
          <p:cNvSpPr txBox="1"/>
          <p:nvPr>
            <p:ph type="sldNum" sz="quarter" idx="2"/>
          </p:nvPr>
        </p:nvSpPr>
        <p:spPr>
          <a:xfrm>
            <a:off x="22821289" y="12755778"/>
            <a:ext cx="61762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832" name="スパイラル状の軌跡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pPr>
            <a:r>
              <a:t>スパイラル状の軌跡（Python）</a:t>
            </a:r>
            <a:r>
              <a:rPr sz="3600">
                <a:latin typeface="ヒラギノ角ゴ ProN W3"/>
                <a:ea typeface="ヒラギノ角ゴ ProN W3"/>
                <a:cs typeface="ヒラギノ角ゴ ProN W3"/>
                <a:sym typeface="ヒラギノ角ゴ ProN W3"/>
              </a:rPr>
              <a:t> </a:t>
            </a:r>
          </a:p>
        </p:txBody>
      </p:sp>
      <p:sp>
        <p:nvSpPr>
          <p:cNvPr id="83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34" name="スライド番号"/>
          <p:cNvSpPr txBox="1"/>
          <p:nvPr>
            <p:ph type="sldNum" sz="quarter" idx="2"/>
          </p:nvPr>
        </p:nvSpPr>
        <p:spPr>
          <a:xfrm>
            <a:off x="22821289" y="12755778"/>
            <a:ext cx="61762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835" name="角丸四角形"/>
          <p:cNvSpPr/>
          <p:nvPr/>
        </p:nvSpPr>
        <p:spPr>
          <a:xfrm>
            <a:off x="2364936" y="1623398"/>
            <a:ext cx="19622211" cy="12064115"/>
          </a:xfrm>
          <a:prstGeom prst="roundRect">
            <a:avLst>
              <a:gd name="adj" fmla="val 2618"/>
            </a:avLst>
          </a:prstGeom>
          <a:solidFill>
            <a:srgbClr val="FFFFFF"/>
          </a:solidFill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836" name="from hub import port…"/>
          <p:cNvSpPr txBox="1"/>
          <p:nvPr/>
        </p:nvSpPr>
        <p:spPr>
          <a:xfrm>
            <a:off x="2441135" y="1854655"/>
            <a:ext cx="19548107" cy="11760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 marL="0" marR="0" defTabSz="457200">
              <a:defRPr sz="30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from</a:t>
            </a:r>
            <a:r>
              <a:rPr>
                <a:solidFill>
                  <a:srgbClr val="000000"/>
                </a:solidFill>
              </a:rPr>
              <a:t> hub </a:t>
            </a:r>
            <a:r>
              <a:t>import</a:t>
            </a:r>
            <a:r>
              <a:rPr>
                <a:solidFill>
                  <a:srgbClr val="000000"/>
                </a:solidFill>
              </a:rPr>
              <a:t> port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rPr>
                <a:solidFill>
                  <a:srgbClr val="0078CC"/>
                </a:solidFill>
              </a:rPr>
              <a:t>import</a:t>
            </a:r>
            <a:r>
              <a:t> motor_pair</a:t>
            </a:r>
          </a:p>
          <a:p>
            <a:pPr marL="0" marR="0" defTabSz="457200">
              <a:defRPr sz="30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time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import</a:t>
            </a:r>
            <a:r>
              <a:rPr>
                <a:solidFill>
                  <a:srgbClr val="000000"/>
                </a:solidFill>
              </a:rPr>
              <a:t> runloop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TURN_ANGLE = </a:t>
            </a:r>
            <a:r>
              <a:rPr>
                <a:solidFill>
                  <a:srgbClr val="FF7D00"/>
                </a:solidFill>
              </a:rPr>
              <a:t>180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VEL = </a:t>
            </a:r>
            <a:r>
              <a:rPr>
                <a:solidFill>
                  <a:srgbClr val="FF7D00"/>
                </a:solidFill>
              </a:rPr>
              <a:t>500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forward</a:t>
            </a:r>
            <a:r>
              <a:rPr>
                <a:solidFill>
                  <a:srgbClr val="00877B"/>
                </a:solidFill>
              </a:rPr>
              <a:t>(</a:t>
            </a:r>
            <a:r>
              <a:t>cm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move_angle = </a:t>
            </a:r>
            <a:r>
              <a:rPr>
                <a:solidFill>
                  <a:srgbClr val="0078CC"/>
                </a:solidFill>
              </a:rPr>
              <a:t>int</a:t>
            </a:r>
            <a:r>
              <a:rPr>
                <a:solidFill>
                  <a:srgbClr val="00877B"/>
                </a:solidFill>
              </a:rPr>
              <a:t>(</a:t>
            </a:r>
            <a:r>
              <a:t>cm*</a:t>
            </a:r>
            <a:r>
              <a:rPr>
                <a:solidFill>
                  <a:srgbClr val="FF7D00"/>
                </a:solidFill>
              </a:rPr>
              <a:t>20.57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await motor_pair.move_tank_for_degrees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motor_pair.PAIR_1,move_angle, VEL, VEL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 </a:t>
            </a:r>
            <a:r>
              <a:rPr>
                <a:solidFill>
                  <a:srgbClr val="0078CC"/>
                </a:solidFill>
              </a:rPr>
              <a:t>def</a:t>
            </a:r>
            <a:r>
              <a:t> turn_right</a:t>
            </a:r>
            <a:r>
              <a:rPr>
                <a:solidFill>
                  <a:srgbClr val="00877B"/>
                </a:solidFill>
              </a:rPr>
              <a:t>(</a:t>
            </a:r>
            <a:r>
              <a:t>turn_angle</a:t>
            </a:r>
            <a:r>
              <a:rPr>
                <a:solidFill>
                  <a:srgbClr val="00877B"/>
                </a:solidFill>
              </a:rPr>
              <a:t>)</a:t>
            </a:r>
            <a:r>
              <a:t>: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await motor_pair.move_tank_for_degrees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motor_pair.PAIR_1,turn_angle, VEL, -VEL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motor_pair.stop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async def main():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t>motor_pair.pair</a:t>
            </a:r>
            <a:r>
              <a:rPr>
                <a:solidFill>
                  <a:srgbClr val="00877B"/>
                </a:solidFill>
              </a:rPr>
              <a:t>(</a:t>
            </a:r>
            <a:r>
              <a:t>motor_pair.PAIR_1, port.C, port.D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t>cnt = </a:t>
            </a:r>
            <a:r>
              <a:rPr>
                <a:solidFill>
                  <a:srgbClr val="FF7D00"/>
                </a:solidFill>
              </a:rPr>
              <a:t>1.0</a:t>
            </a:r>
          </a:p>
          <a:p>
            <a:pPr marL="0" marR="0" defTabSz="457200">
              <a:defRPr sz="3000">
                <a:solidFill>
                  <a:srgbClr val="0078CC"/>
                </a:solidFill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</a:t>
            </a:r>
            <a:r>
              <a:t>while</a:t>
            </a:r>
            <a:r>
              <a:rPr>
                <a:solidFill>
                  <a:srgbClr val="000000"/>
                </a:solidFill>
              </a:rPr>
              <a:t> </a:t>
            </a:r>
            <a:r>
              <a:t>True</a:t>
            </a:r>
            <a:r>
              <a:rPr>
                <a:solidFill>
                  <a:srgbClr val="000000"/>
                </a:solidFill>
              </a:rPr>
              <a:t>:</a:t>
            </a:r>
            <a:endParaRPr>
              <a:solidFill>
                <a:srgbClr val="000000"/>
              </a:solidFill>
            </a:endParaR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await forward</a:t>
            </a:r>
            <a:r>
              <a:rPr>
                <a:solidFill>
                  <a:srgbClr val="00877B"/>
                </a:solidFill>
              </a:rPr>
              <a:t>(</a:t>
            </a:r>
            <a:r>
              <a:t>cnt*</a:t>
            </a:r>
            <a:r>
              <a:rPr>
                <a:solidFill>
                  <a:srgbClr val="FF7D00"/>
                </a:solidFill>
              </a:rPr>
              <a:t>10.0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await turn_right</a:t>
            </a:r>
            <a:r>
              <a:rPr>
                <a:solidFill>
                  <a:srgbClr val="00877B"/>
                </a:solidFill>
              </a:rPr>
              <a:t>(</a:t>
            </a:r>
            <a:r>
              <a:t>TURN_ANGLE</a:t>
            </a:r>
            <a:r>
              <a:rPr>
                <a:solidFill>
                  <a:srgbClr val="00877B"/>
                </a:solidFill>
              </a:rPr>
              <a:t>)</a:t>
            </a: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        cnt=cnt+</a:t>
            </a:r>
            <a:r>
              <a:rPr>
                <a:solidFill>
                  <a:srgbClr val="FF7D00"/>
                </a:solidFill>
              </a:rPr>
              <a:t>1</a:t>
            </a:r>
            <a:endParaRPr>
              <a:solidFill>
                <a:srgbClr val="FF7D00"/>
              </a:solidFill>
            </a:endParaR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endParaRPr>
              <a:solidFill>
                <a:srgbClr val="FF7D00"/>
              </a:solidFill>
            </a:endParaRPr>
          </a:p>
          <a:p>
            <a:pPr marL="0" marR="0" defTabSz="457200">
              <a:defRPr sz="3000">
                <a:uFillTx/>
                <a:latin typeface="Menlo Regular"/>
                <a:ea typeface="Menlo Regular"/>
                <a:cs typeface="Menlo Regular"/>
                <a:sym typeface="Menlo Regular"/>
              </a:defRPr>
            </a:pPr>
            <a:r>
              <a:t>runloop.run(main())</a:t>
            </a:r>
          </a:p>
        </p:txBody>
      </p:sp>
      <p:sp>
        <p:nvSpPr>
          <p:cNvPr id="837" name="p.58：spiral.py"/>
          <p:cNvSpPr txBox="1"/>
          <p:nvPr/>
        </p:nvSpPr>
        <p:spPr>
          <a:xfrm>
            <a:off x="18345624" y="1262562"/>
            <a:ext cx="3104262" cy="609601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p.58：spiral.py</a:t>
            </a:r>
          </a:p>
        </p:txBody>
      </p:sp>
      <p:grpSp>
        <p:nvGrpSpPr>
          <p:cNvPr id="840" name="グループ"/>
          <p:cNvGrpSpPr/>
          <p:nvPr/>
        </p:nvGrpSpPr>
        <p:grpSpPr>
          <a:xfrm>
            <a:off x="2838057" y="10372160"/>
            <a:ext cx="511003" cy="532922"/>
            <a:chOff x="0" y="0"/>
            <a:chExt cx="511002" cy="532920"/>
          </a:xfrm>
        </p:grpSpPr>
        <p:sp>
          <p:nvSpPr>
            <p:cNvPr id="838" name="円形"/>
            <p:cNvSpPr/>
            <p:nvPr/>
          </p:nvSpPr>
          <p:spPr>
            <a:xfrm>
              <a:off x="0" y="21070"/>
              <a:ext cx="511003" cy="511004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39" name="1"/>
            <p:cNvSpPr txBox="1"/>
            <p:nvPr/>
          </p:nvSpPr>
          <p:spPr>
            <a:xfrm>
              <a:off x="63826" y="0"/>
              <a:ext cx="381248" cy="532921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grpSp>
        <p:nvGrpSpPr>
          <p:cNvPr id="844" name="グループ"/>
          <p:cNvGrpSpPr/>
          <p:nvPr/>
        </p:nvGrpSpPr>
        <p:grpSpPr>
          <a:xfrm flipH="1">
            <a:off x="1827190" y="10985813"/>
            <a:ext cx="447433" cy="1657593"/>
            <a:chOff x="0" y="0"/>
            <a:chExt cx="447431" cy="1657592"/>
          </a:xfrm>
        </p:grpSpPr>
        <p:sp>
          <p:nvSpPr>
            <p:cNvPr id="841" name="線"/>
            <p:cNvSpPr/>
            <p:nvPr/>
          </p:nvSpPr>
          <p:spPr>
            <a:xfrm>
              <a:off x="0" y="0"/>
              <a:ext cx="447432" cy="0"/>
            </a:xfrm>
            <a:prstGeom prst="line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842" name="線"/>
            <p:cNvSpPr/>
            <p:nvPr/>
          </p:nvSpPr>
          <p:spPr>
            <a:xfrm flipH="1">
              <a:off x="442465" y="-1"/>
              <a:ext cx="1" cy="1657594"/>
            </a:xfrm>
            <a:prstGeom prst="line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843" name="線"/>
            <p:cNvSpPr/>
            <p:nvPr/>
          </p:nvSpPr>
          <p:spPr>
            <a:xfrm>
              <a:off x="0" y="1640113"/>
              <a:ext cx="447432" cy="1"/>
            </a:xfrm>
            <a:prstGeom prst="line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847" name="グループ"/>
          <p:cNvGrpSpPr/>
          <p:nvPr/>
        </p:nvGrpSpPr>
        <p:grpSpPr>
          <a:xfrm>
            <a:off x="1238574" y="11544444"/>
            <a:ext cx="511004" cy="540329"/>
            <a:chOff x="0" y="0"/>
            <a:chExt cx="511002" cy="540327"/>
          </a:xfrm>
        </p:grpSpPr>
        <p:sp>
          <p:nvSpPr>
            <p:cNvPr id="845" name="円形"/>
            <p:cNvSpPr/>
            <p:nvPr/>
          </p:nvSpPr>
          <p:spPr>
            <a:xfrm>
              <a:off x="0" y="21070"/>
              <a:ext cx="511003" cy="511004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46" name="2"/>
            <p:cNvSpPr txBox="1"/>
            <p:nvPr/>
          </p:nvSpPr>
          <p:spPr>
            <a:xfrm>
              <a:off x="63826" y="0"/>
              <a:ext cx="381248" cy="540328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grpSp>
        <p:nvGrpSpPr>
          <p:cNvPr id="850" name="グループ"/>
          <p:cNvGrpSpPr/>
          <p:nvPr/>
        </p:nvGrpSpPr>
        <p:grpSpPr>
          <a:xfrm>
            <a:off x="1238574" y="8167385"/>
            <a:ext cx="511004" cy="580728"/>
            <a:chOff x="12373" y="0"/>
            <a:chExt cx="511002" cy="580726"/>
          </a:xfrm>
        </p:grpSpPr>
        <p:sp>
          <p:nvSpPr>
            <p:cNvPr id="848" name="円形"/>
            <p:cNvSpPr/>
            <p:nvPr/>
          </p:nvSpPr>
          <p:spPr>
            <a:xfrm>
              <a:off x="12373" y="34861"/>
              <a:ext cx="511004" cy="511004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49" name="5"/>
            <p:cNvSpPr txBox="1"/>
            <p:nvPr/>
          </p:nvSpPr>
          <p:spPr>
            <a:xfrm>
              <a:off x="50800" y="0"/>
              <a:ext cx="443770" cy="58072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5</a:t>
              </a:r>
            </a:p>
          </p:txBody>
        </p:sp>
      </p:grpSp>
      <p:grpSp>
        <p:nvGrpSpPr>
          <p:cNvPr id="854" name="グループ"/>
          <p:cNvGrpSpPr/>
          <p:nvPr/>
        </p:nvGrpSpPr>
        <p:grpSpPr>
          <a:xfrm flipH="1">
            <a:off x="1827190" y="7843078"/>
            <a:ext cx="447433" cy="1229342"/>
            <a:chOff x="0" y="0"/>
            <a:chExt cx="447431" cy="1229340"/>
          </a:xfrm>
        </p:grpSpPr>
        <p:sp>
          <p:nvSpPr>
            <p:cNvPr id="851" name="線"/>
            <p:cNvSpPr/>
            <p:nvPr/>
          </p:nvSpPr>
          <p:spPr>
            <a:xfrm>
              <a:off x="0" y="0"/>
              <a:ext cx="447432" cy="0"/>
            </a:xfrm>
            <a:prstGeom prst="line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852" name="線"/>
            <p:cNvSpPr/>
            <p:nvPr/>
          </p:nvSpPr>
          <p:spPr>
            <a:xfrm flipH="1">
              <a:off x="442465" y="-1"/>
              <a:ext cx="1" cy="1229342"/>
            </a:xfrm>
            <a:prstGeom prst="line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  <p:sp>
          <p:nvSpPr>
            <p:cNvPr id="853" name="線"/>
            <p:cNvSpPr/>
            <p:nvPr/>
          </p:nvSpPr>
          <p:spPr>
            <a:xfrm>
              <a:off x="0" y="1216377"/>
              <a:ext cx="447432" cy="1"/>
            </a:xfrm>
            <a:prstGeom prst="line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/>
            </a:p>
          </p:txBody>
        </p:sp>
      </p:grpSp>
      <p:grpSp>
        <p:nvGrpSpPr>
          <p:cNvPr id="857" name="グループ"/>
          <p:cNvGrpSpPr/>
          <p:nvPr/>
        </p:nvGrpSpPr>
        <p:grpSpPr>
          <a:xfrm>
            <a:off x="2838565" y="11225065"/>
            <a:ext cx="509987" cy="544089"/>
            <a:chOff x="0" y="0"/>
            <a:chExt cx="509986" cy="544087"/>
          </a:xfrm>
        </p:grpSpPr>
        <p:sp>
          <p:nvSpPr>
            <p:cNvPr id="855" name="円形"/>
            <p:cNvSpPr/>
            <p:nvPr/>
          </p:nvSpPr>
          <p:spPr>
            <a:xfrm>
              <a:off x="0" y="34101"/>
              <a:ext cx="509987" cy="509987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56" name="3"/>
            <p:cNvSpPr txBox="1"/>
            <p:nvPr/>
          </p:nvSpPr>
          <p:spPr>
            <a:xfrm>
              <a:off x="75832" y="0"/>
              <a:ext cx="408853" cy="49997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grpSp>
        <p:nvGrpSpPr>
          <p:cNvPr id="860" name="グループ"/>
          <p:cNvGrpSpPr/>
          <p:nvPr/>
        </p:nvGrpSpPr>
        <p:grpSpPr>
          <a:xfrm>
            <a:off x="3351245" y="11255809"/>
            <a:ext cx="1270001" cy="1536701"/>
            <a:chOff x="0" y="13856"/>
            <a:chExt cx="1270000" cy="1536700"/>
          </a:xfrm>
        </p:grpSpPr>
        <p:sp>
          <p:nvSpPr>
            <p:cNvPr id="858" name="円形"/>
            <p:cNvSpPr/>
            <p:nvPr/>
          </p:nvSpPr>
          <p:spPr>
            <a:xfrm>
              <a:off x="15376" y="13856"/>
              <a:ext cx="520701" cy="5207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59" name="4"/>
            <p:cNvSpPr/>
            <p:nvPr/>
          </p:nvSpPr>
          <p:spPr>
            <a:xfrm>
              <a:off x="0" y="280556"/>
              <a:ext cx="1270000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  <p:grpSp>
        <p:nvGrpSpPr>
          <p:cNvPr id="863" name="グループ"/>
          <p:cNvGrpSpPr/>
          <p:nvPr/>
        </p:nvGrpSpPr>
        <p:grpSpPr>
          <a:xfrm>
            <a:off x="2838057" y="11750091"/>
            <a:ext cx="511003" cy="580727"/>
            <a:chOff x="12373" y="0"/>
            <a:chExt cx="511002" cy="580726"/>
          </a:xfrm>
        </p:grpSpPr>
        <p:sp>
          <p:nvSpPr>
            <p:cNvPr id="861" name="円形"/>
            <p:cNvSpPr/>
            <p:nvPr/>
          </p:nvSpPr>
          <p:spPr>
            <a:xfrm>
              <a:off x="12373" y="34861"/>
              <a:ext cx="511004" cy="511004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62" name="5"/>
            <p:cNvSpPr txBox="1"/>
            <p:nvPr/>
          </p:nvSpPr>
          <p:spPr>
            <a:xfrm>
              <a:off x="50800" y="0"/>
              <a:ext cx="443770" cy="580727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5</a:t>
              </a:r>
            </a:p>
          </p:txBody>
        </p:sp>
      </p:grpSp>
      <p:grpSp>
        <p:nvGrpSpPr>
          <p:cNvPr id="866" name="グループ"/>
          <p:cNvGrpSpPr/>
          <p:nvPr/>
        </p:nvGrpSpPr>
        <p:grpSpPr>
          <a:xfrm>
            <a:off x="2838565" y="5892184"/>
            <a:ext cx="509987" cy="544089"/>
            <a:chOff x="0" y="0"/>
            <a:chExt cx="509986" cy="544087"/>
          </a:xfrm>
        </p:grpSpPr>
        <p:sp>
          <p:nvSpPr>
            <p:cNvPr id="864" name="円形"/>
            <p:cNvSpPr/>
            <p:nvPr/>
          </p:nvSpPr>
          <p:spPr>
            <a:xfrm>
              <a:off x="0" y="34101"/>
              <a:ext cx="509987" cy="509987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65" name="3"/>
            <p:cNvSpPr txBox="1"/>
            <p:nvPr/>
          </p:nvSpPr>
          <p:spPr>
            <a:xfrm>
              <a:off x="75832" y="0"/>
              <a:ext cx="408853" cy="499976"/>
            </a:xfrm>
            <a:prstGeom prst="rect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1600" tIns="101600" rIns="101600" bIns="101600" numCol="1" anchor="ctr">
              <a:no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grpSp>
        <p:nvGrpSpPr>
          <p:cNvPr id="869" name="グループ"/>
          <p:cNvGrpSpPr/>
          <p:nvPr/>
        </p:nvGrpSpPr>
        <p:grpSpPr>
          <a:xfrm>
            <a:off x="2825520" y="6423626"/>
            <a:ext cx="1270001" cy="1536701"/>
            <a:chOff x="0" y="13856"/>
            <a:chExt cx="1270000" cy="1536700"/>
          </a:xfrm>
        </p:grpSpPr>
        <p:sp>
          <p:nvSpPr>
            <p:cNvPr id="867" name="円形"/>
            <p:cNvSpPr/>
            <p:nvPr/>
          </p:nvSpPr>
          <p:spPr>
            <a:xfrm>
              <a:off x="15376" y="13856"/>
              <a:ext cx="520701" cy="5207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68" name="4"/>
            <p:cNvSpPr/>
            <p:nvPr/>
          </p:nvSpPr>
          <p:spPr>
            <a:xfrm>
              <a:off x="0" y="280556"/>
              <a:ext cx="1270000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  <p:grpSp>
        <p:nvGrpSpPr>
          <p:cNvPr id="872" name="グループ"/>
          <p:cNvGrpSpPr/>
          <p:nvPr/>
        </p:nvGrpSpPr>
        <p:grpSpPr>
          <a:xfrm>
            <a:off x="2831870" y="12309549"/>
            <a:ext cx="1270001" cy="1524001"/>
            <a:chOff x="0" y="26556"/>
            <a:chExt cx="1270000" cy="1524000"/>
          </a:xfrm>
        </p:grpSpPr>
        <p:sp>
          <p:nvSpPr>
            <p:cNvPr id="870" name="円形"/>
            <p:cNvSpPr/>
            <p:nvPr/>
          </p:nvSpPr>
          <p:spPr>
            <a:xfrm>
              <a:off x="15376" y="26556"/>
              <a:ext cx="508001" cy="508001"/>
            </a:xfrm>
            <a:prstGeom prst="ellipse">
              <a:avLst/>
            </a:prstGeom>
            <a:solidFill>
              <a:srgbClr val="FF2600"/>
            </a:solidFill>
            <a:ln w="25400" cap="flat">
              <a:noFill/>
              <a:miter lim="400000"/>
            </a:ln>
            <a:effectLst>
              <a:outerShdw sx="100000" sy="100000" kx="0" ky="0" algn="b" rotWithShape="0" blurRad="254000" dist="152400" dir="2700000">
                <a:srgbClr val="FFFFFF">
                  <a:alpha val="75000"/>
                </a:srgbClr>
              </a:outerShdw>
            </a:effectLst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  <p:sp>
          <p:nvSpPr>
            <p:cNvPr id="871" name="6"/>
            <p:cNvSpPr/>
            <p:nvPr/>
          </p:nvSpPr>
          <p:spPr>
            <a:xfrm>
              <a:off x="0" y="280556"/>
              <a:ext cx="1270000" cy="1270001"/>
            </a:xfrm>
            <a:prstGeom prst="line">
              <a:avLst/>
            </a:prstGeom>
            <a:noFill/>
            <a:ln w="254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101600" tIns="101600" rIns="101600" bIns="101600" numCol="1" anchor="ctr">
              <a:spAutoFit/>
            </a:bodyPr>
            <a:lstStyle>
              <a:lvl1pPr>
                <a:defRPr b="1" sz="2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6</a:t>
              </a:r>
            </a:p>
          </p:txBody>
        </p:sp>
      </p:grpSp>
      <p:sp>
        <p:nvSpPr>
          <p:cNvPr id="873" name="線"/>
          <p:cNvSpPr/>
          <p:nvPr/>
        </p:nvSpPr>
        <p:spPr>
          <a:xfrm flipV="1">
            <a:off x="2587002" y="8173087"/>
            <a:ext cx="1" cy="89729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4" name="線"/>
          <p:cNvSpPr/>
          <p:nvPr/>
        </p:nvSpPr>
        <p:spPr>
          <a:xfrm flipV="1">
            <a:off x="2587002" y="5991313"/>
            <a:ext cx="1" cy="1229341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5" name="線"/>
          <p:cNvSpPr/>
          <p:nvPr/>
        </p:nvSpPr>
        <p:spPr>
          <a:xfrm flipV="1">
            <a:off x="2587002" y="10086316"/>
            <a:ext cx="1" cy="2543373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76" name="線"/>
          <p:cNvSpPr/>
          <p:nvPr/>
        </p:nvSpPr>
        <p:spPr>
          <a:xfrm flipV="1">
            <a:off x="3434455" y="11234550"/>
            <a:ext cx="1" cy="1363318"/>
          </a:xfrm>
          <a:prstGeom prst="line">
            <a:avLst/>
          </a:prstGeom>
          <a:ln w="25400">
            <a:solidFill>
              <a:srgbClr val="919191"/>
            </a:solidFill>
            <a:prstDash val="sysDot"/>
            <a:miter lim="400000"/>
          </a:ln>
        </p:spPr>
        <p:txBody>
          <a:bodyPr lIns="0" tIns="0" rIns="0" bIns="0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879" name="応用問題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応用問題1</a:t>
            </a:r>
          </a:p>
        </p:txBody>
      </p:sp>
      <p:sp>
        <p:nvSpPr>
          <p:cNvPr id="880" name="円形スパイラルを描くようにしてみよう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円形スパイラルを描くようにしてみよう</a:t>
            </a:r>
          </a:p>
        </p:txBody>
      </p:sp>
      <p:sp>
        <p:nvSpPr>
          <p:cNvPr id="88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pic>
        <p:nvPicPr>
          <p:cNvPr id="882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78068" y="6102477"/>
            <a:ext cx="4546601" cy="4496455"/>
          </a:xfrm>
          <a:prstGeom prst="rect">
            <a:avLst/>
          </a:prstGeom>
          <a:ln w="25400"/>
        </p:spPr>
      </p:pic>
      <p:sp>
        <p:nvSpPr>
          <p:cNvPr id="883" name="スライド番号"/>
          <p:cNvSpPr txBox="1"/>
          <p:nvPr>
            <p:ph type="sldNum" sz="quarter" idx="2"/>
          </p:nvPr>
        </p:nvSpPr>
        <p:spPr>
          <a:xfrm>
            <a:off x="22821289" y="12755778"/>
            <a:ext cx="61762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884" name="矢印スパイラル.gif" descr="矢印スパイラル.gif"/>
          <p:cNvPicPr>
            <a:picLocks noChangeAspect="1"/>
          </p:cNvPicPr>
          <p:nvPr/>
        </p:nvPicPr>
        <p:blipFill>
          <a:blip r:embed="rId4">
            <a:extLst/>
          </a:blip>
          <a:srcRect l="0" t="22549" r="0" b="10805"/>
          <a:stretch>
            <a:fillRect/>
          </a:stretch>
        </p:blipFill>
        <p:spPr>
          <a:xfrm>
            <a:off x="12448182" y="4888408"/>
            <a:ext cx="7342369" cy="6924637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グループ"/>
          <p:cNvGrpSpPr/>
          <p:nvPr/>
        </p:nvGrpSpPr>
        <p:grpSpPr>
          <a:xfrm>
            <a:off x="8727352" y="4966336"/>
            <a:ext cx="6929296" cy="7858826"/>
            <a:chOff x="0" y="0"/>
            <a:chExt cx="6929294" cy="7858825"/>
          </a:xfrm>
        </p:grpSpPr>
        <p:pic>
          <p:nvPicPr>
            <p:cNvPr id="72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929295" cy="7850278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73" name="四角形"/>
            <p:cNvSpPr/>
            <p:nvPr/>
          </p:nvSpPr>
          <p:spPr>
            <a:xfrm>
              <a:off x="363923" y="6974692"/>
              <a:ext cx="480974" cy="88413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7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76" name="モータの接続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モータの接続</a:t>
            </a:r>
          </a:p>
        </p:txBody>
      </p:sp>
      <p:sp>
        <p:nvSpPr>
          <p:cNvPr id="77" name="SPIKEのどのポートにモータが接続されているか確認"/>
          <p:cNvSpPr txBox="1"/>
          <p:nvPr>
            <p:ph type="body" sz="quarter" idx="1"/>
          </p:nvPr>
        </p:nvSpPr>
        <p:spPr>
          <a:xfrm>
            <a:off x="967565" y="2368550"/>
            <a:ext cx="22448870" cy="2083933"/>
          </a:xfrm>
          <a:prstGeom prst="rect">
            <a:avLst/>
          </a:prstGeom>
        </p:spPr>
        <p:txBody>
          <a:bodyPr/>
          <a:lstStyle/>
          <a:p>
            <a:pPr/>
            <a:r>
              <a:t>SPIKEのどのポートにモータが接続されているか確認</a:t>
            </a:r>
          </a:p>
        </p:txBody>
      </p:sp>
      <p:sp>
        <p:nvSpPr>
          <p:cNvPr id="7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9" name="左のモータ…"/>
          <p:cNvSpPr txBox="1"/>
          <p:nvPr/>
        </p:nvSpPr>
        <p:spPr>
          <a:xfrm>
            <a:off x="5214485" y="8209949"/>
            <a:ext cx="2940509" cy="13716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左のモータ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ポートC</a:t>
            </a:r>
          </a:p>
        </p:txBody>
      </p:sp>
      <p:sp>
        <p:nvSpPr>
          <p:cNvPr id="80" name="右のモータ…"/>
          <p:cNvSpPr txBox="1"/>
          <p:nvPr/>
        </p:nvSpPr>
        <p:spPr>
          <a:xfrm>
            <a:off x="16229006" y="8209949"/>
            <a:ext cx="2941422" cy="13716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右のモータ</a:t>
            </a:r>
          </a:p>
          <a:p>
            <a: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ポートD</a:t>
            </a:r>
          </a:p>
        </p:txBody>
      </p:sp>
      <p:sp>
        <p:nvSpPr>
          <p:cNvPr id="81" name="線"/>
          <p:cNvSpPr/>
          <p:nvPr/>
        </p:nvSpPr>
        <p:spPr>
          <a:xfrm flipV="1">
            <a:off x="12193693" y="4340503"/>
            <a:ext cx="1" cy="1378943"/>
          </a:xfrm>
          <a:prstGeom prst="line">
            <a:avLst/>
          </a:prstGeom>
          <a:ln w="50800">
            <a:solidFill>
              <a:srgbClr val="FF2600"/>
            </a:solidFill>
            <a:prstDash val="sysDot"/>
            <a:miter lim="400000"/>
            <a:tailEnd type="triangle"/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82" name="進行方向"/>
          <p:cNvSpPr txBox="1"/>
          <p:nvPr/>
        </p:nvSpPr>
        <p:spPr>
          <a:xfrm>
            <a:off x="10891517" y="3665545"/>
            <a:ext cx="260096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>
            <a:lvl1pPr algn="ctr">
              <a:buClr>
                <a:srgbClr val="000000"/>
              </a:buClr>
              <a:buFont typeface="Times New Roman"/>
              <a:defRPr sz="28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進行方向</a:t>
            </a:r>
          </a:p>
        </p:txBody>
      </p:sp>
      <p:sp>
        <p:nvSpPr>
          <p:cNvPr id="83" name="スライド番号"/>
          <p:cNvSpPr txBox="1"/>
          <p:nvPr>
            <p:ph type="sldNum" sz="quarter" idx="2"/>
          </p:nvPr>
        </p:nvSpPr>
        <p:spPr>
          <a:xfrm>
            <a:off x="22922026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グループ"/>
          <p:cNvGrpSpPr/>
          <p:nvPr/>
        </p:nvGrpSpPr>
        <p:grpSpPr>
          <a:xfrm rot="5400000">
            <a:off x="2661451" y="4141694"/>
            <a:ext cx="3339965" cy="3788004"/>
            <a:chOff x="0" y="0"/>
            <a:chExt cx="3339963" cy="3788003"/>
          </a:xfrm>
        </p:grpSpPr>
        <p:pic>
          <p:nvPicPr>
            <p:cNvPr id="85" name="スクリーンショット 2024-07-29 20.48.38.png" descr="スクリーンショット 2024-07-29 20.48.38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3339964" cy="3783884"/>
            </a:xfrm>
            <a:prstGeom prst="rect">
              <a:avLst/>
            </a:prstGeom>
            <a:ln w="25400" cap="flat">
              <a:noFill/>
              <a:round/>
            </a:ln>
            <a:effectLst/>
          </p:spPr>
        </p:pic>
        <p:sp>
          <p:nvSpPr>
            <p:cNvPr id="86" name="四角形"/>
            <p:cNvSpPr/>
            <p:nvPr/>
          </p:nvSpPr>
          <p:spPr>
            <a:xfrm>
              <a:off x="175413" y="3361845"/>
              <a:ext cx="231833" cy="42615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01600" tIns="101600" rIns="101600" bIns="101600" numCol="1" anchor="ctr">
              <a:noAutofit/>
            </a:bodyPr>
            <a:lstStyle/>
            <a:p>
              <a:pPr/>
            </a:p>
          </p:txBody>
        </p:sp>
      </p:grpSp>
      <p:pic>
        <p:nvPicPr>
          <p:cNvPr id="8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89" name="線"/>
          <p:cNvSpPr/>
          <p:nvPr/>
        </p:nvSpPr>
        <p:spPr>
          <a:xfrm>
            <a:off x="4154252" y="6035695"/>
            <a:ext cx="16515781" cy="1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0" name="線"/>
          <p:cNvSpPr/>
          <p:nvPr/>
        </p:nvSpPr>
        <p:spPr>
          <a:xfrm flipH="1" flipV="1">
            <a:off x="9726686" y="6320968"/>
            <a:ext cx="10910634" cy="26907"/>
          </a:xfrm>
          <a:prstGeom prst="line">
            <a:avLst/>
          </a:prstGeom>
          <a:ln w="25400">
            <a:solidFill>
              <a:srgbClr val="000000"/>
            </a:solidFill>
            <a:prstDash val="sysDot"/>
            <a:miter lim="400000"/>
            <a:headEnd type="oval"/>
            <a:tail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1" name="前進プログラムのアルゴリズム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前進プログラムのアルゴリズム</a:t>
            </a:r>
          </a:p>
        </p:txBody>
      </p:sp>
      <p:sp>
        <p:nvSpPr>
          <p:cNvPr id="92" name="ロボットを3秒前進、その後2秒後退"/>
          <p:cNvSpPr txBox="1"/>
          <p:nvPr>
            <p:ph type="body" sz="quarter" idx="1"/>
          </p:nvPr>
        </p:nvSpPr>
        <p:spPr>
          <a:xfrm>
            <a:off x="967565" y="2368550"/>
            <a:ext cx="22448870" cy="1083550"/>
          </a:xfrm>
          <a:prstGeom prst="rect">
            <a:avLst/>
          </a:prstGeom>
        </p:spPr>
        <p:txBody>
          <a:bodyPr/>
          <a:lstStyle/>
          <a:p>
            <a:pPr/>
            <a:r>
              <a:t>ロボットを3秒前進、その後2秒後退</a:t>
            </a:r>
          </a:p>
        </p:txBody>
      </p:sp>
      <p:sp>
        <p:nvSpPr>
          <p:cNvPr id="9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4" name="モータCとモータDを３秒間回転…"/>
          <p:cNvSpPr txBox="1"/>
          <p:nvPr/>
        </p:nvSpPr>
        <p:spPr>
          <a:xfrm>
            <a:off x="12602232" y="8832011"/>
            <a:ext cx="7358331" cy="146868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/>
            <a:r>
              <a:rPr b="1"/>
              <a:t>モータC</a:t>
            </a:r>
            <a:r>
              <a:t>と</a:t>
            </a:r>
            <a:r>
              <a:rPr b="1"/>
              <a:t>モータD</a:t>
            </a:r>
            <a:r>
              <a:t>を３秒間回転</a:t>
            </a:r>
          </a:p>
          <a:p>
            <a:pPr/>
            <a:r>
              <a:rPr b="1"/>
              <a:t>モータC</a:t>
            </a:r>
            <a:r>
              <a:t>と</a:t>
            </a:r>
            <a:r>
              <a:rPr b="1"/>
              <a:t>モータD</a:t>
            </a:r>
            <a:r>
              <a:t>を２秒間逆回転</a:t>
            </a:r>
          </a:p>
        </p:txBody>
      </p:sp>
      <p:sp>
        <p:nvSpPr>
          <p:cNvPr id="95" name="スライド番号"/>
          <p:cNvSpPr txBox="1"/>
          <p:nvPr>
            <p:ph type="sldNum" sz="quarter" idx="2"/>
          </p:nvPr>
        </p:nvSpPr>
        <p:spPr>
          <a:xfrm>
            <a:off x="22922026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688750 -0.000000" origin="layout" pathEditMode="relative">
                                      <p:cBhvr>
                                        <p:cTn id="6" dur="3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path" nodeType="clickEffect" presetSubtype="0" presetID="-1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688750 -0.000000 L 0.225333 0.000387" origin="layout" pathEditMode="relative">
                                      <p:cBhvr>
                                        <p:cTn id="1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4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98" name="アルゴリズムを考えよう (SPIKE-WB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アルゴリズムを考えよう (SPIKE-WB)</a:t>
            </a:r>
          </a:p>
        </p:txBody>
      </p:sp>
      <p:sp>
        <p:nvSpPr>
          <p:cNvPr id="9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0" name="スライド番号"/>
          <p:cNvSpPr txBox="1"/>
          <p:nvPr>
            <p:ph type="sldNum" sz="quarter" idx="2"/>
          </p:nvPr>
        </p:nvSpPr>
        <p:spPr>
          <a:xfrm>
            <a:off x="23022153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01" name="スクリーンショット 2024-07-29 21.02.36.png" descr="スクリーンショット 2024-07-29 21.02.3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51701" y="4817472"/>
            <a:ext cx="8451927" cy="6801160"/>
          </a:xfrm>
          <a:prstGeom prst="rect">
            <a:avLst/>
          </a:prstGeom>
          <a:ln w="25400"/>
        </p:spPr>
      </p:pic>
      <p:pic>
        <p:nvPicPr>
          <p:cNvPr id="102" name="スクリーンショット 2024-07-29 21.07.16.png" descr="スクリーンショット 2024-07-29 21.07.16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400314" y="9512503"/>
            <a:ext cx="5575301" cy="1016001"/>
          </a:xfrm>
          <a:prstGeom prst="rect">
            <a:avLst/>
          </a:prstGeom>
          <a:ln w="25400"/>
        </p:spPr>
      </p:pic>
      <p:pic>
        <p:nvPicPr>
          <p:cNvPr id="103" name="スクリーンショット 2024-07-29 21.09.25.png" descr="スクリーンショット 2024-07-29 21.09.2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681739" y="4958314"/>
            <a:ext cx="5118101" cy="4152901"/>
          </a:xfrm>
          <a:prstGeom prst="rect">
            <a:avLst/>
          </a:prstGeom>
          <a:ln w="25400"/>
        </p:spPr>
      </p:pic>
      <p:pic>
        <p:nvPicPr>
          <p:cNvPr id="104" name="スクリーンショット 2024-07-29 21.09.05.png" descr="スクリーンショット 2024-07-29 21.09.05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383615" y="6684690"/>
            <a:ext cx="1580132" cy="1746462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</p:pic>
      <p:pic>
        <p:nvPicPr>
          <p:cNvPr id="105" name="Hand pointer alt.pdf" descr="Hand pointer alt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H="1" rot="13500000">
            <a:off x="15526858" y="5832564"/>
            <a:ext cx="822075" cy="1034572"/>
          </a:xfrm>
          <a:prstGeom prst="rect">
            <a:avLst/>
          </a:prstGeom>
          <a:ln w="25400"/>
        </p:spPr>
      </p:pic>
      <p:pic>
        <p:nvPicPr>
          <p:cNvPr id="106" name="Hand pointer alt.pdf" descr="Hand pointer alt.pd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H="1" rot="13500000">
            <a:off x="21799112" y="4495096"/>
            <a:ext cx="822076" cy="1034572"/>
          </a:xfrm>
          <a:prstGeom prst="rect">
            <a:avLst/>
          </a:prstGeom>
          <a:ln w="25400"/>
        </p:spPr>
      </p:pic>
      <p:sp>
        <p:nvSpPr>
          <p:cNvPr id="107" name="タンクブロック"/>
          <p:cNvSpPr txBox="1"/>
          <p:nvPr/>
        </p:nvSpPr>
        <p:spPr>
          <a:xfrm>
            <a:off x="14463425" y="10770728"/>
            <a:ext cx="2948941" cy="584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タンクブロック</a:t>
            </a:r>
          </a:p>
        </p:txBody>
      </p:sp>
      <p:sp>
        <p:nvSpPr>
          <p:cNvPr id="108" name="簡単なアルゴリズム表現を使う…"/>
          <p:cNvSpPr txBox="1"/>
          <p:nvPr/>
        </p:nvSpPr>
        <p:spPr>
          <a:xfrm>
            <a:off x="967565" y="2368550"/>
            <a:ext cx="22448870" cy="10007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>
            <a:lvl1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lvl1pPr>
            <a:lvl2pPr marL="1069339" indent="-571499">
              <a:spcBef>
                <a:spcPts val="1400"/>
              </a:spcBef>
              <a:buSzPct val="100000"/>
              <a:buChar char="-"/>
              <a:defRPr sz="4400">
                <a:latin typeface="+mn-lt"/>
                <a:ea typeface="+mn-ea"/>
                <a:cs typeface="+mn-cs"/>
                <a:sym typeface="ヒラギノ角ゴ Pro W3"/>
              </a:defRPr>
            </a:lvl2pPr>
          </a:lstStyle>
          <a:p>
            <a:pPr/>
            <a:r>
              <a:t>簡単なアルゴリズム表現を使う</a:t>
            </a:r>
          </a:p>
          <a:p>
            <a:pPr lvl="1"/>
            <a:r>
              <a:t>速度50%で３秒間前進して2秒後退</a:t>
            </a:r>
          </a:p>
        </p:txBody>
      </p:sp>
      <p:sp>
        <p:nvSpPr>
          <p:cNvPr id="109" name="今回は拡張機能の中の移動拡張にあるタンクブロックを使用"/>
          <p:cNvSpPr txBox="1"/>
          <p:nvPr/>
        </p:nvSpPr>
        <p:spPr>
          <a:xfrm>
            <a:off x="12690895" y="11581603"/>
            <a:ext cx="10568941" cy="5842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今回は拡張機能の中の移動拡張にあるタンクブロックを使用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スクリーンショット 2024-07-30 10.30.58.png" descr="スクリーンショット 2024-07-30 10.30.5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22723" y="3732123"/>
            <a:ext cx="9311044" cy="8717870"/>
          </a:xfrm>
          <a:prstGeom prst="rect">
            <a:avLst/>
          </a:prstGeom>
          <a:ln w="25400"/>
        </p:spPr>
      </p:pic>
      <p:pic>
        <p:nvPicPr>
          <p:cNvPr id="112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13" name="モータ制御によるロボットの前進 (タンクブロック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モータ制御によるロボットの前進 </a:t>
            </a:r>
            <a:r>
              <a:rPr sz="3600">
                <a:latin typeface="+mn-lt"/>
                <a:ea typeface="+mn-ea"/>
                <a:cs typeface="+mn-cs"/>
                <a:sym typeface="ヒラギノ角ゴ Pro W3"/>
              </a:rPr>
              <a:t>(タンクブロック） </a:t>
            </a:r>
          </a:p>
        </p:txBody>
      </p:sp>
      <p:sp>
        <p:nvSpPr>
          <p:cNvPr id="114" name="ロボット(モータB+C)を3秒前進、その後2秒後退"/>
          <p:cNvSpPr txBox="1"/>
          <p:nvPr>
            <p:ph type="body" sz="quarter" idx="1"/>
          </p:nvPr>
        </p:nvSpPr>
        <p:spPr>
          <a:xfrm>
            <a:off x="967565" y="2368550"/>
            <a:ext cx="22448870" cy="1108887"/>
          </a:xfrm>
          <a:prstGeom prst="rect">
            <a:avLst/>
          </a:prstGeom>
        </p:spPr>
        <p:txBody>
          <a:bodyPr/>
          <a:lstStyle/>
          <a:p>
            <a:pPr/>
            <a:r>
              <a:t>ロボット(モータB+C)を3秒前進、その後2秒後退</a:t>
            </a:r>
          </a:p>
        </p:txBody>
      </p:sp>
      <p:sp>
        <p:nvSpPr>
          <p:cNvPr id="11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6" name="角丸四角形"/>
          <p:cNvSpPr/>
          <p:nvPr/>
        </p:nvSpPr>
        <p:spPr>
          <a:xfrm>
            <a:off x="1362743" y="3425924"/>
            <a:ext cx="21891368" cy="9415860"/>
          </a:xfrm>
          <a:prstGeom prst="roundRect">
            <a:avLst>
              <a:gd name="adj" fmla="val 10362"/>
            </a:avLst>
          </a:prstGeom>
          <a:ln w="25400">
            <a:solidFill>
              <a:srgbClr val="919191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17" name="スタートブロック"/>
          <p:cNvSpPr txBox="1"/>
          <p:nvPr/>
        </p:nvSpPr>
        <p:spPr>
          <a:xfrm>
            <a:off x="5882819" y="3651921"/>
            <a:ext cx="3190851" cy="508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スタートブロック</a:t>
            </a:r>
          </a:p>
        </p:txBody>
      </p:sp>
      <p:sp>
        <p:nvSpPr>
          <p:cNvPr id="118" name="前進 (Cの速度：50、Dの速度：50)"/>
          <p:cNvSpPr txBox="1"/>
          <p:nvPr/>
        </p:nvSpPr>
        <p:spPr>
          <a:xfrm>
            <a:off x="12029339" y="6809024"/>
            <a:ext cx="7697877" cy="660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前進 (Cの速度：50、Dの速度：50)</a:t>
            </a:r>
          </a:p>
        </p:txBody>
      </p:sp>
      <p:sp>
        <p:nvSpPr>
          <p:cNvPr id="119" name="後退 (Cの速度：-50、Dの速度：-50)"/>
          <p:cNvSpPr txBox="1"/>
          <p:nvPr/>
        </p:nvSpPr>
        <p:spPr>
          <a:xfrm>
            <a:off x="12029339" y="9037691"/>
            <a:ext cx="8025232" cy="6604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後退 (Cの速度：-50、Dの速度：-50)</a:t>
            </a:r>
          </a:p>
        </p:txBody>
      </p:sp>
      <p:sp>
        <p:nvSpPr>
          <p:cNvPr id="120" name="モータの動作時間を指定して制御 秒数：３秒"/>
          <p:cNvSpPr txBox="1"/>
          <p:nvPr/>
        </p:nvSpPr>
        <p:spPr>
          <a:xfrm>
            <a:off x="7173823" y="7911332"/>
            <a:ext cx="8021194" cy="5842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モータの動作時間を指定して制御 秒数：３秒</a:t>
            </a:r>
          </a:p>
        </p:txBody>
      </p:sp>
      <p:sp>
        <p:nvSpPr>
          <p:cNvPr id="121" name="線"/>
          <p:cNvSpPr/>
          <p:nvPr/>
        </p:nvSpPr>
        <p:spPr>
          <a:xfrm>
            <a:off x="16173687" y="9541088"/>
            <a:ext cx="594176" cy="8718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5797" y="21600"/>
                </a:lnTo>
                <a:lnTo>
                  <a:pt x="21600" y="21600"/>
                </a:lnTo>
              </a:path>
            </a:pathLst>
          </a:custGeom>
          <a:ln w="50800">
            <a:solidFill>
              <a:srgbClr val="FF2600"/>
            </a:solidFill>
            <a:headEnd type="triangle"/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22" name="速度の値をマイナス…"/>
          <p:cNvSpPr txBox="1"/>
          <p:nvPr/>
        </p:nvSpPr>
        <p:spPr>
          <a:xfrm>
            <a:off x="16785914" y="9954502"/>
            <a:ext cx="4017312" cy="10287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速度の値をマイナス</a:t>
            </a:r>
          </a:p>
          <a:p>
            <a:pPr>
              <a:defRPr sz="2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にすると逆回転（後退）</a:t>
            </a:r>
          </a:p>
        </p:txBody>
      </p:sp>
      <p:sp>
        <p:nvSpPr>
          <p:cNvPr id="123" name="秒数：2秒"/>
          <p:cNvSpPr txBox="1"/>
          <p:nvPr/>
        </p:nvSpPr>
        <p:spPr>
          <a:xfrm>
            <a:off x="7444492" y="10164052"/>
            <a:ext cx="2189786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秒数：2秒</a:t>
            </a:r>
          </a:p>
        </p:txBody>
      </p:sp>
      <p:sp>
        <p:nvSpPr>
          <p:cNvPr id="124" name="移動に使用するモータを…"/>
          <p:cNvSpPr txBox="1"/>
          <p:nvPr/>
        </p:nvSpPr>
        <p:spPr>
          <a:xfrm>
            <a:off x="16410781" y="4539168"/>
            <a:ext cx="5923274" cy="12192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>
            <a:spAutoFit/>
          </a:bodyPr>
          <a:lstStyle/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移動に使用するモータを</a:t>
            </a:r>
          </a:p>
          <a:p>
            <a: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CとDに設定</a:t>
            </a:r>
          </a:p>
        </p:txBody>
      </p:sp>
      <p:sp>
        <p:nvSpPr>
          <p:cNvPr id="125" name="コールアウト"/>
          <p:cNvSpPr/>
          <p:nvPr/>
        </p:nvSpPr>
        <p:spPr>
          <a:xfrm>
            <a:off x="11434963" y="3732123"/>
            <a:ext cx="4882731" cy="28332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869"/>
                </a:moveTo>
                <a:lnTo>
                  <a:pt x="21600" y="20731"/>
                </a:lnTo>
                <a:cubicBezTo>
                  <a:pt x="21600" y="21211"/>
                  <a:pt x="21374" y="21600"/>
                  <a:pt x="21096" y="21600"/>
                </a:cubicBezTo>
                <a:lnTo>
                  <a:pt x="3366" y="21600"/>
                </a:lnTo>
                <a:cubicBezTo>
                  <a:pt x="3105" y="21600"/>
                  <a:pt x="2890" y="21258"/>
                  <a:pt x="2864" y="20820"/>
                </a:cubicBezTo>
                <a:lnTo>
                  <a:pt x="2862" y="20731"/>
                </a:lnTo>
                <a:lnTo>
                  <a:pt x="2862" y="12017"/>
                </a:lnTo>
                <a:lnTo>
                  <a:pt x="0" y="10726"/>
                </a:lnTo>
                <a:lnTo>
                  <a:pt x="2862" y="9434"/>
                </a:lnTo>
                <a:lnTo>
                  <a:pt x="2862" y="869"/>
                </a:lnTo>
                <a:cubicBezTo>
                  <a:pt x="2862" y="389"/>
                  <a:pt x="3087" y="0"/>
                  <a:pt x="3366" y="0"/>
                </a:cubicBezTo>
                <a:lnTo>
                  <a:pt x="21096" y="0"/>
                </a:lnTo>
                <a:cubicBezTo>
                  <a:pt x="21374" y="0"/>
                  <a:pt x="21600" y="389"/>
                  <a:pt x="21600" y="869"/>
                </a:cubicBezTo>
                <a:close/>
              </a:path>
            </a:pathLst>
          </a:custGeom>
          <a:solidFill>
            <a:srgbClr val="FFFFFF"/>
          </a:solidFill>
          <a:ln w="50800">
            <a:solidFill>
              <a:srgbClr val="D6D6D6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pic>
        <p:nvPicPr>
          <p:cNvPr id="126" name="スクリーンショット 2024-07-30 10.19.40.png" descr="スクリーンショット 2024-07-30 10.19.4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263012" y="3866068"/>
            <a:ext cx="3873501" cy="2565401"/>
          </a:xfrm>
          <a:prstGeom prst="rect">
            <a:avLst/>
          </a:prstGeom>
          <a:ln w="25400"/>
        </p:spPr>
      </p:pic>
      <p:sp>
        <p:nvSpPr>
          <p:cNvPr id="127" name="停止"/>
          <p:cNvSpPr txBox="1"/>
          <p:nvPr/>
        </p:nvSpPr>
        <p:spPr>
          <a:xfrm>
            <a:off x="7425240" y="11266105"/>
            <a:ext cx="1109981" cy="609601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2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停止</a:t>
            </a:r>
          </a:p>
        </p:txBody>
      </p:sp>
      <p:sp>
        <p:nvSpPr>
          <p:cNvPr id="128" name="スライド番号"/>
          <p:cNvSpPr txBox="1"/>
          <p:nvPr>
            <p:ph type="sldNum" sz="quarter" idx="2"/>
          </p:nvPr>
        </p:nvSpPr>
        <p:spPr>
          <a:xfrm>
            <a:off x="22922026" y="12755778"/>
            <a:ext cx="41615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29" name="p.40：motor.llsp3"/>
          <p:cNvSpPr txBox="1"/>
          <p:nvPr/>
        </p:nvSpPr>
        <p:spPr>
          <a:xfrm>
            <a:off x="18634851" y="3122693"/>
            <a:ext cx="3626994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>
            <a:lvl1pPr>
              <a:defRPr sz="30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p.40：motor.llsp3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32" name="アルゴリズムを考えよう（Python）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アルゴリズムを考えよう（Python）</a:t>
            </a:r>
          </a:p>
        </p:txBody>
      </p:sp>
      <p:sp>
        <p:nvSpPr>
          <p:cNvPr id="13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4" name="スライド番号"/>
          <p:cNvSpPr txBox="1"/>
          <p:nvPr>
            <p:ph type="sldNum" sz="quarter" idx="2"/>
          </p:nvPr>
        </p:nvSpPr>
        <p:spPr>
          <a:xfrm>
            <a:off x="23022153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35" name="スクリーンショット 2024-07-29 21.02.36.png" descr="スクリーンショット 2024-07-29 21.02.3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51701" y="4931772"/>
            <a:ext cx="8451927" cy="6801160"/>
          </a:xfrm>
          <a:prstGeom prst="rect">
            <a:avLst/>
          </a:prstGeom>
          <a:ln w="25400"/>
        </p:spPr>
      </p:pic>
      <p:sp>
        <p:nvSpPr>
          <p:cNvPr id="136" name="簡単なアルゴリズム表現を使う…"/>
          <p:cNvSpPr txBox="1"/>
          <p:nvPr/>
        </p:nvSpPr>
        <p:spPr>
          <a:xfrm>
            <a:off x="967565" y="2368550"/>
            <a:ext cx="22448870" cy="100076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/>
          <a:lstStyle>
            <a:lvl1pPr marL="726440" indent="-685800">
              <a:spcBef>
                <a:spcPts val="1400"/>
              </a:spcBef>
              <a:buSzPct val="100000"/>
              <a:buChar char="•"/>
              <a:defRPr sz="4400">
                <a:latin typeface="+mn-lt"/>
                <a:ea typeface="+mn-ea"/>
                <a:cs typeface="+mn-cs"/>
                <a:sym typeface="ヒラギノ角ゴ Pro W3"/>
              </a:defRPr>
            </a:lvl1pPr>
            <a:lvl2pPr marL="1069339" indent="-571499">
              <a:spcBef>
                <a:spcPts val="1400"/>
              </a:spcBef>
              <a:buSzPct val="100000"/>
              <a:buChar char="-"/>
              <a:defRPr sz="4400">
                <a:latin typeface="+mn-lt"/>
                <a:ea typeface="+mn-ea"/>
                <a:cs typeface="+mn-cs"/>
                <a:sym typeface="ヒラギノ角ゴ Pro W3"/>
              </a:defRPr>
            </a:lvl2pPr>
          </a:lstStyle>
          <a:p>
            <a:pPr/>
            <a:r>
              <a:t>簡単なアルゴリズム表現を使う</a:t>
            </a:r>
          </a:p>
          <a:p>
            <a:pPr lvl="1"/>
            <a:r>
              <a:t>速度500（回転角度/秒）で３秒間前進して2秒後退</a:t>
            </a:r>
          </a:p>
        </p:txBody>
      </p:sp>
      <p:sp>
        <p:nvSpPr>
          <p:cNvPr id="137" name="速度＝回転角度/秒"/>
          <p:cNvSpPr txBox="1"/>
          <p:nvPr/>
        </p:nvSpPr>
        <p:spPr>
          <a:xfrm>
            <a:off x="16053224" y="6986128"/>
            <a:ext cx="4132606" cy="772444"/>
          </a:xfrm>
          <a:prstGeom prst="rect">
            <a:avLst/>
          </a:prstGeom>
          <a:ln w="50800">
            <a:solidFill>
              <a:srgbClr val="FF26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 anchor="ctr">
            <a:spAutoFit/>
          </a:bodyPr>
          <a:lstStyle/>
          <a:p>
            <a:pPr/>
            <a:r>
              <a:t>速度＝回転角度/秒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