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81279" marR="81279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1pPr>
    <a:lvl2pPr marL="81279" marR="81279" indent="2667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2pPr>
    <a:lvl3pPr marL="81279" marR="81279" indent="533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3pPr>
    <a:lvl4pPr marL="81279" marR="81279" indent="8001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4pPr>
    <a:lvl5pPr marL="81279" marR="81279" indent="1066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5pPr>
    <a:lvl6pPr marL="81279" marR="81279" indent="13335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6pPr>
    <a:lvl7pPr marL="81279" marR="81279" indent="1612899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7pPr>
    <a:lvl8pPr marL="81279" marR="81279" indent="1879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8pPr>
    <a:lvl9pPr marL="81279" marR="81279" indent="21463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508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508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B8B8B8"/>
              </a:solidFill>
              <a:prstDash val="solid"/>
              <a:miter lim="400000"/>
            </a:ln>
          </a:top>
          <a:bottom>
            <a:ln w="25400" cap="flat">
              <a:solidFill>
                <a:srgbClr val="B8B8B8"/>
              </a:solidFill>
              <a:prstDash val="solid"/>
              <a:miter lim="400000"/>
            </a:ln>
          </a:bottom>
          <a:insideH>
            <a:ln w="25400" cap="flat">
              <a:solidFill>
                <a:srgbClr val="B8B8B8"/>
              </a:solidFill>
              <a:prstDash val="solid"/>
              <a:miter lim="400000"/>
            </a:ln>
          </a:insideH>
          <a:insideV>
            <a:ln w="254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606060"/>
              </a:solidFill>
              <a:prstDash val="solid"/>
              <a:miter lim="400000"/>
            </a:ln>
          </a:left>
          <a:right>
            <a:ln w="254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606060"/>
              </a:solidFill>
              <a:prstDash val="solid"/>
              <a:miter lim="400000"/>
            </a:ln>
          </a:insideH>
          <a:insideV>
            <a:ln w="254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508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B8B8B8"/>
              </a:solidFill>
              <a:prstDash val="solid"/>
              <a:miter lim="400000"/>
            </a:ln>
          </a:insideH>
          <a:insideV>
            <a:ln w="254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606060"/>
              </a:solidFill>
              <a:prstDash val="solid"/>
              <a:miter lim="400000"/>
            </a:ln>
          </a:left>
          <a:right>
            <a:ln w="254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606060"/>
              </a:solidFill>
              <a:prstDash val="solid"/>
              <a:miter lim="400000"/>
            </a:ln>
          </a:insideH>
          <a:insideV>
            <a:ln w="254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" name="Shape 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600">
        <a:latin typeface="+mn-lt"/>
        <a:ea typeface="+mn-ea"/>
        <a:cs typeface="+mn-cs"/>
        <a:sym typeface="ヒラギノ角ゴ Pro W3"/>
      </a:defRPr>
    </a:lvl1pPr>
    <a:lvl2pPr indent="228600" defTabSz="457200" latinLnBrk="0">
      <a:defRPr sz="1600">
        <a:latin typeface="+mn-lt"/>
        <a:ea typeface="+mn-ea"/>
        <a:cs typeface="+mn-cs"/>
        <a:sym typeface="ヒラギノ角ゴ Pro W3"/>
      </a:defRPr>
    </a:lvl2pPr>
    <a:lvl3pPr indent="457200" defTabSz="457200" latinLnBrk="0">
      <a:defRPr sz="1600">
        <a:latin typeface="+mn-lt"/>
        <a:ea typeface="+mn-ea"/>
        <a:cs typeface="+mn-cs"/>
        <a:sym typeface="ヒラギノ角ゴ Pro W3"/>
      </a:defRPr>
    </a:lvl3pPr>
    <a:lvl4pPr indent="685800" defTabSz="457200" latinLnBrk="0">
      <a:defRPr sz="1600">
        <a:latin typeface="+mn-lt"/>
        <a:ea typeface="+mn-ea"/>
        <a:cs typeface="+mn-cs"/>
        <a:sym typeface="ヒラギノ角ゴ Pro W3"/>
      </a:defRPr>
    </a:lvl4pPr>
    <a:lvl5pPr indent="914400" defTabSz="457200" latinLnBrk="0">
      <a:defRPr sz="1600">
        <a:latin typeface="+mn-lt"/>
        <a:ea typeface="+mn-ea"/>
        <a:cs typeface="+mn-cs"/>
        <a:sym typeface="ヒラギノ角ゴ Pro W3"/>
      </a:defRPr>
    </a:lvl5pPr>
    <a:lvl6pPr indent="1143000" defTabSz="457200" latinLnBrk="0">
      <a:defRPr sz="1600">
        <a:latin typeface="+mn-lt"/>
        <a:ea typeface="+mn-ea"/>
        <a:cs typeface="+mn-cs"/>
        <a:sym typeface="ヒラギノ角ゴ Pro W3"/>
      </a:defRPr>
    </a:lvl6pPr>
    <a:lvl7pPr indent="1371600" defTabSz="457200" latinLnBrk="0">
      <a:defRPr sz="1600">
        <a:latin typeface="+mn-lt"/>
        <a:ea typeface="+mn-ea"/>
        <a:cs typeface="+mn-cs"/>
        <a:sym typeface="ヒラギノ角ゴ Pro W3"/>
      </a:defRPr>
    </a:lvl7pPr>
    <a:lvl8pPr indent="1600200" defTabSz="457200" latinLnBrk="0">
      <a:defRPr sz="1600">
        <a:latin typeface="+mn-lt"/>
        <a:ea typeface="+mn-ea"/>
        <a:cs typeface="+mn-cs"/>
        <a:sym typeface="ヒラギノ角ゴ Pro W3"/>
      </a:defRPr>
    </a:lvl8pPr>
    <a:lvl9pPr indent="1828800" defTabSz="457200" latinLnBrk="0">
      <a:defRPr sz="1600">
        <a:latin typeface="+mn-lt"/>
        <a:ea typeface="+mn-ea"/>
        <a:cs typeface="+mn-cs"/>
        <a:sym typeface="ヒラギノ角ゴ Pro W3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マスター #2 コピ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9" name="タイトルテキスト"/>
          <p:cNvSpPr txBox="1"/>
          <p:nvPr>
            <p:ph type="title"/>
          </p:nvPr>
        </p:nvSpPr>
        <p:spPr>
          <a:xfrm>
            <a:off x="830905" y="491238"/>
            <a:ext cx="15117069" cy="1108887"/>
          </a:xfrm>
          <a:prstGeom prst="rect">
            <a:avLst/>
          </a:prstGeom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</p:spPr>
        <p:txBody>
          <a:bodyPr lIns="101600" tIns="101600" rIns="101600" bIns="101600">
            <a:noAutofit/>
          </a:bodyPr>
          <a:lstStyle>
            <a:lvl1pPr marL="81279" marR="81279" defTabSz="1828800">
              <a:defRPr sz="4800">
                <a:solidFill>
                  <a:srgbClr val="000000"/>
                </a:solidFill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20" name="本文レベル1…"/>
          <p:cNvSpPr txBox="1"/>
          <p:nvPr>
            <p:ph type="body" idx="1"/>
          </p:nvPr>
        </p:nvSpPr>
        <p:spPr>
          <a:xfrm>
            <a:off x="967565" y="2368550"/>
            <a:ext cx="22448870" cy="10007600"/>
          </a:xfrm>
          <a:prstGeom prst="rect">
            <a:avLst/>
          </a:prstGeom>
        </p:spPr>
        <p:txBody>
          <a:bodyPr lIns="101600" tIns="101600" rIns="101600" bIns="101600">
            <a:noAutofit/>
          </a:bodyPr>
          <a:lstStyle>
            <a:lvl1pPr marL="726440" marR="81279" indent="-685800" defTabSz="1828800">
              <a:buClrTx/>
              <a:defRPr sz="4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1pPr>
            <a:lvl2pPr marL="1069339" marR="81279" indent="-571499" defTabSz="1828800">
              <a:spcBef>
                <a:spcPts val="1200"/>
              </a:spcBef>
              <a:buClrTx/>
              <a:buChar char="–"/>
              <a:defRPr sz="4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2pPr>
            <a:lvl3pPr marL="1412239" marR="81279" indent="-457200" defTabSz="1828800">
              <a:spcBef>
                <a:spcPts val="1100"/>
              </a:spcBef>
              <a:buClrTx/>
              <a:buSzPct val="100000"/>
              <a:buChar char="•"/>
              <a:defRPr sz="4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3pPr>
            <a:lvl4pPr marL="1869439" marR="81279" indent="-457200" defTabSz="1828800">
              <a:spcBef>
                <a:spcPts val="900"/>
              </a:spcBef>
              <a:buClrTx/>
              <a:buSzPct val="100000"/>
              <a:buChar char="–"/>
              <a:defRPr sz="3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4pPr>
            <a:lvl5pPr marL="2326639" marR="81279" indent="-457200" defTabSz="1828800">
              <a:spcBef>
                <a:spcPts val="900"/>
              </a:spcBef>
              <a:buClrTx/>
              <a:buSzPct val="100000"/>
              <a:buChar char="»"/>
              <a:defRPr sz="32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" name="スライド番号"/>
          <p:cNvSpPr txBox="1"/>
          <p:nvPr>
            <p:ph type="sldNum" sz="quarter" idx="2"/>
          </p:nvPr>
        </p:nvSpPr>
        <p:spPr>
          <a:xfrm>
            <a:off x="23299390" y="12755778"/>
            <a:ext cx="667941" cy="659806"/>
          </a:xfrm>
          <a:prstGeom prst="rect">
            <a:avLst/>
          </a:prstGeom>
        </p:spPr>
        <p:txBody>
          <a:bodyPr lIns="101600" tIns="101600" rIns="101600" bIns="101600"/>
          <a:lstStyle>
            <a:lvl1pPr marR="0" algn="ctr" defTabSz="914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0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3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/>
          <p:nvPr>
            <p:ph type="body" idx="1"/>
          </p:nvPr>
        </p:nvSpPr>
        <p:spPr>
          <a:xfrm>
            <a:off x="883929" y="2109918"/>
            <a:ext cx="22616141" cy="1088535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20" tIns="71420" rIns="71420" bIns="71420">
            <a:normAutofit fontScale="100000" lnSpcReduction="0"/>
          </a:bodyPr>
          <a:lstStyle>
            <a:lvl2pPr marL="877636" indent="-433136">
              <a:spcBef>
                <a:spcPts val="700"/>
              </a:spcBef>
              <a:buSzPct val="100000"/>
              <a:buChar char="-"/>
              <a:defRPr sz="3600"/>
            </a:lvl2pPr>
            <a:lvl3pPr marL="0" indent="889000">
              <a:spcBef>
                <a:spcPts val="700"/>
              </a:spcBef>
              <a:buSzTx/>
              <a:buNone/>
              <a:defRPr sz="3600"/>
            </a:lvl3pPr>
            <a:lvl4pPr marL="0" indent="1333500">
              <a:spcBef>
                <a:spcPts val="700"/>
              </a:spcBef>
              <a:buSzTx/>
              <a:buNone/>
              <a:defRPr sz="3000"/>
            </a:lvl4pPr>
            <a:lvl5pPr marL="0" indent="1778000">
              <a:spcBef>
                <a:spcPts val="700"/>
              </a:spcBef>
              <a:buSzTx/>
              <a:buNone/>
              <a:defRPr sz="30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" name="タイトルテキスト"/>
          <p:cNvSpPr txBox="1"/>
          <p:nvPr>
            <p:ph type="title"/>
          </p:nvPr>
        </p:nvSpPr>
        <p:spPr>
          <a:xfrm>
            <a:off x="790347" y="390441"/>
            <a:ext cx="20353673" cy="12268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20" tIns="71420" rIns="71420" bIns="71420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grpSp>
        <p:nvGrpSpPr>
          <p:cNvPr id="6" name="グループ"/>
          <p:cNvGrpSpPr/>
          <p:nvPr/>
        </p:nvGrpSpPr>
        <p:grpSpPr>
          <a:xfrm>
            <a:off x="8891419" y="12889982"/>
            <a:ext cx="4499964" cy="775550"/>
            <a:chOff x="0" y="0"/>
            <a:chExt cx="4499963" cy="775548"/>
          </a:xfrm>
        </p:grpSpPr>
        <p:pic>
          <p:nvPicPr>
            <p:cNvPr id="4" name="Chubu_Logo_black.pdf" descr="Chubu_Logo_black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5558" t="44370" r="18146" b="50298"/>
            <a:stretch>
              <a:fillRect/>
            </a:stretch>
          </p:blipFill>
          <p:spPr>
            <a:xfrm>
              <a:off x="892100" y="182716"/>
              <a:ext cx="3607864" cy="410292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  <p:pic>
          <p:nvPicPr>
            <p:cNvPr id="5" name="Chubu_Logo_black.pdf" descr="Chubu_Logo_black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012" t="43490" r="87480" b="49642"/>
            <a:stretch>
              <a:fillRect/>
            </a:stretch>
          </p:blipFill>
          <p:spPr>
            <a:xfrm>
              <a:off x="0" y="0"/>
              <a:ext cx="759130" cy="775549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7" name="四角形"/>
          <p:cNvSpPr/>
          <p:nvPr/>
        </p:nvSpPr>
        <p:spPr>
          <a:xfrm>
            <a:off x="541806" y="1716127"/>
            <a:ext cx="23300390" cy="69286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rgbClr val="0096FF"/>
              </a:gs>
            </a:gsLst>
          </a:gradFill>
          <a:ln w="3175"/>
          <a:effectLst>
            <a:outerShdw sx="100000" sy="100000" kx="0" ky="0" algn="b" rotWithShape="0" blurRad="12700" dist="25400" dir="3960000">
              <a:srgbClr val="C0C0C0">
                <a:alpha val="75000"/>
              </a:srgbClr>
            </a:outerShdw>
          </a:effectLst>
        </p:spPr>
        <p:txBody>
          <a:bodyPr lIns="72231" tIns="72231" rIns="72231" bIns="72231" anchor="ctr"/>
          <a:lstStyle/>
          <a:p>
            <a:pPr marL="40639" marR="40639" defTabSz="914400">
              <a:defRPr sz="2200"/>
            </a:pPr>
          </a:p>
        </p:txBody>
      </p:sp>
      <p:grpSp>
        <p:nvGrpSpPr>
          <p:cNvPr id="10" name="グループ"/>
          <p:cNvGrpSpPr/>
          <p:nvPr/>
        </p:nvGrpSpPr>
        <p:grpSpPr>
          <a:xfrm>
            <a:off x="21234420" y="624315"/>
            <a:ext cx="2487654" cy="767306"/>
            <a:chOff x="0" y="8243"/>
            <a:chExt cx="2487653" cy="767305"/>
          </a:xfrm>
        </p:grpSpPr>
        <p:pic>
          <p:nvPicPr>
            <p:cNvPr id="8" name="image2.tif" descr="image2.ti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76313" b="34082"/>
            <a:stretch>
              <a:fillRect/>
            </a:stretch>
          </p:blipFill>
          <p:spPr>
            <a:xfrm>
              <a:off x="0" y="97103"/>
              <a:ext cx="1664909" cy="662147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  <p:pic>
          <p:nvPicPr>
            <p:cNvPr id="9" name="image3.png" descr="image3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1062"/>
            <a:stretch>
              <a:fillRect/>
            </a:stretch>
          </p:blipFill>
          <p:spPr>
            <a:xfrm>
              <a:off x="1720678" y="8243"/>
              <a:ext cx="766976" cy="767306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11" name="スライド番号"/>
          <p:cNvSpPr txBox="1"/>
          <p:nvPr>
            <p:ph type="sldNum" sz="quarter" idx="2"/>
          </p:nvPr>
        </p:nvSpPr>
        <p:spPr>
          <a:xfrm>
            <a:off x="23609234" y="13035399"/>
            <a:ext cx="381561" cy="384141"/>
          </a:xfrm>
          <a:prstGeom prst="rect">
            <a:avLst/>
          </a:prstGeom>
          <a:ln w="25400">
            <a:miter lim="400000"/>
          </a:ln>
        </p:spPr>
        <p:txBody>
          <a:bodyPr wrap="none" lIns="71420" tIns="71420" rIns="71420" bIns="71420">
            <a:spAutoFit/>
          </a:bodyPr>
          <a:lstStyle>
            <a:lvl1pPr marL="0" marR="57148" algn="r" defTabSz="642937">
              <a:defRPr sz="1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</p:sldLayoutIdLst>
  <p:transition xmlns:p14="http://schemas.microsoft.com/office/powerpoint/2010/main" spd="med" advClick="1"/>
  <p:txStyles>
    <p:titleStyle>
      <a:lvl1pPr marL="0" marR="0" indent="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1pPr>
      <a:lvl2pPr marL="0" marR="0" indent="2286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2pPr>
      <a:lvl3pPr marL="0" marR="0" indent="4572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3pPr>
      <a:lvl4pPr marL="0" marR="0" indent="6858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4pPr>
      <a:lvl5pPr marL="0" marR="0" indent="9144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5pPr>
      <a:lvl6pPr marL="0" marR="0" indent="11430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6pPr>
      <a:lvl7pPr marL="0" marR="0" indent="13716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7pPr>
      <a:lvl8pPr marL="0" marR="0" indent="16002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8pPr>
      <a:lvl9pPr marL="0" marR="0" indent="18288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9pPr>
    </p:titleStyle>
    <p:bodyStyle>
      <a:lvl1pPr marL="413657" marR="0" indent="-413657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913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1358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1802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2247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2691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3136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3580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4025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bodyStyle>
    <p:otherStyle>
      <a:lvl1pPr marL="0" marR="57148" indent="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1pPr>
      <a:lvl2pPr marL="0" marR="57148" indent="2286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2pPr>
      <a:lvl3pPr marL="0" marR="57148" indent="4572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3pPr>
      <a:lvl4pPr marL="0" marR="57148" indent="6858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4pPr>
      <a:lvl5pPr marL="0" marR="57148" indent="9144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5pPr>
      <a:lvl6pPr marL="0" marR="57148" indent="11430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6pPr>
      <a:lvl7pPr marL="0" marR="57148" indent="13716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7pPr>
      <a:lvl8pPr marL="0" marR="57148" indent="16002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8pPr>
      <a:lvl9pPr marL="0" marR="57148" indent="18288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3" Type="http://schemas.openxmlformats.org/officeDocument/2006/relationships/image" Target="../media/image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1.jpeg"/><Relationship Id="rId5" Type="http://schemas.openxmlformats.org/officeDocument/2006/relationships/image" Target="../media/image2.tif"/><Relationship Id="rId6" Type="http://schemas.openxmlformats.org/officeDocument/2006/relationships/image" Target="../media/image3.t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14.png"/><Relationship Id="rId7" Type="http://schemas.openxmlformats.org/officeDocument/2006/relationships/image" Target="../media/image27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3" Type="http://schemas.openxmlformats.org/officeDocument/2006/relationships/image" Target="../media/image4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3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4.tif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8.png"/><Relationship Id="rId4" Type="http://schemas.openxmlformats.org/officeDocument/2006/relationships/image" Target="../media/image4.tif"/><Relationship Id="rId5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■ LEGO Mindstormsについて"/>
          <p:cNvSpPr txBox="1"/>
          <p:nvPr/>
        </p:nvSpPr>
        <p:spPr>
          <a:xfrm>
            <a:off x="990229" y="2047893"/>
            <a:ext cx="22403542" cy="109982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8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5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 LEGO Mindstormsについて</a:t>
            </a:r>
          </a:p>
          <a:p>
            <a:pPr>
              <a:defRPr sz="48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pic>
        <p:nvPicPr>
          <p:cNvPr id="4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PIKEアプリを起動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76111" indent="-776111">
              <a:buAutoNum type="alphaUcPeriod" startAt="1"/>
            </a:pPr>
            <a:r>
              <a:t>SPIKEアプリ</a:t>
            </a:r>
            <a:r>
              <a:t>を起動</a:t>
            </a:r>
          </a:p>
          <a:p>
            <a:pPr marL="776111" indent="-776111">
              <a:buAutoNum type="alphaUcPeriod" startAt="1"/>
            </a:pPr>
            <a:r>
              <a:t>新しいプロジェクトの作成</a:t>
            </a:r>
          </a:p>
          <a:p>
            <a:pPr lvl="1">
              <a:buClr>
                <a:srgbClr val="000000"/>
              </a:buClr>
              <a:buFont typeface="Arial"/>
              <a:defRPr sz="4000"/>
            </a:pPr>
            <a:r>
              <a:t>新しい</a:t>
            </a:r>
            <a:r>
              <a:t>プロジェクト⇒プログラムの種類を選択 ⇒ 作成する</a:t>
            </a:r>
          </a:p>
        </p:txBody>
      </p:sp>
      <p:pic>
        <p:nvPicPr>
          <p:cNvPr id="139" name="スクリーンショット 2024-07-29 19.06.28.png" descr="スクリーンショット 2024-07-29 19.06.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34471" y="6555164"/>
            <a:ext cx="8216901" cy="3975101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266700" dist="254000" dir="5400000">
              <a:srgbClr val="000000">
                <a:alpha val="37578"/>
              </a:srgbClr>
            </a:outerShdw>
          </a:effectLst>
        </p:spPr>
      </p:pic>
      <p:pic>
        <p:nvPicPr>
          <p:cNvPr id="14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41" name="SPIKEアプリ：ワードブロック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SPIKEアプリ：ワードブロック</a:t>
            </a:r>
          </a:p>
        </p:txBody>
      </p:sp>
      <p:pic>
        <p:nvPicPr>
          <p:cNvPr id="142" name="スクリーンショット 2024-07-26 21.28.29.png" descr="スクリーンショット 2024-07-26 21.28.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06369" y="6880905"/>
            <a:ext cx="2896870" cy="3145820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266700" dist="254000" dir="5400000">
              <a:srgbClr val="000000">
                <a:alpha val="37578"/>
              </a:srgbClr>
            </a:outerShdw>
          </a:effectLst>
        </p:spPr>
      </p:pic>
      <p:sp>
        <p:nvSpPr>
          <p:cNvPr id="14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46" name="グループ"/>
          <p:cNvGrpSpPr/>
          <p:nvPr/>
        </p:nvGrpSpPr>
        <p:grpSpPr>
          <a:xfrm>
            <a:off x="5690213" y="10509141"/>
            <a:ext cx="2329181" cy="1754396"/>
            <a:chOff x="6350" y="0"/>
            <a:chExt cx="2329179" cy="1754394"/>
          </a:xfrm>
        </p:grpSpPr>
        <p:pic>
          <p:nvPicPr>
            <p:cNvPr id="144" name="Hand pointer alt.pdf" descr="Hand pointer alt.pd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730376" y="0"/>
              <a:ext cx="881128" cy="1108887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45" name="クリック！"/>
            <p:cNvSpPr txBox="1"/>
            <p:nvPr/>
          </p:nvSpPr>
          <p:spPr>
            <a:xfrm>
              <a:off x="6349" y="1144795"/>
              <a:ext cx="2329181" cy="6096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defRPr sz="3200"/>
              </a:lvl1pPr>
            </a:lstStyle>
            <a:p>
              <a:pPr/>
              <a:r>
                <a:t>クリック！</a:t>
              </a:r>
            </a:p>
          </p:txBody>
        </p:sp>
      </p:grpSp>
      <p:pic>
        <p:nvPicPr>
          <p:cNvPr id="147" name="Hand pointer alt.pdf" descr="Hand pointer alt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flipH="1" rot="10800000">
            <a:off x="14592858" y="7166125"/>
            <a:ext cx="881127" cy="1108888"/>
          </a:xfrm>
          <a:prstGeom prst="rect">
            <a:avLst/>
          </a:prstGeom>
          <a:ln w="25400"/>
        </p:spPr>
      </p:pic>
      <p:sp>
        <p:nvSpPr>
          <p:cNvPr id="148" name="クリック！"/>
          <p:cNvSpPr txBox="1"/>
          <p:nvPr/>
        </p:nvSpPr>
        <p:spPr>
          <a:xfrm>
            <a:off x="15590267" y="7228589"/>
            <a:ext cx="232918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 sz="3200"/>
            </a:lvl1pPr>
          </a:lstStyle>
          <a:p>
            <a:pPr/>
            <a:r>
              <a:t>クリック！</a:t>
            </a:r>
          </a:p>
        </p:txBody>
      </p:sp>
      <p:grpSp>
        <p:nvGrpSpPr>
          <p:cNvPr id="151" name="グループ"/>
          <p:cNvGrpSpPr/>
          <p:nvPr/>
        </p:nvGrpSpPr>
        <p:grpSpPr>
          <a:xfrm>
            <a:off x="13868830" y="10509141"/>
            <a:ext cx="2329181" cy="1754396"/>
            <a:chOff x="6350" y="0"/>
            <a:chExt cx="2329179" cy="1754394"/>
          </a:xfrm>
        </p:grpSpPr>
        <p:pic>
          <p:nvPicPr>
            <p:cNvPr id="149" name="Hand pointer alt.pdf" descr="Hand pointer alt.pd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730376" y="0"/>
              <a:ext cx="881128" cy="1108887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50" name="クリック！"/>
            <p:cNvSpPr txBox="1"/>
            <p:nvPr/>
          </p:nvSpPr>
          <p:spPr>
            <a:xfrm>
              <a:off x="6349" y="1144795"/>
              <a:ext cx="2329181" cy="6096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defRPr sz="3200"/>
              </a:lvl1pPr>
            </a:lstStyle>
            <a:p>
              <a:pPr/>
              <a:r>
                <a:t>クリック！</a:t>
              </a:r>
            </a:p>
          </p:txBody>
        </p:sp>
      </p:grpSp>
      <p:sp>
        <p:nvSpPr>
          <p:cNvPr id="152" name="角丸四角形"/>
          <p:cNvSpPr/>
          <p:nvPr/>
        </p:nvSpPr>
        <p:spPr>
          <a:xfrm>
            <a:off x="3913472" y="6136009"/>
            <a:ext cx="16557056" cy="6477311"/>
          </a:xfrm>
          <a:prstGeom prst="roundRect">
            <a:avLst>
              <a:gd name="adj" fmla="val 10204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53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PIKEアプリを起動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76111" indent="-776111">
              <a:buAutoNum type="alphaUcPeriod" startAt="1"/>
            </a:pPr>
            <a:r>
              <a:t>SPIKEアプリ</a:t>
            </a:r>
            <a:r>
              <a:t>を起動</a:t>
            </a:r>
          </a:p>
          <a:p>
            <a:pPr marL="776111" indent="-776111">
              <a:buAutoNum type="alphaUcPeriod" startAt="1"/>
            </a:pPr>
            <a:r>
              <a:t>新しいプロジェクトの作成</a:t>
            </a:r>
          </a:p>
          <a:p>
            <a:pPr lvl="1">
              <a:buClr>
                <a:srgbClr val="000000"/>
              </a:buClr>
              <a:buFont typeface="Arial"/>
              <a:defRPr sz="4000"/>
            </a:pPr>
            <a:r>
              <a:t>新しい</a:t>
            </a:r>
            <a:r>
              <a:t>プロジェクト⇒プログラムの種類を選択 ⇒ 作成する</a:t>
            </a:r>
          </a:p>
        </p:txBody>
      </p:sp>
      <p:pic>
        <p:nvPicPr>
          <p:cNvPr id="156" name="スクリーンショット 2024-07-29 19.06.28.png" descr="スクリーンショット 2024-07-29 19.06.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34471" y="6555164"/>
            <a:ext cx="8216901" cy="3975101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241300" dist="254000" dir="5400000">
              <a:srgbClr val="000000">
                <a:alpha val="39594"/>
              </a:srgbClr>
            </a:outerShdw>
          </a:effectLst>
        </p:spPr>
      </p:pic>
      <p:pic>
        <p:nvPicPr>
          <p:cNvPr id="15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58" name="SPIKEアプリ：Python言語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SPIKEアプリ：Python言語</a:t>
            </a:r>
          </a:p>
        </p:txBody>
      </p:sp>
      <p:pic>
        <p:nvPicPr>
          <p:cNvPr id="159" name="スクリーンショット 2024-07-26 21.28.29.png" descr="スクリーンショット 2024-07-26 21.28.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06369" y="6880905"/>
            <a:ext cx="2896870" cy="3145820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241300" dist="254000" dir="5400000">
              <a:srgbClr val="000000">
                <a:alpha val="39594"/>
              </a:srgbClr>
            </a:outerShdw>
          </a:effectLst>
        </p:spPr>
      </p:pic>
      <p:sp>
        <p:nvSpPr>
          <p:cNvPr id="16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63" name="グループ"/>
          <p:cNvGrpSpPr/>
          <p:nvPr/>
        </p:nvGrpSpPr>
        <p:grpSpPr>
          <a:xfrm>
            <a:off x="5690213" y="10509141"/>
            <a:ext cx="2329181" cy="1754396"/>
            <a:chOff x="6350" y="0"/>
            <a:chExt cx="2329179" cy="1754394"/>
          </a:xfrm>
        </p:grpSpPr>
        <p:pic>
          <p:nvPicPr>
            <p:cNvPr id="161" name="Hand pointer alt.pdf" descr="Hand pointer alt.pd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730376" y="0"/>
              <a:ext cx="881128" cy="1108887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62" name="クリック！"/>
            <p:cNvSpPr txBox="1"/>
            <p:nvPr/>
          </p:nvSpPr>
          <p:spPr>
            <a:xfrm>
              <a:off x="6349" y="1144795"/>
              <a:ext cx="2329181" cy="6096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defRPr sz="3200"/>
              </a:lvl1pPr>
            </a:lstStyle>
            <a:p>
              <a:pPr/>
              <a:r>
                <a:t>クリック！</a:t>
              </a:r>
            </a:p>
          </p:txBody>
        </p:sp>
      </p:grpSp>
      <p:pic>
        <p:nvPicPr>
          <p:cNvPr id="164" name="Hand pointer alt.pdf" descr="Hand pointer alt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flipH="1" rot="10800000">
            <a:off x="15821111" y="7068880"/>
            <a:ext cx="881127" cy="1108888"/>
          </a:xfrm>
          <a:prstGeom prst="rect">
            <a:avLst/>
          </a:prstGeom>
          <a:ln w="25400"/>
        </p:spPr>
      </p:pic>
      <p:sp>
        <p:nvSpPr>
          <p:cNvPr id="165" name="クリック！"/>
          <p:cNvSpPr txBox="1"/>
          <p:nvPr/>
        </p:nvSpPr>
        <p:spPr>
          <a:xfrm>
            <a:off x="13678330" y="6790991"/>
            <a:ext cx="232918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 sz="3200"/>
            </a:lvl1pPr>
          </a:lstStyle>
          <a:p>
            <a:pPr/>
            <a:r>
              <a:t>クリック！</a:t>
            </a:r>
          </a:p>
        </p:txBody>
      </p:sp>
      <p:grpSp>
        <p:nvGrpSpPr>
          <p:cNvPr id="168" name="グループ"/>
          <p:cNvGrpSpPr/>
          <p:nvPr/>
        </p:nvGrpSpPr>
        <p:grpSpPr>
          <a:xfrm>
            <a:off x="13868830" y="10509141"/>
            <a:ext cx="2329181" cy="1754396"/>
            <a:chOff x="6350" y="0"/>
            <a:chExt cx="2329179" cy="1754394"/>
          </a:xfrm>
        </p:grpSpPr>
        <p:pic>
          <p:nvPicPr>
            <p:cNvPr id="166" name="Hand pointer alt.pdf" descr="Hand pointer alt.pd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730376" y="0"/>
              <a:ext cx="881128" cy="1108887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67" name="クリック！"/>
            <p:cNvSpPr txBox="1"/>
            <p:nvPr/>
          </p:nvSpPr>
          <p:spPr>
            <a:xfrm>
              <a:off x="6349" y="1144795"/>
              <a:ext cx="2329181" cy="6096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defRPr sz="3200"/>
              </a:lvl1pPr>
            </a:lstStyle>
            <a:p>
              <a:pPr/>
              <a:r>
                <a:t>クリック！</a:t>
              </a:r>
            </a:p>
          </p:txBody>
        </p:sp>
      </p:grpSp>
      <p:sp>
        <p:nvSpPr>
          <p:cNvPr id="169" name="角丸四角形"/>
          <p:cNvSpPr/>
          <p:nvPr/>
        </p:nvSpPr>
        <p:spPr>
          <a:xfrm>
            <a:off x="3913472" y="6136009"/>
            <a:ext cx="16557056" cy="6477311"/>
          </a:xfrm>
          <a:prstGeom prst="roundRect">
            <a:avLst>
              <a:gd name="adj" fmla="val 10204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70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71" name="角丸四角形"/>
          <p:cNvSpPr/>
          <p:nvPr/>
        </p:nvSpPr>
        <p:spPr>
          <a:xfrm>
            <a:off x="15626674" y="8281765"/>
            <a:ext cx="1407700" cy="1083488"/>
          </a:xfrm>
          <a:prstGeom prst="roundRect">
            <a:avLst>
              <a:gd name="adj" fmla="val 17582"/>
            </a:avLst>
          </a:prstGeom>
          <a:ln w="76200">
            <a:solidFill>
              <a:srgbClr val="FF26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スクリーンショット 2024-07-26 21.34.37.png" descr="スクリーンショット 2024-07-26 21.34.3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0" y="2987976"/>
            <a:ext cx="15240000" cy="9525000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266700" dist="254000" dir="5400000">
              <a:srgbClr val="000000">
                <a:alpha val="36040"/>
              </a:srgbClr>
            </a:outerShdw>
          </a:effectLst>
        </p:spPr>
      </p:pic>
      <p:pic>
        <p:nvPicPr>
          <p:cNvPr id="17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75" name="プログラミングパレット"/>
          <p:cNvSpPr txBox="1"/>
          <p:nvPr/>
        </p:nvSpPr>
        <p:spPr>
          <a:xfrm>
            <a:off x="8908261" y="11116658"/>
            <a:ext cx="5289805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solidFill>
                  <a:srgbClr val="FF2600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プログラミングパレット</a:t>
            </a:r>
          </a:p>
        </p:txBody>
      </p:sp>
      <p:sp>
        <p:nvSpPr>
          <p:cNvPr id="176" name="プログラミングキャンパス"/>
          <p:cNvSpPr txBox="1"/>
          <p:nvPr/>
        </p:nvSpPr>
        <p:spPr>
          <a:xfrm>
            <a:off x="11043273" y="8210833"/>
            <a:ext cx="5728717" cy="660400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solidFill>
                  <a:srgbClr val="FF2600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プログラミングキャンパス</a:t>
            </a:r>
          </a:p>
        </p:txBody>
      </p:sp>
      <p:sp>
        <p:nvSpPr>
          <p:cNvPr id="177" name="スタートブロック"/>
          <p:cNvSpPr txBox="1"/>
          <p:nvPr/>
        </p:nvSpPr>
        <p:spPr>
          <a:xfrm>
            <a:off x="8284097" y="6763747"/>
            <a:ext cx="3931921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solidFill>
                  <a:srgbClr val="FF2600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スタートブロック</a:t>
            </a:r>
          </a:p>
        </p:txBody>
      </p:sp>
      <p:sp>
        <p:nvSpPr>
          <p:cNvPr id="178" name="コールアウト"/>
          <p:cNvSpPr/>
          <p:nvPr/>
        </p:nvSpPr>
        <p:spPr>
          <a:xfrm>
            <a:off x="17232363" y="11114682"/>
            <a:ext cx="2562716" cy="1324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044" y="7952"/>
                </a:moveTo>
                <a:lnTo>
                  <a:pt x="20530" y="7952"/>
                </a:lnTo>
                <a:cubicBezTo>
                  <a:pt x="21121" y="7952"/>
                  <a:pt x="21600" y="8879"/>
                  <a:pt x="21600" y="10023"/>
                </a:cubicBezTo>
                <a:lnTo>
                  <a:pt x="21600" y="19529"/>
                </a:lnTo>
                <a:cubicBezTo>
                  <a:pt x="21600" y="20673"/>
                  <a:pt x="21121" y="21600"/>
                  <a:pt x="20530" y="21600"/>
                </a:cubicBezTo>
                <a:lnTo>
                  <a:pt x="1070" y="21600"/>
                </a:lnTo>
                <a:cubicBezTo>
                  <a:pt x="516" y="21600"/>
                  <a:pt x="60" y="20785"/>
                  <a:pt x="6" y="19740"/>
                </a:cubicBezTo>
                <a:lnTo>
                  <a:pt x="0" y="19529"/>
                </a:lnTo>
                <a:lnTo>
                  <a:pt x="0" y="10023"/>
                </a:lnTo>
                <a:cubicBezTo>
                  <a:pt x="0" y="8879"/>
                  <a:pt x="479" y="7952"/>
                  <a:pt x="1070" y="7952"/>
                </a:cubicBezTo>
                <a:lnTo>
                  <a:pt x="9897" y="7952"/>
                </a:lnTo>
                <a:lnTo>
                  <a:pt x="11471" y="0"/>
                </a:lnTo>
                <a:close/>
              </a:path>
            </a:pathLst>
          </a:custGeom>
          <a:ln w="76200">
            <a:solidFill>
              <a:srgbClr val="FF26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79" name="ツールバー"/>
          <p:cNvSpPr txBox="1"/>
          <p:nvPr/>
        </p:nvSpPr>
        <p:spPr>
          <a:xfrm>
            <a:off x="16901706" y="10184785"/>
            <a:ext cx="2537461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solidFill>
                  <a:srgbClr val="FF2600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ツールバー</a:t>
            </a:r>
          </a:p>
        </p:txBody>
      </p:sp>
      <p:sp>
        <p:nvSpPr>
          <p:cNvPr id="180" name="コールアウト"/>
          <p:cNvSpPr/>
          <p:nvPr/>
        </p:nvSpPr>
        <p:spPr>
          <a:xfrm flipH="1" rot="10800000">
            <a:off x="4508390" y="3001434"/>
            <a:ext cx="4173198" cy="94982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185" y="595"/>
                </a:moveTo>
                <a:lnTo>
                  <a:pt x="18185" y="1726"/>
                </a:lnTo>
                <a:lnTo>
                  <a:pt x="21600" y="2282"/>
                </a:lnTo>
                <a:lnTo>
                  <a:pt x="18185" y="2837"/>
                </a:lnTo>
                <a:lnTo>
                  <a:pt x="18185" y="21005"/>
                </a:lnTo>
                <a:cubicBezTo>
                  <a:pt x="18185" y="21334"/>
                  <a:pt x="17578" y="21600"/>
                  <a:pt x="16830" y="21600"/>
                </a:cubicBezTo>
                <a:lnTo>
                  <a:pt x="1354" y="21600"/>
                </a:lnTo>
                <a:cubicBezTo>
                  <a:pt x="606" y="21600"/>
                  <a:pt x="0" y="21334"/>
                  <a:pt x="0" y="21005"/>
                </a:cubicBezTo>
                <a:lnTo>
                  <a:pt x="0" y="595"/>
                </a:lnTo>
                <a:cubicBezTo>
                  <a:pt x="0" y="266"/>
                  <a:pt x="606" y="0"/>
                  <a:pt x="1354" y="0"/>
                </a:cubicBezTo>
                <a:lnTo>
                  <a:pt x="16830" y="0"/>
                </a:lnTo>
                <a:cubicBezTo>
                  <a:pt x="17578" y="0"/>
                  <a:pt x="18185" y="266"/>
                  <a:pt x="18185" y="595"/>
                </a:cubicBezTo>
                <a:close/>
              </a:path>
            </a:pathLst>
          </a:custGeom>
          <a:ln w="76200">
            <a:solidFill>
              <a:srgbClr val="FF26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81" name="コールアウト"/>
          <p:cNvSpPr/>
          <p:nvPr/>
        </p:nvSpPr>
        <p:spPr>
          <a:xfrm flipH="1" rot="10800000">
            <a:off x="8155952" y="5272494"/>
            <a:ext cx="2341373" cy="1374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6553" y="7952"/>
                </a:moveTo>
                <a:lnTo>
                  <a:pt x="19313" y="7952"/>
                </a:lnTo>
                <a:cubicBezTo>
                  <a:pt x="20576" y="7952"/>
                  <a:pt x="21600" y="9696"/>
                  <a:pt x="21600" y="11848"/>
                </a:cubicBezTo>
                <a:lnTo>
                  <a:pt x="21600" y="17704"/>
                </a:lnTo>
                <a:cubicBezTo>
                  <a:pt x="21600" y="19856"/>
                  <a:pt x="20576" y="21600"/>
                  <a:pt x="19313" y="21600"/>
                </a:cubicBezTo>
                <a:lnTo>
                  <a:pt x="2287" y="21600"/>
                </a:lnTo>
                <a:cubicBezTo>
                  <a:pt x="1103" y="21600"/>
                  <a:pt x="129" y="20067"/>
                  <a:pt x="12" y="18102"/>
                </a:cubicBezTo>
                <a:lnTo>
                  <a:pt x="0" y="17704"/>
                </a:lnTo>
                <a:lnTo>
                  <a:pt x="0" y="11848"/>
                </a:lnTo>
                <a:cubicBezTo>
                  <a:pt x="0" y="9696"/>
                  <a:pt x="1024" y="7952"/>
                  <a:pt x="2287" y="7952"/>
                </a:cubicBezTo>
                <a:lnTo>
                  <a:pt x="12284" y="7952"/>
                </a:lnTo>
                <a:lnTo>
                  <a:pt x="14419" y="0"/>
                </a:lnTo>
                <a:close/>
              </a:path>
            </a:pathLst>
          </a:custGeom>
          <a:ln w="76200">
            <a:solidFill>
              <a:srgbClr val="FF26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82" name="SPIKEアプリの画面構成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SPIKEアプリ</a:t>
            </a:r>
            <a:r>
              <a:t>の画面構成</a:t>
            </a:r>
          </a:p>
        </p:txBody>
      </p:sp>
      <p:sp>
        <p:nvSpPr>
          <p:cNvPr id="18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4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スクリーンショット 2024-07-26 20.02.28.png" descr="スクリーンショット 2024-07-26 20.02.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31688" y="3086968"/>
            <a:ext cx="15240001" cy="9525002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279400" dist="254000" dir="5400000">
              <a:srgbClr val="000000">
                <a:alpha val="38034"/>
              </a:srgbClr>
            </a:outerShdw>
          </a:effectLst>
        </p:spPr>
      </p:pic>
      <p:pic>
        <p:nvPicPr>
          <p:cNvPr id="18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88" name="コールアウト"/>
          <p:cNvSpPr/>
          <p:nvPr/>
        </p:nvSpPr>
        <p:spPr>
          <a:xfrm>
            <a:off x="17016522" y="11246741"/>
            <a:ext cx="2722720" cy="1324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547" y="7952"/>
                </a:moveTo>
                <a:lnTo>
                  <a:pt x="20592" y="7952"/>
                </a:lnTo>
                <a:cubicBezTo>
                  <a:pt x="21149" y="7952"/>
                  <a:pt x="21600" y="8879"/>
                  <a:pt x="21600" y="10023"/>
                </a:cubicBezTo>
                <a:lnTo>
                  <a:pt x="21600" y="19529"/>
                </a:lnTo>
                <a:cubicBezTo>
                  <a:pt x="21600" y="20673"/>
                  <a:pt x="21149" y="21600"/>
                  <a:pt x="20592" y="21600"/>
                </a:cubicBezTo>
                <a:lnTo>
                  <a:pt x="1008" y="21600"/>
                </a:lnTo>
                <a:cubicBezTo>
                  <a:pt x="486" y="21600"/>
                  <a:pt x="57" y="20785"/>
                  <a:pt x="5" y="19740"/>
                </a:cubicBezTo>
                <a:lnTo>
                  <a:pt x="0" y="19529"/>
                </a:lnTo>
                <a:lnTo>
                  <a:pt x="0" y="10023"/>
                </a:lnTo>
                <a:cubicBezTo>
                  <a:pt x="0" y="8879"/>
                  <a:pt x="451" y="7952"/>
                  <a:pt x="1008" y="7952"/>
                </a:cubicBezTo>
                <a:lnTo>
                  <a:pt x="10585" y="7952"/>
                </a:lnTo>
                <a:lnTo>
                  <a:pt x="12066" y="0"/>
                </a:lnTo>
                <a:close/>
              </a:path>
            </a:pathLst>
          </a:custGeom>
          <a:ln w="76200">
            <a:solidFill>
              <a:srgbClr val="FF26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89" name="ツールバー"/>
          <p:cNvSpPr txBox="1"/>
          <p:nvPr/>
        </p:nvSpPr>
        <p:spPr>
          <a:xfrm>
            <a:off x="16748622" y="10316844"/>
            <a:ext cx="2537461" cy="660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solidFill>
                  <a:srgbClr val="FF2600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ツールバー</a:t>
            </a:r>
          </a:p>
        </p:txBody>
      </p:sp>
      <p:sp>
        <p:nvSpPr>
          <p:cNvPr id="190" name="SPIKEアプリの画面構成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SPIKEアプリ</a:t>
            </a:r>
            <a:r>
              <a:t>の画面構成</a:t>
            </a:r>
          </a:p>
        </p:txBody>
      </p:sp>
      <p:sp>
        <p:nvSpPr>
          <p:cNvPr id="19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2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95" name="感じる・判断する・動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>
                <a:latin typeface="+mn-lt"/>
                <a:ea typeface="+mn-ea"/>
                <a:cs typeface="+mn-cs"/>
                <a:sym typeface="ヒラギノ角ゴ Pro W3"/>
              </a:rPr>
              <a:t>感じる・判断する・</a:t>
            </a:r>
            <a:r>
              <a:t>動く</a:t>
            </a:r>
          </a:p>
        </p:txBody>
      </p:sp>
      <p:sp>
        <p:nvSpPr>
          <p:cNvPr id="19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7" name="スライド番号"/>
          <p:cNvSpPr txBox="1"/>
          <p:nvPr>
            <p:ph type="sldNum" sz="quarter" idx="2"/>
          </p:nvPr>
        </p:nvSpPr>
        <p:spPr>
          <a:xfrm>
            <a:off x="22820680" y="12755778"/>
            <a:ext cx="61762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98" name="スクリーンショット 2024-07-28 8.17.02.png" descr="スクリーンショット 2024-07-28 8.17.0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5287" y="2890186"/>
            <a:ext cx="5486324" cy="6033004"/>
          </a:xfrm>
          <a:prstGeom prst="rect">
            <a:avLst/>
          </a:prstGeom>
          <a:ln w="25400"/>
        </p:spPr>
      </p:pic>
      <p:pic>
        <p:nvPicPr>
          <p:cNvPr id="199" name="スクリーンショット 2024-07-28 8.18.00.png" descr="スクリーンショット 2024-07-28 8.18.0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51193" y="2781175"/>
            <a:ext cx="5486401" cy="7273159"/>
          </a:xfrm>
          <a:prstGeom prst="rect">
            <a:avLst/>
          </a:prstGeom>
          <a:ln w="25400"/>
        </p:spPr>
      </p:pic>
      <p:pic>
        <p:nvPicPr>
          <p:cNvPr id="200" name="スクリーンショット 2024-07-28 8.20.59.png" descr="スクリーンショット 2024-07-28 8.20.59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277097" y="2886970"/>
            <a:ext cx="5606944" cy="8450753"/>
          </a:xfrm>
          <a:prstGeom prst="rect">
            <a:avLst/>
          </a:prstGeom>
          <a:ln w="25400"/>
        </p:spPr>
      </p:pic>
      <p:pic>
        <p:nvPicPr>
          <p:cNvPr id="201" name="スクリーンショット 2024-07-28 8.21.25.png" descr="スクリーンショット 2024-07-28 8.21.2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223546" y="2781175"/>
            <a:ext cx="5454544" cy="9048125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スクリーンショット 2024-07-28 8.25.04.png" descr="スクリーンショット 2024-07-28 8.25.0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8366" y="1918767"/>
            <a:ext cx="5345347" cy="11664311"/>
          </a:xfrm>
          <a:prstGeom prst="rect">
            <a:avLst/>
          </a:prstGeom>
          <a:ln w="25400"/>
        </p:spPr>
      </p:pic>
      <p:pic>
        <p:nvPicPr>
          <p:cNvPr id="20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05" name="感じる・判断する・動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感じる</a:t>
            </a:r>
            <a:r>
              <a:rPr>
                <a:latin typeface="+mn-lt"/>
                <a:ea typeface="+mn-ea"/>
                <a:cs typeface="+mn-cs"/>
                <a:sym typeface="ヒラギノ角ゴ Pro W3"/>
              </a:rPr>
              <a:t>・</a:t>
            </a:r>
            <a:r>
              <a:t>判断する</a:t>
            </a:r>
            <a:r>
              <a:rPr>
                <a:latin typeface="+mn-lt"/>
                <a:ea typeface="+mn-ea"/>
                <a:cs typeface="+mn-cs"/>
                <a:sym typeface="ヒラギノ角ゴ Pro W3"/>
              </a:rPr>
              <a:t>・動く</a:t>
            </a:r>
          </a:p>
        </p:txBody>
      </p:sp>
      <p:sp>
        <p:nvSpPr>
          <p:cNvPr id="20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7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08" name="スクリーンショット 2024-07-28 8.27.12.png" descr="スクリーンショット 2024-07-28 8.27.1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6624" y="2024562"/>
            <a:ext cx="5719010" cy="11664311"/>
          </a:xfrm>
          <a:prstGeom prst="rect">
            <a:avLst/>
          </a:prstGeom>
          <a:ln w="25400"/>
        </p:spPr>
      </p:pic>
      <p:pic>
        <p:nvPicPr>
          <p:cNvPr id="209" name="スクリーンショット 2024-07-28 8.26.06.png" descr="スクリーンショット 2024-07-28 8.26.0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332495" y="2024562"/>
            <a:ext cx="5345347" cy="10566863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1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3" name="■音をならしてみよう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■音をならしてみよう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214" name="スライド番号"/>
          <p:cNvSpPr txBox="1"/>
          <p:nvPr>
            <p:ph type="sldNum" sz="quarter" idx="2"/>
          </p:nvPr>
        </p:nvSpPr>
        <p:spPr>
          <a:xfrm>
            <a:off x="23016953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15" name="テキスト"/>
          <p:cNvSpPr txBox="1"/>
          <p:nvPr/>
        </p:nvSpPr>
        <p:spPr>
          <a:xfrm>
            <a:off x="22821900" y="12755778"/>
            <a:ext cx="616408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>
            <a:spAutoFit/>
          </a:bodyPr>
          <a:lstStyle>
            <a:lvl1pPr marL="0" marR="0" algn="r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四角形"/>
          <p:cNvSpPr/>
          <p:nvPr/>
        </p:nvSpPr>
        <p:spPr>
          <a:xfrm>
            <a:off x="6401470" y="4230739"/>
            <a:ext cx="1105592" cy="336208"/>
          </a:xfrm>
          <a:prstGeom prst="rect">
            <a:avLst/>
          </a:prstGeom>
          <a:ln w="1778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marL="40639" marR="40639" defTabSz="914400"/>
          </a:p>
        </p:txBody>
      </p:sp>
      <p:pic>
        <p:nvPicPr>
          <p:cNvPr id="21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19" name="音を鳴らすプログラムの設計図（PAD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40639" marR="40639" defTabSz="914400"/>
          </a:lstStyle>
          <a:p>
            <a:pPr/>
            <a:r>
              <a:t>音を鳴らすプログラムの設計図（PAD）</a:t>
            </a:r>
          </a:p>
        </p:txBody>
      </p:sp>
      <p:sp>
        <p:nvSpPr>
          <p:cNvPr id="220" name="指定したサウンドファイルを無限ループで再生"/>
          <p:cNvSpPr txBox="1"/>
          <p:nvPr>
            <p:ph type="body" sz="quarter" idx="1"/>
          </p:nvPr>
        </p:nvSpPr>
        <p:spPr>
          <a:xfrm>
            <a:off x="967565" y="2368550"/>
            <a:ext cx="22448870" cy="1108887"/>
          </a:xfrm>
          <a:prstGeom prst="rect">
            <a:avLst/>
          </a:prstGeom>
        </p:spPr>
        <p:txBody>
          <a:bodyPr/>
          <a:lstStyle>
            <a:lvl1pPr marL="383540" marR="40639" indent="-342900" defTabSz="914400">
              <a:spcBef>
                <a:spcPts val="700"/>
              </a:spcBef>
            </a:lvl1pPr>
          </a:lstStyle>
          <a:p>
            <a:pPr/>
            <a:r>
              <a:t>指定したサウンドファイルを無限ループで再生</a:t>
            </a:r>
          </a:p>
        </p:txBody>
      </p:sp>
      <p:sp>
        <p:nvSpPr>
          <p:cNvPr id="22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2" name="線"/>
          <p:cNvSpPr/>
          <p:nvPr/>
        </p:nvSpPr>
        <p:spPr>
          <a:xfrm flipH="1">
            <a:off x="15453357" y="3907590"/>
            <a:ext cx="2" cy="4636135"/>
          </a:xfrm>
          <a:prstGeom prst="line">
            <a:avLst/>
          </a:prstGeom>
          <a:ln w="76200">
            <a:solidFill>
              <a:srgbClr val="FF2600"/>
            </a:solidFill>
            <a:prstDash val="sysDot"/>
            <a:miter lim="400000"/>
            <a:tailEnd type="triangle"/>
          </a:ln>
        </p:spPr>
        <p:txBody>
          <a:bodyPr lIns="0" tIns="0" rIns="0" bIns="0"/>
          <a:lstStyle/>
          <a:p>
            <a:pPr marL="0" marR="0" defTabSz="457200">
              <a:defRPr sz="12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223" name="処理の流れ"/>
          <p:cNvSpPr txBox="1"/>
          <p:nvPr/>
        </p:nvSpPr>
        <p:spPr>
          <a:xfrm>
            <a:off x="15709469" y="6046974"/>
            <a:ext cx="2642886" cy="8972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marL="40639" marR="40639" defTabSz="914400">
              <a:defRPr sz="3300"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lvl1pPr>
          </a:lstStyle>
          <a:p>
            <a:pPr/>
            <a:r>
              <a:t>処理の流れ</a:t>
            </a:r>
          </a:p>
        </p:txBody>
      </p:sp>
      <p:sp>
        <p:nvSpPr>
          <p:cNvPr id="224" name="四角形"/>
          <p:cNvSpPr/>
          <p:nvPr/>
        </p:nvSpPr>
        <p:spPr>
          <a:xfrm>
            <a:off x="10830889" y="3922345"/>
            <a:ext cx="2895601" cy="914401"/>
          </a:xfrm>
          <a:prstGeom prst="rect">
            <a:avLst/>
          </a:prstGeom>
          <a:ln w="1778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marL="40639" marR="40639" defTabSz="914400">
              <a:defRPr sz="1800"/>
            </a:pPr>
          </a:p>
        </p:txBody>
      </p:sp>
      <p:sp>
        <p:nvSpPr>
          <p:cNvPr id="225" name="ドと音を鳴らす"/>
          <p:cNvSpPr txBox="1"/>
          <p:nvPr/>
        </p:nvSpPr>
        <p:spPr>
          <a:xfrm>
            <a:off x="11138991" y="4168922"/>
            <a:ext cx="2279397" cy="406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ctr" defTabSz="914400">
              <a:buClr>
                <a:srgbClr val="000000"/>
              </a:buClr>
              <a:buFont typeface="Times New Roman"/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ドと音を鳴らす</a:t>
            </a:r>
          </a:p>
        </p:txBody>
      </p:sp>
      <p:sp>
        <p:nvSpPr>
          <p:cNvPr id="226" name="四角形"/>
          <p:cNvSpPr/>
          <p:nvPr/>
        </p:nvSpPr>
        <p:spPr>
          <a:xfrm>
            <a:off x="10830889" y="7605679"/>
            <a:ext cx="2895601" cy="914401"/>
          </a:xfrm>
          <a:prstGeom prst="rect">
            <a:avLst/>
          </a:prstGeom>
          <a:ln w="1778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marL="40639" marR="40639" defTabSz="914400">
              <a:defRPr sz="1800"/>
            </a:pPr>
          </a:p>
        </p:txBody>
      </p:sp>
      <p:sp>
        <p:nvSpPr>
          <p:cNvPr id="227" name="0.2 秒間待機"/>
          <p:cNvSpPr txBox="1"/>
          <p:nvPr/>
        </p:nvSpPr>
        <p:spPr>
          <a:xfrm>
            <a:off x="11175221" y="7859679"/>
            <a:ext cx="1949298" cy="406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ctr" defTabSz="914400">
              <a:buClr>
                <a:srgbClr val="000000"/>
              </a:buClr>
              <a:buFont typeface="Times New Roman"/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0.2 秒間待機</a:t>
            </a:r>
          </a:p>
        </p:txBody>
      </p:sp>
      <p:sp>
        <p:nvSpPr>
          <p:cNvPr id="228" name="線"/>
          <p:cNvSpPr/>
          <p:nvPr/>
        </p:nvSpPr>
        <p:spPr>
          <a:xfrm flipH="1">
            <a:off x="10830888" y="3922345"/>
            <a:ext cx="1" cy="4606625"/>
          </a:xfrm>
          <a:prstGeom prst="line">
            <a:avLst/>
          </a:prstGeom>
          <a:ln w="1778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marL="0" marR="0" defTabSz="457200">
              <a:defRPr sz="12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grpSp>
        <p:nvGrpSpPr>
          <p:cNvPr id="231" name="グループ"/>
          <p:cNvGrpSpPr/>
          <p:nvPr/>
        </p:nvGrpSpPr>
        <p:grpSpPr>
          <a:xfrm>
            <a:off x="7641714" y="3112567"/>
            <a:ext cx="672318" cy="732766"/>
            <a:chOff x="15613" y="0"/>
            <a:chExt cx="672317" cy="732764"/>
          </a:xfrm>
        </p:grpSpPr>
        <p:sp>
          <p:nvSpPr>
            <p:cNvPr id="229" name="円形"/>
            <p:cNvSpPr/>
            <p:nvPr/>
          </p:nvSpPr>
          <p:spPr>
            <a:xfrm>
              <a:off x="15613" y="43989"/>
              <a:ext cx="644788" cy="644787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230" name="1"/>
            <p:cNvSpPr txBox="1"/>
            <p:nvPr/>
          </p:nvSpPr>
          <p:spPr>
            <a:xfrm>
              <a:off x="115082" y="0"/>
              <a:ext cx="572849" cy="73276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234" name="グループ"/>
          <p:cNvGrpSpPr/>
          <p:nvPr/>
        </p:nvGrpSpPr>
        <p:grpSpPr>
          <a:xfrm>
            <a:off x="13904230" y="4032460"/>
            <a:ext cx="672318" cy="732765"/>
            <a:chOff x="15613" y="0"/>
            <a:chExt cx="672317" cy="732764"/>
          </a:xfrm>
        </p:grpSpPr>
        <p:sp>
          <p:nvSpPr>
            <p:cNvPr id="232" name="円形"/>
            <p:cNvSpPr/>
            <p:nvPr/>
          </p:nvSpPr>
          <p:spPr>
            <a:xfrm>
              <a:off x="15613" y="43989"/>
              <a:ext cx="644788" cy="644787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233" name="2"/>
            <p:cNvSpPr txBox="1"/>
            <p:nvPr/>
          </p:nvSpPr>
          <p:spPr>
            <a:xfrm>
              <a:off x="115082" y="0"/>
              <a:ext cx="572849" cy="73276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239" name="グループ"/>
          <p:cNvGrpSpPr/>
          <p:nvPr/>
        </p:nvGrpSpPr>
        <p:grpSpPr>
          <a:xfrm>
            <a:off x="14974534" y="11348246"/>
            <a:ext cx="4954413" cy="894351"/>
            <a:chOff x="0" y="0"/>
            <a:chExt cx="4954412" cy="894350"/>
          </a:xfrm>
        </p:grpSpPr>
        <p:grpSp>
          <p:nvGrpSpPr>
            <p:cNvPr id="237" name="グループ"/>
            <p:cNvGrpSpPr/>
            <p:nvPr/>
          </p:nvGrpSpPr>
          <p:grpSpPr>
            <a:xfrm>
              <a:off x="1871729" y="0"/>
              <a:ext cx="3082684" cy="894351"/>
              <a:chOff x="0" y="0"/>
              <a:chExt cx="3082682" cy="894350"/>
            </a:xfrm>
          </p:grpSpPr>
          <p:sp>
            <p:nvSpPr>
              <p:cNvPr id="235" name="四角形"/>
              <p:cNvSpPr/>
              <p:nvPr/>
            </p:nvSpPr>
            <p:spPr>
              <a:xfrm>
                <a:off x="0" y="0"/>
                <a:ext cx="3082683" cy="894351"/>
              </a:xfrm>
              <a:prstGeom prst="rect">
                <a:avLst/>
              </a:prstGeom>
              <a:noFill/>
              <a:ln w="1778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40639" marR="40639" defTabSz="914400">
                  <a:defRPr sz="1800"/>
                </a:pPr>
              </a:p>
            </p:txBody>
          </p:sp>
          <p:sp>
            <p:nvSpPr>
              <p:cNvPr id="236" name="線"/>
              <p:cNvSpPr/>
              <p:nvPr/>
            </p:nvSpPr>
            <p:spPr>
              <a:xfrm flipH="1">
                <a:off x="351534" y="4"/>
                <a:ext cx="1" cy="889055"/>
              </a:xfrm>
              <a:prstGeom prst="line">
                <a:avLst/>
              </a:prstGeom>
              <a:noFill/>
              <a:ln w="1778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defTabSz="457200">
                  <a:defRPr sz="1200">
                    <a:uFillTx/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pPr>
              </a:p>
            </p:txBody>
          </p:sp>
        </p:grpSp>
        <p:sp>
          <p:nvSpPr>
            <p:cNvPr id="238" name="反復："/>
            <p:cNvSpPr txBox="1"/>
            <p:nvPr/>
          </p:nvSpPr>
          <p:spPr>
            <a:xfrm>
              <a:off x="0" y="43558"/>
              <a:ext cx="2001753" cy="72228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sz="3300"/>
              </a:lvl1pPr>
            </a:lstStyle>
            <a:p>
              <a:pPr/>
              <a:r>
                <a:t>反復：</a:t>
              </a:r>
            </a:p>
          </p:txBody>
        </p:sp>
      </p:grpSp>
      <p:grpSp>
        <p:nvGrpSpPr>
          <p:cNvPr id="242" name="グループ"/>
          <p:cNvGrpSpPr/>
          <p:nvPr/>
        </p:nvGrpSpPr>
        <p:grpSpPr>
          <a:xfrm>
            <a:off x="3596955" y="11348246"/>
            <a:ext cx="4954413" cy="894351"/>
            <a:chOff x="0" y="0"/>
            <a:chExt cx="4954412" cy="894350"/>
          </a:xfrm>
        </p:grpSpPr>
        <p:sp>
          <p:nvSpPr>
            <p:cNvPr id="240" name="四角形"/>
            <p:cNvSpPr/>
            <p:nvPr/>
          </p:nvSpPr>
          <p:spPr>
            <a:xfrm>
              <a:off x="1840168" y="0"/>
              <a:ext cx="3114245" cy="894351"/>
            </a:xfrm>
            <a:prstGeom prst="rect">
              <a:avLst/>
            </a:prstGeom>
            <a:noFill/>
            <a:ln w="1778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241" name="処理："/>
            <p:cNvSpPr txBox="1"/>
            <p:nvPr/>
          </p:nvSpPr>
          <p:spPr>
            <a:xfrm>
              <a:off x="0" y="43558"/>
              <a:ext cx="2022247" cy="72228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sz="3300"/>
              </a:lvl1pPr>
            </a:lstStyle>
            <a:p>
              <a:pPr/>
              <a:r>
                <a:t>処理：</a:t>
              </a:r>
            </a:p>
          </p:txBody>
        </p:sp>
      </p:grpSp>
      <p:grpSp>
        <p:nvGrpSpPr>
          <p:cNvPr id="245" name="グループ"/>
          <p:cNvGrpSpPr/>
          <p:nvPr/>
        </p:nvGrpSpPr>
        <p:grpSpPr>
          <a:xfrm>
            <a:off x="9401232" y="11348246"/>
            <a:ext cx="4954414" cy="894351"/>
            <a:chOff x="0" y="0"/>
            <a:chExt cx="4954412" cy="894350"/>
          </a:xfrm>
        </p:grpSpPr>
        <p:sp>
          <p:nvSpPr>
            <p:cNvPr id="243" name="図形"/>
            <p:cNvSpPr/>
            <p:nvPr/>
          </p:nvSpPr>
          <p:spPr>
            <a:xfrm>
              <a:off x="1833359" y="0"/>
              <a:ext cx="3121054" cy="894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516" y="0"/>
                  </a:lnTo>
                  <a:lnTo>
                    <a:pt x="17863" y="10696"/>
                  </a:lnTo>
                  <a:lnTo>
                    <a:pt x="21600" y="21600"/>
                  </a:lnTo>
                  <a:lnTo>
                    <a:pt x="12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778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244" name="選択："/>
            <p:cNvSpPr txBox="1"/>
            <p:nvPr/>
          </p:nvSpPr>
          <p:spPr>
            <a:xfrm>
              <a:off x="0" y="74457"/>
              <a:ext cx="2037627" cy="74543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sz="3300"/>
              </a:lvl1pPr>
            </a:lstStyle>
            <a:p>
              <a:pPr/>
              <a:r>
                <a:t>選択：</a:t>
              </a:r>
            </a:p>
          </p:txBody>
        </p:sp>
      </p:grpSp>
      <p:sp>
        <p:nvSpPr>
          <p:cNvPr id="246" name="角丸四角形"/>
          <p:cNvSpPr/>
          <p:nvPr/>
        </p:nvSpPr>
        <p:spPr>
          <a:xfrm>
            <a:off x="3249878" y="10587075"/>
            <a:ext cx="17884244" cy="2566878"/>
          </a:xfrm>
          <a:prstGeom prst="roundRect">
            <a:avLst>
              <a:gd name="adj" fmla="val 15771"/>
            </a:avLst>
          </a:prstGeom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marL="40639" marR="40639" defTabSz="914400">
              <a:defRPr sz="1800"/>
            </a:pPr>
          </a:p>
        </p:txBody>
      </p:sp>
      <p:sp>
        <p:nvSpPr>
          <p:cNvPr id="247" name="PADの構成部品："/>
          <p:cNvSpPr txBox="1"/>
          <p:nvPr/>
        </p:nvSpPr>
        <p:spPr>
          <a:xfrm>
            <a:off x="3712517" y="10267426"/>
            <a:ext cx="3500170" cy="570490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ctr" defTabSz="914400">
              <a:defRPr sz="3300"/>
            </a:lvl1pPr>
          </a:lstStyle>
          <a:p>
            <a:pPr/>
            <a:r>
              <a:t>PADの構成部品：</a:t>
            </a:r>
          </a:p>
        </p:txBody>
      </p:sp>
      <p:sp>
        <p:nvSpPr>
          <p:cNvPr id="248" name="PAD(Problem Analysis Diagram)はプログラムの設計図"/>
          <p:cNvSpPr txBox="1"/>
          <p:nvPr/>
        </p:nvSpPr>
        <p:spPr>
          <a:xfrm>
            <a:off x="7575455" y="9513809"/>
            <a:ext cx="10942994" cy="527050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ctr" defTabSz="914400">
              <a:defRPr sz="33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PAD(Problem Analysis Diagram)はプログラムの設計図</a:t>
            </a:r>
          </a:p>
        </p:txBody>
      </p:sp>
      <p:sp>
        <p:nvSpPr>
          <p:cNvPr id="249" name="四角形"/>
          <p:cNvSpPr/>
          <p:nvPr/>
        </p:nvSpPr>
        <p:spPr>
          <a:xfrm>
            <a:off x="3953988" y="3922345"/>
            <a:ext cx="2625106" cy="914401"/>
          </a:xfrm>
          <a:prstGeom prst="rect">
            <a:avLst/>
          </a:prstGeom>
          <a:solidFill>
            <a:srgbClr val="FFFFFF"/>
          </a:solidFill>
          <a:ln w="1778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marL="40639" marR="40639" defTabSz="914400">
              <a:defRPr sz="2800"/>
            </a:pPr>
          </a:p>
        </p:txBody>
      </p:sp>
      <p:sp>
        <p:nvSpPr>
          <p:cNvPr id="250" name="音を鳴らす"/>
          <p:cNvSpPr txBox="1"/>
          <p:nvPr/>
        </p:nvSpPr>
        <p:spPr>
          <a:xfrm>
            <a:off x="3995216" y="3950550"/>
            <a:ext cx="2542649" cy="8579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marL="40639" marR="40639" algn="ctr" defTabSz="914400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音を鳴らす</a:t>
            </a:r>
          </a:p>
        </p:txBody>
      </p:sp>
      <p:grpSp>
        <p:nvGrpSpPr>
          <p:cNvPr id="253" name="グループ"/>
          <p:cNvGrpSpPr/>
          <p:nvPr/>
        </p:nvGrpSpPr>
        <p:grpSpPr>
          <a:xfrm>
            <a:off x="7507758" y="3922345"/>
            <a:ext cx="2908622" cy="914401"/>
            <a:chOff x="0" y="0"/>
            <a:chExt cx="2908620" cy="914400"/>
          </a:xfrm>
        </p:grpSpPr>
        <p:sp>
          <p:nvSpPr>
            <p:cNvPr id="251" name="四角形"/>
            <p:cNvSpPr/>
            <p:nvPr/>
          </p:nvSpPr>
          <p:spPr>
            <a:xfrm>
              <a:off x="0" y="0"/>
              <a:ext cx="2908621" cy="914400"/>
            </a:xfrm>
            <a:prstGeom prst="rect">
              <a:avLst/>
            </a:prstGeom>
            <a:noFill/>
            <a:ln w="1778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252" name="線"/>
            <p:cNvSpPr/>
            <p:nvPr/>
          </p:nvSpPr>
          <p:spPr>
            <a:xfrm flipH="1">
              <a:off x="331684" y="5"/>
              <a:ext cx="1" cy="908986"/>
            </a:xfrm>
            <a:prstGeom prst="line">
              <a:avLst/>
            </a:prstGeom>
            <a:noFill/>
            <a:ln w="1778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457200">
                <a:defRPr sz="12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sp>
        <p:nvSpPr>
          <p:cNvPr id="254" name="無限ループ"/>
          <p:cNvSpPr txBox="1"/>
          <p:nvPr/>
        </p:nvSpPr>
        <p:spPr>
          <a:xfrm>
            <a:off x="7861496" y="3969847"/>
            <a:ext cx="2421761" cy="8579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marL="40639" marR="40639" algn="ctr" defTabSz="914400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無限ループ</a:t>
            </a:r>
          </a:p>
        </p:txBody>
      </p:sp>
      <p:sp>
        <p:nvSpPr>
          <p:cNvPr id="255" name="線"/>
          <p:cNvSpPr/>
          <p:nvPr/>
        </p:nvSpPr>
        <p:spPr>
          <a:xfrm>
            <a:off x="10418272" y="4427246"/>
            <a:ext cx="401834" cy="1"/>
          </a:xfrm>
          <a:prstGeom prst="line">
            <a:avLst/>
          </a:prstGeom>
          <a:ln w="1778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marL="0" marR="0" defTabSz="457200">
              <a:defRPr sz="12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grpSp>
        <p:nvGrpSpPr>
          <p:cNvPr id="258" name="グループ"/>
          <p:cNvGrpSpPr/>
          <p:nvPr/>
        </p:nvGrpSpPr>
        <p:grpSpPr>
          <a:xfrm>
            <a:off x="13897880" y="5236068"/>
            <a:ext cx="685018" cy="732766"/>
            <a:chOff x="15613" y="0"/>
            <a:chExt cx="685017" cy="732764"/>
          </a:xfrm>
        </p:grpSpPr>
        <p:sp>
          <p:nvSpPr>
            <p:cNvPr id="256" name="円形"/>
            <p:cNvSpPr/>
            <p:nvPr/>
          </p:nvSpPr>
          <p:spPr>
            <a:xfrm>
              <a:off x="15613" y="43989"/>
              <a:ext cx="644788" cy="644787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257" name="3"/>
            <p:cNvSpPr txBox="1"/>
            <p:nvPr/>
          </p:nvSpPr>
          <p:spPr>
            <a:xfrm>
              <a:off x="127782" y="0"/>
              <a:ext cx="572849" cy="73276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259" name="四角形"/>
          <p:cNvSpPr/>
          <p:nvPr/>
        </p:nvSpPr>
        <p:spPr>
          <a:xfrm>
            <a:off x="10830889" y="5152675"/>
            <a:ext cx="2895601" cy="914401"/>
          </a:xfrm>
          <a:prstGeom prst="rect">
            <a:avLst/>
          </a:prstGeom>
          <a:ln w="1778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marL="40639" marR="40639" defTabSz="914400">
              <a:defRPr sz="1800"/>
            </a:pPr>
          </a:p>
        </p:txBody>
      </p:sp>
      <p:sp>
        <p:nvSpPr>
          <p:cNvPr id="260" name="レと音を鳴らす"/>
          <p:cNvSpPr txBox="1"/>
          <p:nvPr/>
        </p:nvSpPr>
        <p:spPr>
          <a:xfrm>
            <a:off x="11138991" y="5399251"/>
            <a:ext cx="2279397" cy="406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ctr" defTabSz="914400">
              <a:buClr>
                <a:srgbClr val="000000"/>
              </a:buClr>
              <a:buFont typeface="Times New Roman"/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レと音を鳴らす</a:t>
            </a:r>
          </a:p>
        </p:txBody>
      </p:sp>
      <p:sp>
        <p:nvSpPr>
          <p:cNvPr id="261" name="四角形"/>
          <p:cNvSpPr/>
          <p:nvPr/>
        </p:nvSpPr>
        <p:spPr>
          <a:xfrm>
            <a:off x="10830889" y="6383004"/>
            <a:ext cx="2895601" cy="914401"/>
          </a:xfrm>
          <a:prstGeom prst="rect">
            <a:avLst/>
          </a:prstGeom>
          <a:ln w="1778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marL="40639" marR="40639" defTabSz="914400">
              <a:defRPr sz="1800"/>
            </a:pPr>
          </a:p>
        </p:txBody>
      </p:sp>
      <p:sp>
        <p:nvSpPr>
          <p:cNvPr id="262" name="ミと音を鳴らす"/>
          <p:cNvSpPr txBox="1"/>
          <p:nvPr/>
        </p:nvSpPr>
        <p:spPr>
          <a:xfrm>
            <a:off x="11138991" y="6629580"/>
            <a:ext cx="2279397" cy="406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algn="ctr" defTabSz="914400">
              <a:buClr>
                <a:srgbClr val="000000"/>
              </a:buClr>
              <a:buFont typeface="Times New Roman"/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ミと音を鳴らす</a:t>
            </a:r>
          </a:p>
        </p:txBody>
      </p:sp>
      <p:grpSp>
        <p:nvGrpSpPr>
          <p:cNvPr id="265" name="グループ"/>
          <p:cNvGrpSpPr/>
          <p:nvPr/>
        </p:nvGrpSpPr>
        <p:grpSpPr>
          <a:xfrm>
            <a:off x="13897880" y="6439677"/>
            <a:ext cx="685018" cy="732766"/>
            <a:chOff x="15613" y="0"/>
            <a:chExt cx="685017" cy="732764"/>
          </a:xfrm>
        </p:grpSpPr>
        <p:sp>
          <p:nvSpPr>
            <p:cNvPr id="263" name="円形"/>
            <p:cNvSpPr/>
            <p:nvPr/>
          </p:nvSpPr>
          <p:spPr>
            <a:xfrm>
              <a:off x="15613" y="43989"/>
              <a:ext cx="644788" cy="644787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264" name="4"/>
            <p:cNvSpPr txBox="1"/>
            <p:nvPr/>
          </p:nvSpPr>
          <p:spPr>
            <a:xfrm>
              <a:off x="127782" y="0"/>
              <a:ext cx="572849" cy="73276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  <p:grpSp>
        <p:nvGrpSpPr>
          <p:cNvPr id="268" name="グループ"/>
          <p:cNvGrpSpPr/>
          <p:nvPr/>
        </p:nvGrpSpPr>
        <p:grpSpPr>
          <a:xfrm>
            <a:off x="13897880" y="7690353"/>
            <a:ext cx="685018" cy="732765"/>
            <a:chOff x="15613" y="0"/>
            <a:chExt cx="685017" cy="732764"/>
          </a:xfrm>
        </p:grpSpPr>
        <p:sp>
          <p:nvSpPr>
            <p:cNvPr id="266" name="円形"/>
            <p:cNvSpPr/>
            <p:nvPr/>
          </p:nvSpPr>
          <p:spPr>
            <a:xfrm>
              <a:off x="15613" y="43989"/>
              <a:ext cx="644788" cy="644787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267" name="5"/>
            <p:cNvSpPr txBox="1"/>
            <p:nvPr/>
          </p:nvSpPr>
          <p:spPr>
            <a:xfrm>
              <a:off x="127782" y="0"/>
              <a:ext cx="572849" cy="73276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5</a:t>
              </a:r>
            </a:p>
          </p:txBody>
        </p:sp>
      </p:grpSp>
      <p:sp>
        <p:nvSpPr>
          <p:cNvPr id="269" name="スライド番号"/>
          <p:cNvSpPr txBox="1"/>
          <p:nvPr>
            <p:ph type="sldNum" sz="quarter" idx="2"/>
          </p:nvPr>
        </p:nvSpPr>
        <p:spPr>
          <a:xfrm>
            <a:off x="2282251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72" name="練習問題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練習問題1</a:t>
            </a:r>
          </a:p>
        </p:txBody>
      </p:sp>
      <p:sp>
        <p:nvSpPr>
          <p:cNvPr id="273" name="テキスト14ページの演習問題を実施しよう…"/>
          <p:cNvSpPr txBox="1"/>
          <p:nvPr>
            <p:ph type="body" idx="1"/>
          </p:nvPr>
        </p:nvSpPr>
        <p:spPr>
          <a:xfrm>
            <a:off x="967565" y="2355850"/>
            <a:ext cx="22448870" cy="10007600"/>
          </a:xfrm>
          <a:prstGeom prst="rect">
            <a:avLst/>
          </a:prstGeom>
        </p:spPr>
        <p:txBody>
          <a:bodyPr/>
          <a:lstStyle/>
          <a:p>
            <a:pPr/>
            <a:r>
              <a:t>テキスト14ページの演習問題を実施しよう</a:t>
            </a:r>
          </a:p>
          <a:p>
            <a:pPr/>
          </a:p>
          <a:p>
            <a:pPr/>
            <a:r>
              <a:t>テキスト29ページ「ドレミの音を鳴らすアルゴリズム」のPADをノートに書き写して流れを理解しよう</a:t>
            </a:r>
          </a:p>
        </p:txBody>
      </p:sp>
      <p:sp>
        <p:nvSpPr>
          <p:cNvPr id="274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5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指定したサウンドを再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76111" indent="-776111">
              <a:buAutoNum type="arabicPeriod" startAt="1"/>
            </a:lvl1pPr>
          </a:lstStyle>
          <a:p>
            <a:pPr/>
            <a:r>
              <a:t>指定したサウンドを再生</a:t>
            </a:r>
          </a:p>
        </p:txBody>
      </p:sp>
      <p:grpSp>
        <p:nvGrpSpPr>
          <p:cNvPr id="280" name="グループ"/>
          <p:cNvGrpSpPr/>
          <p:nvPr/>
        </p:nvGrpSpPr>
        <p:grpSpPr>
          <a:xfrm>
            <a:off x="4270486" y="4207468"/>
            <a:ext cx="15843028" cy="7740822"/>
            <a:chOff x="0" y="0"/>
            <a:chExt cx="15843026" cy="7740821"/>
          </a:xfrm>
        </p:grpSpPr>
        <p:pic>
          <p:nvPicPr>
            <p:cNvPr id="278" name="スクリーンショット 2024-07-28 8.31.46.png" descr="スクリーンショット 2024-07-28 8.31.46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111949"/>
              <a:ext cx="15843027" cy="7628873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279" name="四角形"/>
            <p:cNvSpPr/>
            <p:nvPr/>
          </p:nvSpPr>
          <p:spPr>
            <a:xfrm>
              <a:off x="13199891" y="0"/>
              <a:ext cx="2540001" cy="4547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28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82" name="時間は0.5秒"/>
          <p:cNvSpPr txBox="1"/>
          <p:nvPr/>
        </p:nvSpPr>
        <p:spPr>
          <a:xfrm>
            <a:off x="12900383" y="6850255"/>
            <a:ext cx="255432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時間は0.5秒</a:t>
            </a:r>
          </a:p>
        </p:txBody>
      </p:sp>
      <p:sp>
        <p:nvSpPr>
          <p:cNvPr id="283" name="音を鳴らすプログラム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音を鳴らすプログラム</a:t>
            </a:r>
          </a:p>
        </p:txBody>
      </p:sp>
      <p:sp>
        <p:nvSpPr>
          <p:cNvPr id="284" name="角丸四角形"/>
          <p:cNvSpPr/>
          <p:nvPr/>
        </p:nvSpPr>
        <p:spPr>
          <a:xfrm>
            <a:off x="3575050" y="3425924"/>
            <a:ext cx="17233900" cy="9415860"/>
          </a:xfrm>
          <a:prstGeom prst="roundRect">
            <a:avLst>
              <a:gd name="adj" fmla="val 10362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8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6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87" name="スタートブロック"/>
          <p:cNvSpPr txBox="1"/>
          <p:nvPr/>
        </p:nvSpPr>
        <p:spPr>
          <a:xfrm>
            <a:off x="6644057" y="4129867"/>
            <a:ext cx="3681490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スタートブロック</a:t>
            </a:r>
          </a:p>
        </p:txBody>
      </p:sp>
      <p:pic>
        <p:nvPicPr>
          <p:cNvPr id="288" name="Hand pointer alt.pdf" descr="Hand pointer alt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flipH="1" rot="13500000">
            <a:off x="7052926" y="5965291"/>
            <a:ext cx="822076" cy="1034572"/>
          </a:xfrm>
          <a:prstGeom prst="rect">
            <a:avLst/>
          </a:prstGeom>
          <a:ln w="25400"/>
        </p:spPr>
      </p:pic>
      <p:sp>
        <p:nvSpPr>
          <p:cNvPr id="289" name="時間は0.2秒"/>
          <p:cNvSpPr txBox="1"/>
          <p:nvPr/>
        </p:nvSpPr>
        <p:spPr>
          <a:xfrm>
            <a:off x="8621204" y="11389857"/>
            <a:ext cx="255432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時間は0.2秒</a:t>
            </a:r>
          </a:p>
        </p:txBody>
      </p:sp>
      <p:pic>
        <p:nvPicPr>
          <p:cNvPr id="290" name="Hand pointer alt.pdf" descr="Hand pointer alt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flipH="1" rot="13500000">
            <a:off x="9113073" y="6104991"/>
            <a:ext cx="822075" cy="1034572"/>
          </a:xfrm>
          <a:prstGeom prst="rect">
            <a:avLst/>
          </a:prstGeom>
          <a:ln w="25400"/>
        </p:spPr>
      </p:pic>
      <p:sp>
        <p:nvSpPr>
          <p:cNvPr id="291" name="制御：ずっと"/>
          <p:cNvSpPr txBox="1"/>
          <p:nvPr/>
        </p:nvSpPr>
        <p:spPr>
          <a:xfrm>
            <a:off x="5146959" y="11274060"/>
            <a:ext cx="2707133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制御：ずっと</a:t>
            </a:r>
          </a:p>
        </p:txBody>
      </p:sp>
      <p:sp>
        <p:nvSpPr>
          <p:cNvPr id="292" name="p.29：melody.llsp3"/>
          <p:cNvSpPr txBox="1"/>
          <p:nvPr/>
        </p:nvSpPr>
        <p:spPr>
          <a:xfrm>
            <a:off x="16374251" y="3122693"/>
            <a:ext cx="3874263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p.29：melody.llsp3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pic>
        <p:nvPicPr>
          <p:cNvPr id="46" name="frobot.png" descr="frobot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45949" y="2475899"/>
            <a:ext cx="2159001" cy="1752601"/>
          </a:xfrm>
          <a:prstGeom prst="rect">
            <a:avLst/>
          </a:prstGeom>
          <a:ln w="25400"/>
        </p:spPr>
      </p:pic>
      <p:pic>
        <p:nvPicPr>
          <p:cNvPr id="47" name="01_ntn_img.jpg" descr="01_ntn_img.jp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22000" y="2312296"/>
            <a:ext cx="2540001" cy="1905001"/>
          </a:xfrm>
          <a:prstGeom prst="rect">
            <a:avLst/>
          </a:prstGeom>
          <a:ln w="25400"/>
        </p:spPr>
      </p:pic>
      <p:graphicFrame>
        <p:nvGraphicFramePr>
          <p:cNvPr id="48" name="名称未設定の表"/>
          <p:cNvGraphicFramePr/>
          <p:nvPr/>
        </p:nvGraphicFramePr>
        <p:xfrm>
          <a:off x="3103883" y="4310598"/>
          <a:ext cx="18204809" cy="855018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{8F44A2F1-9E1F-4B54-A3A2-5F16C0AD49E2}</a:tableStyleId>
              </a:tblPr>
              <a:tblGrid>
                <a:gridCol w="3936120"/>
                <a:gridCol w="3334372"/>
                <a:gridCol w="3635246"/>
                <a:gridCol w="3635246"/>
                <a:gridCol w="3635246"/>
              </a:tblGrid>
              <a:tr h="946845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3000">
                          <a:latin typeface="+mn-lt"/>
                          <a:ea typeface="+mn-ea"/>
                          <a:cs typeface="+mn-cs"/>
                          <a:sym typeface="ヒラギノ角ゴ Pro W3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RIS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NXT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EV3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+mj-ea"/>
                          <a:cs typeface="+mj-cs"/>
                          <a:sym typeface="ヒラギノ角ゴ Pro W6"/>
                        </a:rPr>
                        <a:t>SPIKE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  <a:lnT w="50800">
                      <a:solidFill>
                        <a:srgbClr val="000000"/>
                      </a:solidFill>
                      <a:miter lim="400000"/>
                    </a:lnT>
                    <a:solidFill>
                      <a:srgbClr val="FFFB00">
                        <a:alpha val="39650"/>
                      </a:srgbClr>
                    </a:solidFill>
                  </a:tcPr>
                </a:tc>
              </a:tr>
              <a:tr h="817639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発売時期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1998年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2006年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2013年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2020年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</a:tr>
              <a:tr h="1176314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CPU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H8（8 bit）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ARM7（32bit）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ARM9（32bit）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ARM M4（32bit)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</a:tr>
              <a:tr h="846581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クロック周波数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16MHz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48MHz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300MHz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100MHz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</a:tr>
              <a:tr h="946845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RAM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32KB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64KB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64MB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320KB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</a:tr>
              <a:tr h="946845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フラッシュメモリ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なし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256KB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16MB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32MB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</a:tr>
              <a:tr h="946845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転送方法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赤外線通信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USB/Bluetooth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U/B + WiFi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USB/Bluetooth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</a:tr>
              <a:tr h="946845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ポート数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入力:3 出力:3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入力:4 出力:3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入力:4 出力:4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入出力：６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</a:tr>
              <a:tr h="946845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駆動</a:t>
                      </a: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電池</a:t>
                      </a:r>
                    </a:p>
                  </a:txBody>
                  <a:tcPr marL="50800" marR="50800" marT="50800" marB="50800" anchor="ctr" anchorCtr="0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3000">
                          <a:latin typeface="+mn-lt"/>
                          <a:ea typeface="+mn-ea"/>
                          <a:cs typeface="+mn-cs"/>
                          <a:sym typeface="ヒラギノ角ゴ Pro W3"/>
                        </a:defRPr>
                      </a:pPr>
                      <a:r>
                        <a:t>電池／</a:t>
                      </a:r>
                      <a:r>
                        <a:rPr sz="2200"/>
                        <a:t>バッテリー</a:t>
                      </a:r>
                    </a:p>
                  </a:txBody>
                  <a:tcPr marL="50800" marR="50800" marT="50800" marB="50800" anchor="ctr" anchorCtr="0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3000">
                          <a:latin typeface="+mn-lt"/>
                          <a:ea typeface="+mn-ea"/>
                          <a:cs typeface="+mn-cs"/>
                          <a:sym typeface="ヒラギノ角ゴ Pro W3"/>
                        </a:defRPr>
                      </a:pPr>
                      <a:r>
                        <a:t>電池／</a:t>
                      </a:r>
                      <a:r>
                        <a:rPr sz="2200"/>
                        <a:t>バッテリー</a:t>
                      </a:r>
                    </a:p>
                  </a:txBody>
                  <a:tcPr marL="50800" marR="50800" marT="50800" marB="50800" anchor="ctr" anchorCtr="0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ヒラギノ角ゴ Pro W3"/>
                        </a:rPr>
                        <a:t>バッテリー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pic>
        <p:nvPicPr>
          <p:cNvPr id="49" name="pasted-image.tif" descr="pasted-image.tif"/>
          <p:cNvPicPr>
            <a:picLocks noChangeAspect="1"/>
          </p:cNvPicPr>
          <p:nvPr/>
        </p:nvPicPr>
        <p:blipFill>
          <a:blip r:embed="rId5">
            <a:extLst/>
          </a:blip>
          <a:srcRect l="0" t="0" r="0" b="16685"/>
          <a:stretch>
            <a:fillRect/>
          </a:stretch>
        </p:blipFill>
        <p:spPr>
          <a:xfrm>
            <a:off x="14819760" y="2138862"/>
            <a:ext cx="2158902" cy="2074086"/>
          </a:xfrm>
          <a:prstGeom prst="rect">
            <a:avLst/>
          </a:prstGeom>
          <a:ln w="25400"/>
        </p:spPr>
      </p:pic>
      <p:sp>
        <p:nvSpPr>
          <p:cNvPr id="50" name="RIS, NXT, EV3, SPIK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RIS, NXT, EV3, SPIKE</a:t>
            </a:r>
          </a:p>
        </p:txBody>
      </p:sp>
      <p:sp>
        <p:nvSpPr>
          <p:cNvPr id="5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2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53" name="pasted-image.tiff" descr="pasted-image.tif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flipH="1">
            <a:off x="18336521" y="2470016"/>
            <a:ext cx="2612942" cy="1741962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指定したサウンドを再生"/>
          <p:cNvSpPr txBox="1"/>
          <p:nvPr>
            <p:ph type="body" sz="half" idx="1"/>
          </p:nvPr>
        </p:nvSpPr>
        <p:spPr>
          <a:xfrm>
            <a:off x="967565" y="2368550"/>
            <a:ext cx="22448870" cy="3262514"/>
          </a:xfrm>
          <a:prstGeom prst="rect">
            <a:avLst/>
          </a:prstGeom>
        </p:spPr>
        <p:txBody>
          <a:bodyPr/>
          <a:lstStyle>
            <a:lvl1pPr marL="776111" indent="-776111">
              <a:buAutoNum type="arabicPeriod" startAt="1"/>
            </a:lvl1pPr>
          </a:lstStyle>
          <a:p>
            <a:pPr/>
            <a:r>
              <a:t>指定したサウンドを再生</a:t>
            </a:r>
          </a:p>
        </p:txBody>
      </p:sp>
      <p:pic>
        <p:nvPicPr>
          <p:cNvPr id="29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96" name="音を鳴らすプログラム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音を鳴らすプログラム</a:t>
            </a:r>
            <a:r>
              <a:t>（Python）</a:t>
            </a:r>
          </a:p>
        </p:txBody>
      </p:sp>
      <p:sp>
        <p:nvSpPr>
          <p:cNvPr id="297" name="角丸四角形"/>
          <p:cNvSpPr/>
          <p:nvPr/>
        </p:nvSpPr>
        <p:spPr>
          <a:xfrm>
            <a:off x="3575050" y="3425924"/>
            <a:ext cx="17233900" cy="9415860"/>
          </a:xfrm>
          <a:prstGeom prst="roundRect">
            <a:avLst>
              <a:gd name="adj" fmla="val 10362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9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99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00" name="from hub import sound…"/>
          <p:cNvSpPr txBox="1"/>
          <p:nvPr/>
        </p:nvSpPr>
        <p:spPr>
          <a:xfrm>
            <a:off x="3846568" y="4190503"/>
            <a:ext cx="16690863" cy="78867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from</a:t>
            </a:r>
            <a:r>
              <a:t> hub </a:t>
            </a:r>
            <a:r>
              <a:rPr>
                <a:solidFill>
                  <a:srgbClr val="0078CC"/>
                </a:solidFill>
              </a:rPr>
              <a:t>import</a:t>
            </a:r>
            <a:r>
              <a:t> sound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runloop</a:t>
            </a:r>
          </a:p>
          <a:p>
            <a:pPr marL="0" marR="0" defTabSz="457200">
              <a:defRPr sz="30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sound.stop</a:t>
            </a:r>
            <a:r>
              <a:rPr>
                <a:solidFill>
                  <a:srgbClr val="00877B"/>
                </a:solidFill>
              </a:rPr>
              <a:t>()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0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</a:t>
            </a:r>
            <a:r>
              <a:rPr>
                <a:solidFill>
                  <a:srgbClr val="000000"/>
                </a:solidFill>
              </a:rPr>
              <a:t> </a:t>
            </a:r>
            <a:r>
              <a:t>def</a:t>
            </a:r>
            <a:r>
              <a:rPr>
                <a:solidFill>
                  <a:srgbClr val="000000"/>
                </a:solidFill>
              </a:rPr>
              <a:t> main</a:t>
            </a:r>
            <a:r>
              <a:rPr>
                <a:solidFill>
                  <a:srgbClr val="00877B"/>
                </a:solidFill>
              </a:rPr>
              <a:t>()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while</a:t>
            </a:r>
            <a:r>
              <a:rPr>
                <a:solidFill>
                  <a:srgbClr val="000000"/>
                </a:solidFill>
              </a:rPr>
              <a:t> </a:t>
            </a:r>
            <a:r>
              <a:t>True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        </a:t>
            </a:r>
            <a:r>
              <a:t># play a song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        </a:t>
            </a:r>
            <a:r>
              <a:rPr>
                <a:solidFill>
                  <a:srgbClr val="0078CC"/>
                </a:solidFill>
              </a:rPr>
              <a:t>await</a:t>
            </a:r>
            <a:r>
              <a:rPr>
                <a:solidFill>
                  <a:srgbClr val="000000"/>
                </a:solidFill>
              </a:rPr>
              <a:t> sound.beep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262</a:t>
            </a:r>
            <a:r>
              <a:rPr>
                <a:solidFill>
                  <a:srgbClr val="000000"/>
                </a:solidFill>
              </a:rP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0000"/>
                </a:solidFill>
              </a:rPr>
              <a:t>, </a:t>
            </a:r>
            <a:r>
              <a:rPr>
                <a:solidFill>
                  <a:srgbClr val="FF7D00"/>
                </a:solidFill>
              </a:rPr>
              <a:t>100</a:t>
            </a:r>
            <a:r>
              <a:rPr>
                <a:solidFill>
                  <a:srgbClr val="00877B"/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 </a:t>
            </a:r>
            <a:r>
              <a:t>#ド 261.63 Hz, 500ms, 音量100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        </a:t>
            </a:r>
            <a:r>
              <a:rPr>
                <a:solidFill>
                  <a:srgbClr val="0078CC"/>
                </a:solidFill>
              </a:rPr>
              <a:t>await</a:t>
            </a:r>
            <a:r>
              <a:rPr>
                <a:solidFill>
                  <a:srgbClr val="000000"/>
                </a:solidFill>
              </a:rPr>
              <a:t> sound.beep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294</a:t>
            </a:r>
            <a:r>
              <a:rPr>
                <a:solidFill>
                  <a:srgbClr val="000000"/>
                </a:solidFill>
              </a:rP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0000"/>
                </a:solidFill>
              </a:rPr>
              <a:t>, </a:t>
            </a:r>
            <a:r>
              <a:rPr>
                <a:solidFill>
                  <a:srgbClr val="FF7D00"/>
                </a:solidFill>
              </a:rPr>
              <a:t>100</a:t>
            </a:r>
            <a:r>
              <a:rPr>
                <a:solidFill>
                  <a:srgbClr val="00877B"/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 </a:t>
            </a:r>
            <a:r>
              <a:t>#レ 293.67 Hz, 500ms, 音量100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        </a:t>
            </a:r>
            <a:r>
              <a:rPr>
                <a:solidFill>
                  <a:srgbClr val="0078CC"/>
                </a:solidFill>
              </a:rPr>
              <a:t>await</a:t>
            </a:r>
            <a:r>
              <a:rPr>
                <a:solidFill>
                  <a:srgbClr val="000000"/>
                </a:solidFill>
              </a:rPr>
              <a:t> sound.beep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330</a:t>
            </a:r>
            <a:r>
              <a:rPr>
                <a:solidFill>
                  <a:srgbClr val="000000"/>
                </a:solidFill>
              </a:rP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0000"/>
                </a:solidFill>
              </a:rPr>
              <a:t>, </a:t>
            </a:r>
            <a:r>
              <a:rPr>
                <a:solidFill>
                  <a:srgbClr val="FF7D00"/>
                </a:solidFill>
              </a:rPr>
              <a:t>100</a:t>
            </a:r>
            <a:r>
              <a:rPr>
                <a:solidFill>
                  <a:srgbClr val="00877B"/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 </a:t>
            </a:r>
            <a:r>
              <a:t>#ミ 329.63 Hz, 500ms, 音量100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runloop.run</a:t>
            </a:r>
            <a:r>
              <a:rPr>
                <a:solidFill>
                  <a:srgbClr val="00877B"/>
                </a:solidFill>
              </a:rPr>
              <a:t>(</a:t>
            </a:r>
            <a:r>
              <a:t>main</a:t>
            </a:r>
            <a:r>
              <a:rPr>
                <a:solidFill>
                  <a:srgbClr val="00877B"/>
                </a:solidFill>
              </a:rPr>
              <a:t>())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</p:txBody>
      </p:sp>
      <p:grpSp>
        <p:nvGrpSpPr>
          <p:cNvPr id="303" name="グループ"/>
          <p:cNvGrpSpPr/>
          <p:nvPr/>
        </p:nvGrpSpPr>
        <p:grpSpPr>
          <a:xfrm>
            <a:off x="4111114" y="6899184"/>
            <a:ext cx="584201" cy="650568"/>
            <a:chOff x="13861" y="0"/>
            <a:chExt cx="584199" cy="650566"/>
          </a:xfrm>
        </p:grpSpPr>
        <p:sp>
          <p:nvSpPr>
            <p:cNvPr id="301" name="円形"/>
            <p:cNvSpPr/>
            <p:nvPr/>
          </p:nvSpPr>
          <p:spPr>
            <a:xfrm>
              <a:off x="13861" y="39054"/>
              <a:ext cx="572459" cy="572459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302" name="1"/>
            <p:cNvSpPr txBox="1"/>
            <p:nvPr/>
          </p:nvSpPr>
          <p:spPr>
            <a:xfrm>
              <a:off x="89473" y="0"/>
              <a:ext cx="508589" cy="65056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306" name="グループ"/>
          <p:cNvGrpSpPr/>
          <p:nvPr/>
        </p:nvGrpSpPr>
        <p:grpSpPr>
          <a:xfrm>
            <a:off x="4111114" y="7691271"/>
            <a:ext cx="596901" cy="650568"/>
            <a:chOff x="13861" y="0"/>
            <a:chExt cx="596899" cy="650566"/>
          </a:xfrm>
        </p:grpSpPr>
        <p:sp>
          <p:nvSpPr>
            <p:cNvPr id="304" name="円形"/>
            <p:cNvSpPr/>
            <p:nvPr/>
          </p:nvSpPr>
          <p:spPr>
            <a:xfrm>
              <a:off x="13861" y="39054"/>
              <a:ext cx="572459" cy="572459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305" name="2"/>
            <p:cNvSpPr txBox="1"/>
            <p:nvPr/>
          </p:nvSpPr>
          <p:spPr>
            <a:xfrm>
              <a:off x="102173" y="0"/>
              <a:ext cx="508589" cy="65056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309" name="グループ"/>
          <p:cNvGrpSpPr/>
          <p:nvPr/>
        </p:nvGrpSpPr>
        <p:grpSpPr>
          <a:xfrm>
            <a:off x="4104764" y="8372384"/>
            <a:ext cx="584201" cy="638506"/>
            <a:chOff x="13604" y="0"/>
            <a:chExt cx="584200" cy="638505"/>
          </a:xfrm>
        </p:grpSpPr>
        <p:sp>
          <p:nvSpPr>
            <p:cNvPr id="307" name="円形"/>
            <p:cNvSpPr/>
            <p:nvPr/>
          </p:nvSpPr>
          <p:spPr>
            <a:xfrm>
              <a:off x="13604" y="38330"/>
              <a:ext cx="561846" cy="561846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308" name="3"/>
            <p:cNvSpPr txBox="1"/>
            <p:nvPr/>
          </p:nvSpPr>
          <p:spPr>
            <a:xfrm>
              <a:off x="98645" y="0"/>
              <a:ext cx="499161" cy="63850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grpSp>
        <p:nvGrpSpPr>
          <p:cNvPr id="312" name="グループ"/>
          <p:cNvGrpSpPr/>
          <p:nvPr/>
        </p:nvGrpSpPr>
        <p:grpSpPr>
          <a:xfrm>
            <a:off x="4104764" y="9008434"/>
            <a:ext cx="584201" cy="638507"/>
            <a:chOff x="13604" y="0"/>
            <a:chExt cx="584200" cy="638505"/>
          </a:xfrm>
        </p:grpSpPr>
        <p:sp>
          <p:nvSpPr>
            <p:cNvPr id="310" name="円形"/>
            <p:cNvSpPr/>
            <p:nvPr/>
          </p:nvSpPr>
          <p:spPr>
            <a:xfrm>
              <a:off x="13604" y="38330"/>
              <a:ext cx="561846" cy="561846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311" name="4"/>
            <p:cNvSpPr txBox="1"/>
            <p:nvPr/>
          </p:nvSpPr>
          <p:spPr>
            <a:xfrm>
              <a:off x="98645" y="0"/>
              <a:ext cx="499161" cy="63850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  <p:grpSp>
        <p:nvGrpSpPr>
          <p:cNvPr id="315" name="グループ"/>
          <p:cNvGrpSpPr/>
          <p:nvPr/>
        </p:nvGrpSpPr>
        <p:grpSpPr>
          <a:xfrm>
            <a:off x="4104764" y="9667784"/>
            <a:ext cx="583418" cy="637669"/>
            <a:chOff x="13587" y="0"/>
            <a:chExt cx="583417" cy="637668"/>
          </a:xfrm>
        </p:grpSpPr>
        <p:sp>
          <p:nvSpPr>
            <p:cNvPr id="313" name="円形"/>
            <p:cNvSpPr/>
            <p:nvPr/>
          </p:nvSpPr>
          <p:spPr>
            <a:xfrm>
              <a:off x="13587" y="38280"/>
              <a:ext cx="561108" cy="561108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314" name="5"/>
            <p:cNvSpPr txBox="1"/>
            <p:nvPr/>
          </p:nvSpPr>
          <p:spPr>
            <a:xfrm>
              <a:off x="98499" y="0"/>
              <a:ext cx="498506" cy="63766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5</a:t>
              </a:r>
            </a:p>
          </p:txBody>
        </p:sp>
      </p:grpSp>
      <p:sp>
        <p:nvSpPr>
          <p:cNvPr id="316" name="p.30：melody.py"/>
          <p:cNvSpPr txBox="1"/>
          <p:nvPr/>
        </p:nvSpPr>
        <p:spPr>
          <a:xfrm>
            <a:off x="16374251" y="3122693"/>
            <a:ext cx="3453639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p.30：melody.py</a:t>
            </a:r>
          </a:p>
        </p:txBody>
      </p:sp>
      <p:sp>
        <p:nvSpPr>
          <p:cNvPr id="317" name="線"/>
          <p:cNvSpPr/>
          <p:nvPr/>
        </p:nvSpPr>
        <p:spPr>
          <a:xfrm flipV="1">
            <a:off x="3895326" y="6941187"/>
            <a:ext cx="1" cy="3262515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18" name="線"/>
          <p:cNvSpPr/>
          <p:nvPr/>
        </p:nvSpPr>
        <p:spPr>
          <a:xfrm flipV="1">
            <a:off x="4898402" y="7464513"/>
            <a:ext cx="1" cy="2790277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四角形"/>
          <p:cNvSpPr/>
          <p:nvPr/>
        </p:nvSpPr>
        <p:spPr>
          <a:xfrm>
            <a:off x="7016968" y="8329509"/>
            <a:ext cx="1926526" cy="624932"/>
          </a:xfrm>
          <a:prstGeom prst="rect">
            <a:avLst/>
          </a:prstGeom>
          <a:solidFill>
            <a:srgbClr val="73FA79">
              <a:alpha val="30000"/>
            </a:srgbClr>
          </a:solidFill>
          <a:ln w="12700"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21" name="四角形"/>
          <p:cNvSpPr/>
          <p:nvPr/>
        </p:nvSpPr>
        <p:spPr>
          <a:xfrm>
            <a:off x="8757250" y="6108171"/>
            <a:ext cx="8153852" cy="1995536"/>
          </a:xfrm>
          <a:prstGeom prst="rect">
            <a:avLst/>
          </a:prstGeom>
          <a:solidFill>
            <a:srgbClr val="DCDEE0">
              <a:alpha val="30000"/>
            </a:srgbClr>
          </a:solidFill>
          <a:ln w="12700"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22" name="while True:…"/>
          <p:cNvSpPr txBox="1"/>
          <p:nvPr/>
        </p:nvSpPr>
        <p:spPr>
          <a:xfrm>
            <a:off x="7010099" y="4639964"/>
            <a:ext cx="10283179" cy="4335327"/>
          </a:xfrm>
          <a:prstGeom prst="rect">
            <a:avLst/>
          </a:prstGeom>
          <a:ln w="25400">
            <a:solidFill>
              <a:srgbClr val="000000"/>
            </a:solidFill>
            <a:prstDash val="sysDot"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while True:</a:t>
            </a:r>
          </a:p>
          <a:p>
            <a:pPr>
              <a:defRPr sz="5000"/>
            </a:pPr>
          </a:p>
          <a:p>
            <a:pPr>
              <a:defRPr sz="5000"/>
            </a:pPr>
          </a:p>
          <a:p>
            <a:pPr lvl="3">
              <a:defRPr sz="5000"/>
            </a:pPr>
            <a:r>
              <a:t>　 </a:t>
            </a:r>
            <a:r>
              <a:rPr sz="3600">
                <a:latin typeface="ヒラギノ角ゴ ProN W3"/>
                <a:ea typeface="ヒラギノ角ゴ ProN W3"/>
                <a:cs typeface="ヒラギノ角ゴ ProN W3"/>
                <a:sym typeface="ヒラギノ角ゴ ProN W3"/>
              </a:rPr>
              <a:t>繰り返す処理</a:t>
            </a:r>
            <a:endParaRPr sz="3600"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  <a:p>
            <a:pPr>
              <a:defRPr sz="5000"/>
            </a:pPr>
          </a:p>
          <a:p>
            <a:pPr marL="0" marR="0" defTabSz="914400">
              <a:tabLst>
                <a:tab pos="711200" algn="l"/>
                <a:tab pos="1422400" algn="l"/>
                <a:tab pos="2133600" algn="l"/>
                <a:tab pos="2844800" algn="l"/>
                <a:tab pos="3556000" algn="l"/>
                <a:tab pos="4267200" algn="l"/>
                <a:tab pos="4978400" algn="l"/>
                <a:tab pos="5689600" algn="l"/>
                <a:tab pos="6400800" algn="l"/>
                <a:tab pos="7112000" algn="l"/>
                <a:tab pos="7823200" algn="l"/>
                <a:tab pos="8534400" algn="l"/>
              </a:tabLst>
              <a:defRPr sz="32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次の命令</a:t>
            </a:r>
          </a:p>
        </p:txBody>
      </p:sp>
      <p:pic>
        <p:nvPicPr>
          <p:cNvPr id="32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24" name="while文を用いたルー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while文を用いたループ</a:t>
            </a:r>
            <a:r>
              <a:rPr sz="3600">
                <a:latin typeface="+mn-lt"/>
                <a:ea typeface="+mn-ea"/>
                <a:cs typeface="+mn-cs"/>
                <a:sym typeface="ヒラギノ角ゴ Pro W3"/>
              </a:rPr>
              <a:t> </a:t>
            </a:r>
          </a:p>
        </p:txBody>
      </p:sp>
      <p:sp>
        <p:nvSpPr>
          <p:cNvPr id="325" name="while True (字下げ：インデント)とすると無限ループ"/>
          <p:cNvSpPr txBox="1"/>
          <p:nvPr>
            <p:ph type="body" sz="quarter" idx="1"/>
          </p:nvPr>
        </p:nvSpPr>
        <p:spPr>
          <a:xfrm>
            <a:off x="967565" y="2368550"/>
            <a:ext cx="22448870" cy="1706761"/>
          </a:xfrm>
          <a:prstGeom prst="rect">
            <a:avLst/>
          </a:prstGeom>
        </p:spPr>
        <p:txBody>
          <a:bodyPr/>
          <a:lstStyle/>
          <a:p>
            <a:pPr/>
            <a:r>
              <a:t>while True (字下げ：インデント)とすると無限ループ</a:t>
            </a:r>
          </a:p>
        </p:txBody>
      </p:sp>
      <p:sp>
        <p:nvSpPr>
          <p:cNvPr id="32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27" name="無限ループのプログラムを作成する時は：…"/>
          <p:cNvSpPr txBox="1"/>
          <p:nvPr/>
        </p:nvSpPr>
        <p:spPr>
          <a:xfrm>
            <a:off x="2582566" y="10136566"/>
            <a:ext cx="19218867" cy="209324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/>
            <a:r>
              <a:t>無限ループのプログラムを作成する時は：</a:t>
            </a:r>
          </a:p>
          <a:p>
            <a:pPr/>
            <a:r>
              <a:t>プログラムの緊急停止（無限ループ脱出）のための処理を必ず入れておくこと</a:t>
            </a:r>
          </a:p>
          <a:p>
            <a:pPr/>
            <a:r>
              <a:t>無限ループ脱出後の処理として、プログラムを停止する命令(モータ停止など)を追加すること</a:t>
            </a:r>
          </a:p>
        </p:txBody>
      </p:sp>
      <p:sp>
        <p:nvSpPr>
          <p:cNvPr id="328" name="字下げ"/>
          <p:cNvSpPr txBox="1"/>
          <p:nvPr/>
        </p:nvSpPr>
        <p:spPr>
          <a:xfrm>
            <a:off x="7145841" y="5981171"/>
            <a:ext cx="1668781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>
              <a:defRPr sz="5000">
                <a:latin typeface="Arial"/>
                <a:ea typeface="Arial"/>
                <a:cs typeface="Arial"/>
                <a:sym typeface="Arial"/>
              </a:defRPr>
            </a:pPr>
            <a:r>
              <a:rPr sz="3600">
                <a:latin typeface="ヒラギノ角ゴ ProN W3"/>
                <a:ea typeface="ヒラギノ角ゴ ProN W3"/>
                <a:cs typeface="ヒラギノ角ゴ ProN W3"/>
                <a:sym typeface="ヒラギノ角ゴ ProN W3"/>
              </a:rPr>
              <a:t>字下げ</a:t>
            </a:r>
          </a:p>
        </p:txBody>
      </p:sp>
      <p:sp>
        <p:nvSpPr>
          <p:cNvPr id="329" name="線"/>
          <p:cNvSpPr/>
          <p:nvPr/>
        </p:nvSpPr>
        <p:spPr>
          <a:xfrm>
            <a:off x="7304919" y="5708968"/>
            <a:ext cx="1350624" cy="1"/>
          </a:xfrm>
          <a:prstGeom prst="line">
            <a:avLst/>
          </a:prstGeom>
          <a:ln w="50800">
            <a:solidFill>
              <a:srgbClr val="FF2600"/>
            </a:solidFill>
            <a:headEnd type="triangle" len="sm"/>
            <a:tailEnd type="triangle" len="sm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30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33" name="プログラムの転送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プログラムの転送</a:t>
            </a:r>
          </a:p>
        </p:txBody>
      </p:sp>
      <p:sp>
        <p:nvSpPr>
          <p:cNvPr id="334" name="プログラム名の変更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プログラム名</a:t>
            </a:r>
            <a:r>
              <a:t>の</a:t>
            </a:r>
            <a:r>
              <a:t>変更</a:t>
            </a:r>
          </a:p>
          <a:p>
            <a:pPr/>
            <a:r>
              <a:t>ロボットが接続されているか確認 　→ ×:          ○:</a:t>
            </a:r>
          </a:p>
          <a:p>
            <a:pPr/>
            <a:r>
              <a:t>ダウンロード</a:t>
            </a:r>
          </a:p>
          <a:p>
            <a:pPr/>
            <a:r>
              <a:t>ロボット上でプログラムを実行</a:t>
            </a:r>
          </a:p>
          <a:p>
            <a:pPr/>
          </a:p>
          <a:p>
            <a:pPr marL="0" indent="0">
              <a:buSzTx/>
              <a:buNone/>
            </a:pPr>
          </a:p>
          <a:p>
            <a:pPr lvl="1" marL="0" indent="228600">
              <a:spcBef>
                <a:spcPts val="1400"/>
              </a:spcBef>
              <a:buSzTx/>
              <a:buNone/>
              <a:defRPr>
                <a:solidFill>
                  <a:srgbClr val="FF2600"/>
                </a:solid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注意：</a:t>
            </a:r>
          </a:p>
          <a:p>
            <a:pPr lvl="2" marL="0" indent="457200">
              <a:buSzTx/>
              <a:buNone/>
            </a:pPr>
            <a:r>
              <a:t>実行ボタンを押すとダウンロードと実行</a:t>
            </a:r>
          </a:p>
          <a:p>
            <a:pPr lvl="2" marL="0" indent="457200">
              <a:buSzTx/>
              <a:buNone/>
            </a:pPr>
            <a:r>
              <a:t>→ 急にロボットが動く場合があるので注意</a:t>
            </a:r>
          </a:p>
        </p:txBody>
      </p:sp>
      <p:sp>
        <p:nvSpPr>
          <p:cNvPr id="33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336" name="スクリーンショット 2024-07-29 19.10.01.png" descr="スクリーンショット 2024-07-29 19.10.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29169" y="3177861"/>
            <a:ext cx="1250647" cy="1479638"/>
          </a:xfrm>
          <a:prstGeom prst="rect">
            <a:avLst/>
          </a:prstGeom>
          <a:ln w="50800">
            <a:solidFill>
              <a:srgbClr val="FF2600"/>
            </a:solidFill>
          </a:ln>
        </p:spPr>
      </p:pic>
      <p:pic>
        <p:nvPicPr>
          <p:cNvPr id="337" name="スクリーンショット 2024-07-29 19.09.39.png" descr="スクリーンショット 2024-07-29 19.09.3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035245" y="3170803"/>
            <a:ext cx="6822590" cy="1270534"/>
          </a:xfrm>
          <a:prstGeom prst="rect">
            <a:avLst/>
          </a:prstGeom>
          <a:ln w="50800">
            <a:solidFill>
              <a:srgbClr val="FF2600"/>
            </a:solidFill>
          </a:ln>
        </p:spPr>
      </p:pic>
      <p:grpSp>
        <p:nvGrpSpPr>
          <p:cNvPr id="347" name="グループ"/>
          <p:cNvGrpSpPr/>
          <p:nvPr/>
        </p:nvGrpSpPr>
        <p:grpSpPr>
          <a:xfrm>
            <a:off x="14369163" y="5390245"/>
            <a:ext cx="6854916" cy="7327031"/>
            <a:chOff x="0" y="0"/>
            <a:chExt cx="6854915" cy="7327029"/>
          </a:xfrm>
        </p:grpSpPr>
        <p:pic>
          <p:nvPicPr>
            <p:cNvPr id="338" name="スクリーンショット 2024-07-29 19.12.47.png" descr="スクリーンショット 2024-07-29 19.12.47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53569" y="1103191"/>
              <a:ext cx="4766639" cy="20677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9" name="コールアウト"/>
            <p:cNvSpPr/>
            <p:nvPr/>
          </p:nvSpPr>
          <p:spPr>
            <a:xfrm>
              <a:off x="1788021" y="0"/>
              <a:ext cx="5066895" cy="1538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6572"/>
                  </a:moveTo>
                  <a:lnTo>
                    <a:pt x="21600" y="6573"/>
                  </a:lnTo>
                  <a:cubicBezTo>
                    <a:pt x="21600" y="10202"/>
                    <a:pt x="20707" y="13145"/>
                    <a:pt x="19605" y="13145"/>
                  </a:cubicBezTo>
                  <a:lnTo>
                    <a:pt x="11136" y="13145"/>
                  </a:lnTo>
                  <a:lnTo>
                    <a:pt x="10302" y="21600"/>
                  </a:lnTo>
                  <a:lnTo>
                    <a:pt x="9467" y="13145"/>
                  </a:lnTo>
                  <a:lnTo>
                    <a:pt x="1995" y="13145"/>
                  </a:lnTo>
                  <a:cubicBezTo>
                    <a:pt x="962" y="13145"/>
                    <a:pt x="112" y="10559"/>
                    <a:pt x="10" y="7245"/>
                  </a:cubicBezTo>
                  <a:lnTo>
                    <a:pt x="0" y="6573"/>
                  </a:lnTo>
                  <a:lnTo>
                    <a:pt x="0" y="6572"/>
                  </a:lnTo>
                  <a:cubicBezTo>
                    <a:pt x="0" y="2942"/>
                    <a:pt x="893" y="0"/>
                    <a:pt x="1995" y="0"/>
                  </a:cubicBezTo>
                  <a:lnTo>
                    <a:pt x="19605" y="0"/>
                  </a:lnTo>
                  <a:cubicBezTo>
                    <a:pt x="20707" y="0"/>
                    <a:pt x="21600" y="2942"/>
                    <a:pt x="21600" y="6572"/>
                  </a:cubicBezTo>
                  <a:close/>
                </a:path>
              </a:pathLst>
            </a:custGeom>
            <a:solidFill>
              <a:srgbClr val="FFFFFF"/>
            </a:solidFill>
            <a:ln w="50800" cap="flat">
              <a:solidFill>
                <a:srgbClr val="D6D6D6"/>
              </a:solidFill>
              <a:prstDash val="solid"/>
              <a:round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40" name="実行：ダウンロードして実行"/>
            <p:cNvSpPr txBox="1"/>
            <p:nvPr/>
          </p:nvSpPr>
          <p:spPr>
            <a:xfrm>
              <a:off x="2036573" y="228600"/>
              <a:ext cx="4569969" cy="5334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/>
            <a:p>
              <a:pPr algn="ctr">
                <a:buClr>
                  <a:srgbClr val="424242"/>
                </a:buClr>
                <a:buFont typeface="Times New Roman"/>
                <a:defRPr sz="2600">
                  <a:latin typeface="+mj-lt"/>
                  <a:ea typeface="+mj-ea"/>
                  <a:cs typeface="+mj-cs"/>
                  <a:sym typeface="ヒラギノ角ゴ Pro W6"/>
                </a:defRPr>
              </a:pPr>
              <a:r>
                <a:t>実行：</a:t>
              </a:r>
              <a:r>
                <a:rPr>
                  <a:latin typeface="+mn-lt"/>
                  <a:ea typeface="+mn-ea"/>
                  <a:cs typeface="+mn-cs"/>
                  <a:sym typeface="ヒラギノ角ゴ Pro W3"/>
                </a:rPr>
                <a:t>ダウンロードして実行</a:t>
              </a:r>
            </a:p>
          </p:txBody>
        </p:sp>
        <p:sp>
          <p:nvSpPr>
            <p:cNvPr id="341" name="角丸四角形"/>
            <p:cNvSpPr/>
            <p:nvPr/>
          </p:nvSpPr>
          <p:spPr>
            <a:xfrm>
              <a:off x="453976" y="1618465"/>
              <a:ext cx="1199847" cy="1267044"/>
            </a:xfrm>
            <a:prstGeom prst="roundRect">
              <a:avLst>
                <a:gd name="adj" fmla="val 21811"/>
              </a:avLst>
            </a:prstGeom>
            <a:noFill/>
            <a:ln w="101600" cap="flat">
              <a:solidFill>
                <a:schemeClr val="accent5">
                  <a:hueOff val="-444211"/>
                  <a:satOff val="-14915"/>
                  <a:lumOff val="22857"/>
                </a:schemeClr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pic>
          <p:nvPicPr>
            <p:cNvPr id="342" name="Hand pointer alt.pdf" descr="Hand pointer alt.pdf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flipH="1" rot="13500000">
              <a:off x="1658413" y="987757"/>
              <a:ext cx="822075" cy="103457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343" name="コールアウト"/>
            <p:cNvSpPr/>
            <p:nvPr/>
          </p:nvSpPr>
          <p:spPr>
            <a:xfrm>
              <a:off x="0" y="2968143"/>
              <a:ext cx="6300424" cy="4358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239" y="2986"/>
                  </a:moveTo>
                  <a:lnTo>
                    <a:pt x="19996" y="2986"/>
                  </a:lnTo>
                  <a:cubicBezTo>
                    <a:pt x="20882" y="2986"/>
                    <a:pt x="21600" y="4025"/>
                    <a:pt x="21600" y="5305"/>
                  </a:cubicBezTo>
                  <a:lnTo>
                    <a:pt x="21600" y="19281"/>
                  </a:lnTo>
                  <a:cubicBezTo>
                    <a:pt x="21600" y="20562"/>
                    <a:pt x="20882" y="21600"/>
                    <a:pt x="19996" y="21600"/>
                  </a:cubicBezTo>
                  <a:lnTo>
                    <a:pt x="1604" y="21600"/>
                  </a:lnTo>
                  <a:cubicBezTo>
                    <a:pt x="774" y="21600"/>
                    <a:pt x="90" y="20688"/>
                    <a:pt x="8" y="19518"/>
                  </a:cubicBezTo>
                  <a:lnTo>
                    <a:pt x="0" y="19281"/>
                  </a:lnTo>
                  <a:lnTo>
                    <a:pt x="0" y="5305"/>
                  </a:lnTo>
                  <a:cubicBezTo>
                    <a:pt x="0" y="4025"/>
                    <a:pt x="718" y="2986"/>
                    <a:pt x="1604" y="2986"/>
                  </a:cubicBezTo>
                  <a:lnTo>
                    <a:pt x="2948" y="2986"/>
                  </a:lnTo>
                  <a:lnTo>
                    <a:pt x="3593" y="0"/>
                  </a:lnTo>
                  <a:close/>
                </a:path>
              </a:pathLst>
            </a:custGeom>
            <a:solidFill>
              <a:srgbClr val="FFFFFF"/>
            </a:solidFill>
            <a:ln w="50800" cap="flat">
              <a:solidFill>
                <a:srgbClr val="919191"/>
              </a:solidFill>
              <a:prstDash val="solid"/>
              <a:round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44" name="ダウンロード：プログラムを転送"/>
            <p:cNvSpPr txBox="1"/>
            <p:nvPr/>
          </p:nvSpPr>
          <p:spPr>
            <a:xfrm>
              <a:off x="533360" y="6485168"/>
              <a:ext cx="5233671" cy="533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/>
            <a:p>
              <a:pPr algn="ctr">
                <a:buClr>
                  <a:srgbClr val="424242"/>
                </a:buClr>
                <a:buFont typeface="Times New Roman"/>
                <a:defRPr sz="2600">
                  <a:latin typeface="+mj-lt"/>
                  <a:ea typeface="+mj-ea"/>
                  <a:cs typeface="+mj-cs"/>
                  <a:sym typeface="ヒラギノ角ゴ Pro W6"/>
                </a:defRPr>
              </a:pPr>
              <a:r>
                <a:t>ダウンロード：</a:t>
              </a:r>
              <a:r>
                <a:rPr>
                  <a:latin typeface="+mn-lt"/>
                  <a:ea typeface="+mn-ea"/>
                  <a:cs typeface="+mn-cs"/>
                  <a:sym typeface="ヒラギノ角ゴ Pro W3"/>
                </a:rPr>
                <a:t>プログラムを転送</a:t>
              </a:r>
            </a:p>
          </p:txBody>
        </p:sp>
        <p:pic>
          <p:nvPicPr>
            <p:cNvPr id="345" name="スクリーンショット 2024-07-29 19.13.04.png" descr="スクリーンショット 2024-07-29 19.13.04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117917" y="3828405"/>
              <a:ext cx="3632201" cy="2565401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346" name="角丸四角形"/>
            <p:cNvSpPr/>
            <p:nvPr/>
          </p:nvSpPr>
          <p:spPr>
            <a:xfrm>
              <a:off x="3811172" y="5500624"/>
              <a:ext cx="1350871" cy="864889"/>
            </a:xfrm>
            <a:prstGeom prst="roundRect">
              <a:avLst>
                <a:gd name="adj" fmla="val 30070"/>
              </a:avLst>
            </a:prstGeom>
            <a:noFill/>
            <a:ln w="101600" cap="flat">
              <a:solidFill>
                <a:schemeClr val="accent5">
                  <a:hueOff val="-444211"/>
                  <a:satOff val="-14915"/>
                  <a:lumOff val="22857"/>
                </a:schemeClr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sp>
        <p:nvSpPr>
          <p:cNvPr id="348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SPIKE HUB2.png" descr="SPIKE HUB2.png"/>
          <p:cNvPicPr>
            <a:picLocks noChangeAspect="1"/>
          </p:cNvPicPr>
          <p:nvPr/>
        </p:nvPicPr>
        <p:blipFill>
          <a:blip r:embed="rId2">
            <a:extLst/>
          </a:blip>
          <a:srcRect l="0" t="8100" r="0" b="16726"/>
          <a:stretch>
            <a:fillRect/>
          </a:stretch>
        </p:blipFill>
        <p:spPr>
          <a:xfrm>
            <a:off x="1715809" y="1778496"/>
            <a:ext cx="21155582" cy="11927376"/>
          </a:xfrm>
          <a:prstGeom prst="rect">
            <a:avLst/>
          </a:prstGeom>
          <a:ln w="25400"/>
        </p:spPr>
      </p:pic>
      <p:pic>
        <p:nvPicPr>
          <p:cNvPr id="35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52" name="プログラムの実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プログラムの実行</a:t>
            </a:r>
          </a:p>
        </p:txBody>
      </p:sp>
      <p:sp>
        <p:nvSpPr>
          <p:cNvPr id="35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4" name="線"/>
          <p:cNvSpPr/>
          <p:nvPr/>
        </p:nvSpPr>
        <p:spPr>
          <a:xfrm>
            <a:off x="13552506" y="3405881"/>
            <a:ext cx="1819280" cy="871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ln w="50800">
            <a:solidFill>
              <a:srgbClr val="FF2600"/>
            </a:solidFill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5" name="USBコネクション"/>
          <p:cNvSpPr txBox="1"/>
          <p:nvPr/>
        </p:nvSpPr>
        <p:spPr>
          <a:xfrm>
            <a:off x="15483391" y="3011240"/>
            <a:ext cx="3598774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USBコネクション</a:t>
            </a:r>
          </a:p>
        </p:txBody>
      </p:sp>
      <p:grpSp>
        <p:nvGrpSpPr>
          <p:cNvPr id="358" name="グループ"/>
          <p:cNvGrpSpPr/>
          <p:nvPr/>
        </p:nvGrpSpPr>
        <p:grpSpPr>
          <a:xfrm>
            <a:off x="12082795" y="11150443"/>
            <a:ext cx="447009" cy="508001"/>
            <a:chOff x="10824" y="-25399"/>
            <a:chExt cx="447007" cy="507999"/>
          </a:xfrm>
        </p:grpSpPr>
        <p:sp>
          <p:nvSpPr>
            <p:cNvPr id="356" name="円形"/>
            <p:cNvSpPr/>
            <p:nvPr/>
          </p:nvSpPr>
          <p:spPr>
            <a:xfrm>
              <a:off x="10824" y="30496"/>
              <a:ext cx="447008" cy="447008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57" name="1"/>
            <p:cNvSpPr txBox="1"/>
            <p:nvPr/>
          </p:nvSpPr>
          <p:spPr>
            <a:xfrm>
              <a:off x="25400" y="-25400"/>
              <a:ext cx="397135" cy="508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8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361" name="グループ"/>
          <p:cNvGrpSpPr/>
          <p:nvPr/>
        </p:nvGrpSpPr>
        <p:grpSpPr>
          <a:xfrm>
            <a:off x="11102924" y="11150443"/>
            <a:ext cx="447009" cy="508001"/>
            <a:chOff x="10824" y="-25399"/>
            <a:chExt cx="447007" cy="507999"/>
          </a:xfrm>
        </p:grpSpPr>
        <p:sp>
          <p:nvSpPr>
            <p:cNvPr id="359" name="円形"/>
            <p:cNvSpPr/>
            <p:nvPr/>
          </p:nvSpPr>
          <p:spPr>
            <a:xfrm>
              <a:off x="10824" y="30496"/>
              <a:ext cx="447008" cy="447008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60" name="2"/>
            <p:cNvSpPr txBox="1"/>
            <p:nvPr/>
          </p:nvSpPr>
          <p:spPr>
            <a:xfrm>
              <a:off x="25400" y="-25400"/>
              <a:ext cx="397135" cy="508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8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362" name="線"/>
          <p:cNvSpPr/>
          <p:nvPr/>
        </p:nvSpPr>
        <p:spPr>
          <a:xfrm flipV="1">
            <a:off x="12407246" y="10592916"/>
            <a:ext cx="2261750" cy="850201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365" name="グループ"/>
          <p:cNvGrpSpPr/>
          <p:nvPr/>
        </p:nvGrpSpPr>
        <p:grpSpPr>
          <a:xfrm>
            <a:off x="13539612" y="5187364"/>
            <a:ext cx="447008" cy="508001"/>
            <a:chOff x="10824" y="-25399"/>
            <a:chExt cx="447007" cy="507999"/>
          </a:xfrm>
        </p:grpSpPr>
        <p:sp>
          <p:nvSpPr>
            <p:cNvPr id="363" name="円形"/>
            <p:cNvSpPr/>
            <p:nvPr/>
          </p:nvSpPr>
          <p:spPr>
            <a:xfrm>
              <a:off x="10824" y="30496"/>
              <a:ext cx="447008" cy="447008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64" name="3"/>
            <p:cNvSpPr txBox="1"/>
            <p:nvPr/>
          </p:nvSpPr>
          <p:spPr>
            <a:xfrm>
              <a:off x="25400" y="-25400"/>
              <a:ext cx="397135" cy="508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800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366" name="左/右ボタン"/>
          <p:cNvSpPr txBox="1"/>
          <p:nvPr/>
        </p:nvSpPr>
        <p:spPr>
          <a:xfrm>
            <a:off x="14701071" y="11201243"/>
            <a:ext cx="2572615" cy="660401"/>
          </a:xfrm>
          <a:prstGeom prst="rect">
            <a:avLst/>
          </a:prstGeom>
          <a:solidFill>
            <a:srgbClr val="FFFFFF"/>
          </a:solidFill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左/右ボタン</a:t>
            </a:r>
          </a:p>
        </p:txBody>
      </p:sp>
      <p:grpSp>
        <p:nvGrpSpPr>
          <p:cNvPr id="369" name="グループ"/>
          <p:cNvGrpSpPr/>
          <p:nvPr/>
        </p:nvGrpSpPr>
        <p:grpSpPr>
          <a:xfrm>
            <a:off x="13073975" y="11150443"/>
            <a:ext cx="447009" cy="508001"/>
            <a:chOff x="10824" y="-25399"/>
            <a:chExt cx="447007" cy="507999"/>
          </a:xfrm>
        </p:grpSpPr>
        <p:sp>
          <p:nvSpPr>
            <p:cNvPr id="367" name="円形"/>
            <p:cNvSpPr/>
            <p:nvPr/>
          </p:nvSpPr>
          <p:spPr>
            <a:xfrm>
              <a:off x="10824" y="30496"/>
              <a:ext cx="447008" cy="447008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68" name="2"/>
            <p:cNvSpPr txBox="1"/>
            <p:nvPr/>
          </p:nvSpPr>
          <p:spPr>
            <a:xfrm>
              <a:off x="25400" y="-25400"/>
              <a:ext cx="397135" cy="508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8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370" name="線"/>
          <p:cNvSpPr/>
          <p:nvPr/>
        </p:nvSpPr>
        <p:spPr>
          <a:xfrm>
            <a:off x="13477574" y="11396337"/>
            <a:ext cx="1263532" cy="162985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1" name="線"/>
          <p:cNvSpPr/>
          <p:nvPr/>
        </p:nvSpPr>
        <p:spPr>
          <a:xfrm>
            <a:off x="13820474" y="5513776"/>
            <a:ext cx="1263532" cy="162985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2" name="Bluetoothコネクションボタン"/>
          <p:cNvSpPr txBox="1"/>
          <p:nvPr/>
        </p:nvSpPr>
        <p:spPr>
          <a:xfrm>
            <a:off x="15043971" y="5265068"/>
            <a:ext cx="5944516" cy="660401"/>
          </a:xfrm>
          <a:prstGeom prst="rect">
            <a:avLst/>
          </a:prstGeom>
          <a:solidFill>
            <a:srgbClr val="FFFFFF"/>
          </a:solidFill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Bluetoothコネクションボタン</a:t>
            </a:r>
          </a:p>
        </p:txBody>
      </p:sp>
      <p:sp>
        <p:nvSpPr>
          <p:cNvPr id="373" name="プログラム番号(０〜)を選択してセンターボタンで実行…"/>
          <p:cNvSpPr txBox="1"/>
          <p:nvPr>
            <p:ph type="body" sz="quarter" idx="1"/>
          </p:nvPr>
        </p:nvSpPr>
        <p:spPr>
          <a:xfrm>
            <a:off x="1069085" y="2152650"/>
            <a:ext cx="22448870" cy="2606182"/>
          </a:xfrm>
          <a:prstGeom prst="rect">
            <a:avLst/>
          </a:prstGeom>
        </p:spPr>
        <p:txBody>
          <a:bodyPr/>
          <a:lstStyle/>
          <a:p>
            <a:pPr/>
            <a:r>
              <a:t>プログラム番号(０〜)を選択してセンターボタンで実行</a:t>
            </a:r>
          </a:p>
          <a:p>
            <a:pPr lvl="1"/>
            <a:r>
              <a:t>プログラム停止もセンターボタン</a:t>
            </a:r>
          </a:p>
        </p:txBody>
      </p:sp>
      <p:sp>
        <p:nvSpPr>
          <p:cNvPr id="374" name="角丸四角形"/>
          <p:cNvSpPr/>
          <p:nvPr/>
        </p:nvSpPr>
        <p:spPr>
          <a:xfrm>
            <a:off x="10555240" y="6441799"/>
            <a:ext cx="3502120" cy="4033106"/>
          </a:xfrm>
          <a:prstGeom prst="roundRect">
            <a:avLst>
              <a:gd name="adj" fmla="val 7659"/>
            </a:avLst>
          </a:prstGeom>
          <a:ln w="76200">
            <a:solidFill>
              <a:srgbClr val="FF26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75" name="LEDマトリクス"/>
          <p:cNvSpPr txBox="1"/>
          <p:nvPr/>
        </p:nvSpPr>
        <p:spPr>
          <a:xfrm>
            <a:off x="10696520" y="8203055"/>
            <a:ext cx="3194000" cy="660400"/>
          </a:xfrm>
          <a:prstGeom prst="rect">
            <a:avLst/>
          </a:prstGeom>
          <a:solidFill>
            <a:srgbClr val="FFFFFF"/>
          </a:solidFill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LEDマトリクス</a:t>
            </a:r>
          </a:p>
        </p:txBody>
      </p:sp>
      <p:grpSp>
        <p:nvGrpSpPr>
          <p:cNvPr id="380" name="グループ"/>
          <p:cNvGrpSpPr/>
          <p:nvPr/>
        </p:nvGrpSpPr>
        <p:grpSpPr>
          <a:xfrm>
            <a:off x="7788784" y="7032327"/>
            <a:ext cx="1498600" cy="2918865"/>
            <a:chOff x="0" y="0"/>
            <a:chExt cx="1498599" cy="2918864"/>
          </a:xfrm>
        </p:grpSpPr>
        <p:grpSp>
          <p:nvGrpSpPr>
            <p:cNvPr id="378" name="グループ"/>
            <p:cNvGrpSpPr/>
            <p:nvPr/>
          </p:nvGrpSpPr>
          <p:grpSpPr>
            <a:xfrm>
              <a:off x="855943" y="0"/>
              <a:ext cx="642542" cy="2918865"/>
              <a:chOff x="0" y="0"/>
              <a:chExt cx="642540" cy="2918864"/>
            </a:xfrm>
          </p:grpSpPr>
          <p:sp>
            <p:nvSpPr>
              <p:cNvPr id="376" name="線"/>
              <p:cNvSpPr/>
              <p:nvPr/>
            </p:nvSpPr>
            <p:spPr>
              <a:xfrm rot="16200000">
                <a:off x="-588370" y="1687954"/>
                <a:ext cx="1819280" cy="6425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50800" cap="flat">
                <a:solidFill>
                  <a:srgbClr val="FF26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7" name="線"/>
              <p:cNvSpPr/>
              <p:nvPr/>
            </p:nvSpPr>
            <p:spPr>
              <a:xfrm flipH="1" rot="16200000">
                <a:off x="-588370" y="588369"/>
                <a:ext cx="1819280" cy="6425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50800" cap="flat">
                <a:solidFill>
                  <a:srgbClr val="FF26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/>
              </a:p>
            </p:txBody>
          </p:sp>
        </p:grpSp>
        <p:sp>
          <p:nvSpPr>
            <p:cNvPr id="379" name="線"/>
            <p:cNvSpPr/>
            <p:nvPr/>
          </p:nvSpPr>
          <p:spPr>
            <a:xfrm>
              <a:off x="0" y="1459431"/>
              <a:ext cx="1498600" cy="1"/>
            </a:xfrm>
            <a:prstGeom prst="line">
              <a:avLst/>
            </a:prstGeom>
            <a:noFill/>
            <a:ln w="50800" cap="flat">
              <a:solidFill>
                <a:srgbClr val="FF26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sp>
        <p:nvSpPr>
          <p:cNvPr id="381" name="入出力ポート…"/>
          <p:cNvSpPr txBox="1"/>
          <p:nvPr/>
        </p:nvSpPr>
        <p:spPr>
          <a:xfrm>
            <a:off x="4882726" y="7898255"/>
            <a:ext cx="2774189" cy="1270000"/>
          </a:xfrm>
          <a:prstGeom prst="rect">
            <a:avLst/>
          </a:prstGeom>
          <a:solidFill>
            <a:srgbClr val="FFFFFF"/>
          </a:solidFill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入出力ポート</a:t>
            </a:r>
          </a:p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A、C、E</a:t>
            </a:r>
          </a:p>
        </p:txBody>
      </p:sp>
      <p:grpSp>
        <p:nvGrpSpPr>
          <p:cNvPr id="386" name="グループ"/>
          <p:cNvGrpSpPr/>
          <p:nvPr/>
        </p:nvGrpSpPr>
        <p:grpSpPr>
          <a:xfrm flipH="1">
            <a:off x="15325216" y="7032327"/>
            <a:ext cx="1498600" cy="2918865"/>
            <a:chOff x="0" y="0"/>
            <a:chExt cx="1498599" cy="2918864"/>
          </a:xfrm>
        </p:grpSpPr>
        <p:grpSp>
          <p:nvGrpSpPr>
            <p:cNvPr id="384" name="グループ"/>
            <p:cNvGrpSpPr/>
            <p:nvPr/>
          </p:nvGrpSpPr>
          <p:grpSpPr>
            <a:xfrm>
              <a:off x="855943" y="0"/>
              <a:ext cx="642542" cy="2918865"/>
              <a:chOff x="0" y="0"/>
              <a:chExt cx="642540" cy="2918864"/>
            </a:xfrm>
          </p:grpSpPr>
          <p:sp>
            <p:nvSpPr>
              <p:cNvPr id="382" name="線"/>
              <p:cNvSpPr/>
              <p:nvPr/>
            </p:nvSpPr>
            <p:spPr>
              <a:xfrm rot="16200000">
                <a:off x="-588370" y="1687954"/>
                <a:ext cx="1819280" cy="6425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50800" cap="flat">
                <a:solidFill>
                  <a:srgbClr val="FF26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3" name="線"/>
              <p:cNvSpPr/>
              <p:nvPr/>
            </p:nvSpPr>
            <p:spPr>
              <a:xfrm flipH="1" rot="16200000">
                <a:off x="-588370" y="588369"/>
                <a:ext cx="1819280" cy="6425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50800" cap="flat">
                <a:solidFill>
                  <a:srgbClr val="FF26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/>
              </a:p>
            </p:txBody>
          </p:sp>
        </p:grpSp>
        <p:sp>
          <p:nvSpPr>
            <p:cNvPr id="385" name="線"/>
            <p:cNvSpPr/>
            <p:nvPr/>
          </p:nvSpPr>
          <p:spPr>
            <a:xfrm>
              <a:off x="0" y="1459431"/>
              <a:ext cx="1498600" cy="1"/>
            </a:xfrm>
            <a:prstGeom prst="line">
              <a:avLst/>
            </a:prstGeom>
            <a:noFill/>
            <a:ln w="50800" cap="flat">
              <a:solidFill>
                <a:srgbClr val="FF26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sp>
        <p:nvSpPr>
          <p:cNvPr id="387" name="入出力ポート…"/>
          <p:cNvSpPr txBox="1"/>
          <p:nvPr/>
        </p:nvSpPr>
        <p:spPr>
          <a:xfrm>
            <a:off x="16955685" y="7856759"/>
            <a:ext cx="2774189" cy="1270000"/>
          </a:xfrm>
          <a:prstGeom prst="rect">
            <a:avLst/>
          </a:prstGeom>
          <a:solidFill>
            <a:srgbClr val="FFFFFF"/>
          </a:solidFill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入出力ポート</a:t>
            </a:r>
          </a:p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B、D、F</a:t>
            </a:r>
          </a:p>
        </p:txBody>
      </p:sp>
      <p:sp>
        <p:nvSpPr>
          <p:cNvPr id="388" name="センターボタン…"/>
          <p:cNvSpPr txBox="1"/>
          <p:nvPr/>
        </p:nvSpPr>
        <p:spPr>
          <a:xfrm>
            <a:off x="14650271" y="9796878"/>
            <a:ext cx="3872282" cy="1270001"/>
          </a:xfrm>
          <a:prstGeom prst="rect">
            <a:avLst/>
          </a:prstGeom>
          <a:solidFill>
            <a:srgbClr val="FFFFFF"/>
          </a:solidFill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センターボタン</a:t>
            </a:r>
          </a:p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(決定・キャンセル)</a:t>
            </a:r>
          </a:p>
        </p:txBody>
      </p:sp>
      <p:sp>
        <p:nvSpPr>
          <p:cNvPr id="389" name="スピーカー"/>
          <p:cNvSpPr txBox="1"/>
          <p:nvPr/>
        </p:nvSpPr>
        <p:spPr>
          <a:xfrm>
            <a:off x="11142726" y="12755482"/>
            <a:ext cx="2327149" cy="660400"/>
          </a:xfrm>
          <a:prstGeom prst="rect">
            <a:avLst/>
          </a:prstGeom>
          <a:solidFill>
            <a:srgbClr val="FFFFFF"/>
          </a:solidFill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スピーカー</a:t>
            </a:r>
          </a:p>
        </p:txBody>
      </p:sp>
      <p:sp>
        <p:nvSpPr>
          <p:cNvPr id="390" name="線"/>
          <p:cNvSpPr/>
          <p:nvPr/>
        </p:nvSpPr>
        <p:spPr>
          <a:xfrm>
            <a:off x="12306299" y="12467846"/>
            <a:ext cx="1" cy="248934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1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94" name="プログラムの実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プログラムの実行</a:t>
            </a:r>
          </a:p>
        </p:txBody>
      </p:sp>
      <p:sp>
        <p:nvSpPr>
          <p:cNvPr id="395" name="実行前にすべきこと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実行前にすべきこと</a:t>
            </a:r>
          </a:p>
          <a:p>
            <a:pPr lvl="1">
              <a:defRPr sz="4000"/>
            </a:pPr>
            <a:r>
              <a:t>ケーブルを外して、安全確認</a:t>
            </a:r>
          </a:p>
          <a:p>
            <a:pPr lvl="1">
              <a:defRPr sz="4000"/>
            </a:pPr>
            <a:r>
              <a:t>プログラムのアルゴリズムを頭の中で実行</a:t>
            </a:r>
          </a:p>
          <a:p>
            <a:pPr lvl="1"/>
          </a:p>
          <a:p>
            <a:pPr/>
            <a:r>
              <a:t>実行時の注意</a:t>
            </a:r>
          </a:p>
          <a:p>
            <a:pPr lvl="1">
              <a:defRPr sz="4000"/>
            </a:pPr>
            <a:r>
              <a:t>ロボットの動作をよく観察し、思った通りに動いているかを確認</a:t>
            </a:r>
          </a:p>
          <a:p>
            <a:pPr lvl="1">
              <a:defRPr sz="4000"/>
            </a:pPr>
            <a:r>
              <a:t>ロボットが思い通りに動かないときは、ロボットがどこまで設計図通りに動いたかを調べ、プログラムを修正（デバッグ）する</a:t>
            </a:r>
          </a:p>
        </p:txBody>
      </p:sp>
      <p:sp>
        <p:nvSpPr>
          <p:cNvPr id="39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397" name="pasted-image.png" descr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328900" y="2368550"/>
            <a:ext cx="3590960" cy="3747089"/>
          </a:xfrm>
          <a:prstGeom prst="rect">
            <a:avLst/>
          </a:prstGeom>
          <a:ln w="25400"/>
        </p:spPr>
      </p:pic>
      <p:pic>
        <p:nvPicPr>
          <p:cNvPr id="398" name="スクリーンショット 2014-08-30 15.59.07.png" descr="スクリーンショット 2014-08-30 15.59.0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06386" y="3023581"/>
            <a:ext cx="1687513" cy="984384"/>
          </a:xfrm>
          <a:prstGeom prst="rect">
            <a:avLst/>
          </a:prstGeom>
          <a:ln w="25400"/>
        </p:spPr>
      </p:pic>
      <p:grpSp>
        <p:nvGrpSpPr>
          <p:cNvPr id="401" name="グループ"/>
          <p:cNvGrpSpPr/>
          <p:nvPr/>
        </p:nvGrpSpPr>
        <p:grpSpPr>
          <a:xfrm>
            <a:off x="14169043" y="9076806"/>
            <a:ext cx="5910673" cy="3260544"/>
            <a:chOff x="0" y="0"/>
            <a:chExt cx="5910671" cy="3260542"/>
          </a:xfrm>
        </p:grpSpPr>
        <p:pic>
          <p:nvPicPr>
            <p:cNvPr id="399" name="pasted-image.png" descr="pasted-imag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4917541" cy="3260543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pic>
          <p:nvPicPr>
            <p:cNvPr id="400" name="スクリーンショット 2014-08-30 15.59.07.png" descr="スクリーンショット 2014-08-30 15.59.07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4252" t="0" r="4252" b="0"/>
            <a:stretch>
              <a:fillRect/>
            </a:stretch>
          </p:blipFill>
          <p:spPr>
            <a:xfrm>
              <a:off x="3479062" y="36757"/>
              <a:ext cx="2431610" cy="1550308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</p:grpSp>
      <p:sp>
        <p:nvSpPr>
          <p:cNvPr id="402" name="線"/>
          <p:cNvSpPr/>
          <p:nvPr/>
        </p:nvSpPr>
        <p:spPr>
          <a:xfrm>
            <a:off x="17205689" y="3750459"/>
            <a:ext cx="1069263" cy="333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3230"/>
                </a:moveTo>
                <a:lnTo>
                  <a:pt x="9814" y="21600"/>
                </a:lnTo>
                <a:lnTo>
                  <a:pt x="21600" y="0"/>
                </a:lnTo>
              </a:path>
            </a:pathLst>
          </a:custGeom>
          <a:ln w="25400">
            <a:solidFill>
              <a:schemeClr val="accent5">
                <a:hueOff val="-444211"/>
                <a:satOff val="-14915"/>
                <a:lumOff val="22857"/>
              </a:schemeClr>
            </a:solidFill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03" name="スライド番号"/>
          <p:cNvSpPr txBox="1"/>
          <p:nvPr>
            <p:ph type="sldNum" sz="quarter" idx="2"/>
          </p:nvPr>
        </p:nvSpPr>
        <p:spPr>
          <a:xfrm>
            <a:off x="22821289" y="12755778"/>
            <a:ext cx="61762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06" name="トライ＆エラーによる問題解決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トライ＆エラーによる問題解決</a:t>
            </a:r>
          </a:p>
        </p:txBody>
      </p:sp>
      <p:grpSp>
        <p:nvGrpSpPr>
          <p:cNvPr id="439" name="グループ"/>
          <p:cNvGrpSpPr/>
          <p:nvPr/>
        </p:nvGrpSpPr>
        <p:grpSpPr>
          <a:xfrm>
            <a:off x="4945378" y="3861068"/>
            <a:ext cx="13888086" cy="7254240"/>
            <a:chOff x="0" y="0"/>
            <a:chExt cx="13888085" cy="7254239"/>
          </a:xfrm>
        </p:grpSpPr>
        <p:grpSp>
          <p:nvGrpSpPr>
            <p:cNvPr id="436" name="グループ"/>
            <p:cNvGrpSpPr/>
            <p:nvPr/>
          </p:nvGrpSpPr>
          <p:grpSpPr>
            <a:xfrm>
              <a:off x="-1" y="0"/>
              <a:ext cx="13888087" cy="7215377"/>
              <a:chOff x="0" y="0"/>
              <a:chExt cx="13888084" cy="7215377"/>
            </a:xfrm>
          </p:grpSpPr>
          <p:sp>
            <p:nvSpPr>
              <p:cNvPr id="407" name="四角形"/>
              <p:cNvSpPr/>
              <p:nvPr/>
            </p:nvSpPr>
            <p:spPr>
              <a:xfrm>
                <a:off x="82640" y="0"/>
                <a:ext cx="2765881" cy="914400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08" name="実現したいロボット"/>
              <p:cNvSpPr txBox="1"/>
              <p:nvPr/>
            </p:nvSpPr>
            <p:spPr>
              <a:xfrm>
                <a:off x="0" y="152628"/>
                <a:ext cx="2931161" cy="60960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01600" tIns="101600" rIns="101600" bIns="101600" numCol="1" anchor="ctr">
                <a:noAutofit/>
              </a:bodyPr>
              <a:lstStyle>
                <a:lvl1pPr algn="ctr">
                  <a:buClr>
                    <a:srgbClr val="000000"/>
                  </a:buClr>
                  <a:buFont typeface="Times New Roman"/>
                  <a:defRPr sz="2200"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lvl1pPr>
              </a:lstStyle>
              <a:p>
                <a:pPr/>
                <a:r>
                  <a:t>実現したいロボット</a:t>
                </a:r>
              </a:p>
            </p:txBody>
          </p:sp>
          <p:grpSp>
            <p:nvGrpSpPr>
              <p:cNvPr id="411" name="グループ"/>
              <p:cNvGrpSpPr/>
              <p:nvPr/>
            </p:nvGrpSpPr>
            <p:grpSpPr>
              <a:xfrm>
                <a:off x="3761740" y="0"/>
                <a:ext cx="4173440" cy="914401"/>
                <a:chOff x="0" y="0"/>
                <a:chExt cx="4173438" cy="914400"/>
              </a:xfrm>
            </p:grpSpPr>
            <p:sp>
              <p:nvSpPr>
                <p:cNvPr id="409" name="四角形"/>
                <p:cNvSpPr/>
                <p:nvPr/>
              </p:nvSpPr>
              <p:spPr>
                <a:xfrm>
                  <a:off x="0" y="0"/>
                  <a:ext cx="4173439" cy="914400"/>
                </a:xfrm>
                <a:prstGeom prst="rect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101600" tIns="101600" rIns="101600" bIns="101600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10" name="アルゴリズムを考える"/>
                <p:cNvSpPr txBox="1"/>
                <p:nvPr/>
              </p:nvSpPr>
              <p:spPr>
                <a:xfrm>
                  <a:off x="226060" y="177800"/>
                  <a:ext cx="3810509" cy="558800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101600" tIns="101600" rIns="101600" bIns="101600" numCol="1" anchor="ctr">
                  <a:spAutoFit/>
                </a:bodyPr>
                <a:lstStyle>
                  <a:lvl1pPr>
                    <a:buClr>
                      <a:srgbClr val="000000"/>
                    </a:buClr>
                    <a:buFont typeface="Times New Roman"/>
                    <a:defRPr sz="2800">
                      <a:latin typeface="ヒラギノ角ゴ ProN W3"/>
                      <a:ea typeface="ヒラギノ角ゴ ProN W3"/>
                      <a:cs typeface="ヒラギノ角ゴ ProN W3"/>
                      <a:sym typeface="ヒラギノ角ゴ ProN W3"/>
                    </a:defRPr>
                  </a:lvl1pPr>
                </a:lstStyle>
                <a:p>
                  <a:pPr/>
                  <a:r>
                    <a:t>アルゴリズムを考える</a:t>
                  </a:r>
                </a:p>
              </p:txBody>
            </p:sp>
          </p:grpSp>
          <p:sp>
            <p:nvSpPr>
              <p:cNvPr id="412" name="四角形"/>
              <p:cNvSpPr/>
              <p:nvPr/>
            </p:nvSpPr>
            <p:spPr>
              <a:xfrm>
                <a:off x="2847341" y="381000"/>
                <a:ext cx="914401" cy="152400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13" name="線"/>
              <p:cNvSpPr/>
              <p:nvPr/>
            </p:nvSpPr>
            <p:spPr>
              <a:xfrm flipH="1">
                <a:off x="3761741" y="12386"/>
                <a:ext cx="1" cy="47517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defTabSz="914400">
                  <a:defRPr sz="2400">
                    <a:uFillTx/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pPr>
              </a:p>
            </p:txBody>
          </p:sp>
          <p:grpSp>
            <p:nvGrpSpPr>
              <p:cNvPr id="416" name="グループ"/>
              <p:cNvGrpSpPr/>
              <p:nvPr/>
            </p:nvGrpSpPr>
            <p:grpSpPr>
              <a:xfrm>
                <a:off x="3761740" y="1346200"/>
                <a:ext cx="2895601" cy="914400"/>
                <a:chOff x="0" y="0"/>
                <a:chExt cx="2895600" cy="914400"/>
              </a:xfrm>
            </p:grpSpPr>
            <p:sp>
              <p:nvSpPr>
                <p:cNvPr id="414" name="四角形"/>
                <p:cNvSpPr/>
                <p:nvPr/>
              </p:nvSpPr>
              <p:spPr>
                <a:xfrm>
                  <a:off x="0" y="0"/>
                  <a:ext cx="2895600" cy="914400"/>
                </a:xfrm>
                <a:prstGeom prst="rect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101600" tIns="101600" rIns="101600" bIns="101600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15" name="設計図の作成"/>
                <p:cNvSpPr txBox="1"/>
                <p:nvPr/>
              </p:nvSpPr>
              <p:spPr>
                <a:xfrm>
                  <a:off x="232410" y="195580"/>
                  <a:ext cx="2430781" cy="558800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101600" tIns="101600" rIns="101600" bIns="101600" numCol="1" anchor="ctr">
                  <a:spAutoFit/>
                </a:bodyPr>
                <a:lstStyle>
                  <a:lvl1pPr algn="ctr">
                    <a:buClr>
                      <a:srgbClr val="000000"/>
                    </a:buClr>
                    <a:buFont typeface="Times New Roman"/>
                    <a:defRPr sz="2800">
                      <a:latin typeface="ヒラギノ角ゴ ProN W3"/>
                      <a:ea typeface="ヒラギノ角ゴ ProN W3"/>
                      <a:cs typeface="ヒラギノ角ゴ ProN W3"/>
                      <a:sym typeface="ヒラギノ角ゴ ProN W3"/>
                    </a:defRPr>
                  </a:lvl1pPr>
                </a:lstStyle>
                <a:p>
                  <a:pPr/>
                  <a:r>
                    <a:t>設計図の作成</a:t>
                  </a:r>
                </a:p>
              </p:txBody>
            </p:sp>
          </p:grpSp>
          <p:grpSp>
            <p:nvGrpSpPr>
              <p:cNvPr id="420" name="グループ"/>
              <p:cNvGrpSpPr/>
              <p:nvPr/>
            </p:nvGrpSpPr>
            <p:grpSpPr>
              <a:xfrm>
                <a:off x="3761740" y="3981034"/>
                <a:ext cx="2895601" cy="914401"/>
                <a:chOff x="0" y="0"/>
                <a:chExt cx="2895600" cy="914400"/>
              </a:xfrm>
            </p:grpSpPr>
            <p:sp>
              <p:nvSpPr>
                <p:cNvPr id="417" name="四角形"/>
                <p:cNvSpPr/>
                <p:nvPr/>
              </p:nvSpPr>
              <p:spPr>
                <a:xfrm>
                  <a:off x="0" y="0"/>
                  <a:ext cx="2895600" cy="914400"/>
                </a:xfrm>
                <a:prstGeom prst="rect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101600" tIns="101600" rIns="101600" bIns="101600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18" name="無限ループ"/>
                <p:cNvSpPr txBox="1"/>
                <p:nvPr/>
              </p:nvSpPr>
              <p:spPr>
                <a:xfrm>
                  <a:off x="607314" y="178028"/>
                  <a:ext cx="2028953" cy="558801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101600" tIns="101600" rIns="101600" bIns="101600" numCol="1" anchor="ctr">
                  <a:spAutoFit/>
                </a:bodyPr>
                <a:lstStyle>
                  <a:lvl1pPr algn="ctr">
                    <a:buClr>
                      <a:srgbClr val="000000"/>
                    </a:buClr>
                    <a:buFont typeface="Times New Roman"/>
                    <a:defRPr sz="2800">
                      <a:latin typeface="ヒラギノ角ゴ ProN W3"/>
                      <a:ea typeface="ヒラギノ角ゴ ProN W3"/>
                      <a:cs typeface="ヒラギノ角ゴ ProN W3"/>
                      <a:sym typeface="ヒラギノ角ゴ ProN W3"/>
                    </a:defRPr>
                  </a:lvl1pPr>
                </a:lstStyle>
                <a:p>
                  <a:pPr/>
                  <a:r>
                    <a:t>無限ループ</a:t>
                  </a:r>
                </a:p>
              </p:txBody>
            </p:sp>
            <p:sp>
              <p:nvSpPr>
                <p:cNvPr id="419" name="線"/>
                <p:cNvSpPr/>
                <p:nvPr/>
              </p:nvSpPr>
              <p:spPr>
                <a:xfrm flipH="1">
                  <a:off x="330199" y="4"/>
                  <a:ext cx="1" cy="90898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marL="0" marR="0" defTabSz="914400">
                    <a:defRPr sz="2400">
                      <a:uFillTx/>
                      <a:latin typeface="ヒラギノ角ゴ ProN W3"/>
                      <a:ea typeface="ヒラギノ角ゴ ProN W3"/>
                      <a:cs typeface="ヒラギノ角ゴ ProN W3"/>
                      <a:sym typeface="ヒラギノ角ゴ ProN W3"/>
                    </a:defRPr>
                  </a:pPr>
                </a:p>
              </p:txBody>
            </p:sp>
          </p:grpSp>
          <p:sp>
            <p:nvSpPr>
              <p:cNvPr id="421" name="四角形"/>
              <p:cNvSpPr/>
              <p:nvPr/>
            </p:nvSpPr>
            <p:spPr>
              <a:xfrm>
                <a:off x="7449819" y="3981034"/>
                <a:ext cx="2895601" cy="914401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22" name="実行"/>
              <p:cNvSpPr txBox="1"/>
              <p:nvPr/>
            </p:nvSpPr>
            <p:spPr>
              <a:xfrm>
                <a:off x="8417560" y="4184235"/>
                <a:ext cx="906780" cy="508000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 algn="ctr">
                  <a:buClr>
                    <a:srgbClr val="000000"/>
                  </a:buClr>
                  <a:buFont typeface="Times New Roman"/>
                  <a:defRPr sz="2400"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lvl1pPr>
              </a:lstStyle>
              <a:p>
                <a:pPr/>
                <a:r>
                  <a:t>実行</a:t>
                </a:r>
              </a:p>
            </p:txBody>
          </p:sp>
          <p:sp>
            <p:nvSpPr>
              <p:cNvPr id="423" name="ロボットは設計図…"/>
              <p:cNvSpPr txBox="1"/>
              <p:nvPr/>
            </p:nvSpPr>
            <p:spPr>
              <a:xfrm>
                <a:off x="7504429" y="5635496"/>
                <a:ext cx="2329181" cy="83820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/>
              <a:p>
                <a:pPr algn="ctr">
                  <a:buClr>
                    <a:srgbClr val="000000"/>
                  </a:buClr>
                  <a:buFont typeface="Times New Roman"/>
                  <a:defRPr sz="2000"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pPr>
                <a:r>
                  <a:t>ロボットは設計図</a:t>
                </a:r>
              </a:p>
              <a:p>
                <a:pPr algn="ctr">
                  <a:buClr>
                    <a:srgbClr val="000000"/>
                  </a:buClr>
                  <a:buFont typeface="Times New Roman"/>
                  <a:defRPr sz="2000"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pPr>
                <a:r>
                  <a:t>通りに動いた？</a:t>
                </a:r>
              </a:p>
            </p:txBody>
          </p:sp>
          <p:sp>
            <p:nvSpPr>
              <p:cNvPr id="424" name="線"/>
              <p:cNvSpPr/>
              <p:nvPr/>
            </p:nvSpPr>
            <p:spPr>
              <a:xfrm>
                <a:off x="7448548" y="3987304"/>
                <a:ext cx="1" cy="226056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defTabSz="914400">
                  <a:defRPr sz="2400">
                    <a:uFillTx/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pPr>
              </a:p>
            </p:txBody>
          </p:sp>
          <p:sp>
            <p:nvSpPr>
              <p:cNvPr id="425" name="線"/>
              <p:cNvSpPr/>
              <p:nvPr/>
            </p:nvSpPr>
            <p:spPr>
              <a:xfrm flipV="1">
                <a:off x="6635750" y="4402828"/>
                <a:ext cx="791079" cy="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defTabSz="914400">
                  <a:defRPr sz="2400">
                    <a:uFillTx/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pPr>
              </a:p>
            </p:txBody>
          </p:sp>
          <p:sp>
            <p:nvSpPr>
              <p:cNvPr id="426" name="図形"/>
              <p:cNvSpPr/>
              <p:nvPr/>
            </p:nvSpPr>
            <p:spPr>
              <a:xfrm>
                <a:off x="7449476" y="5379048"/>
                <a:ext cx="2828835" cy="13433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" y="0"/>
                    </a:moveTo>
                    <a:lnTo>
                      <a:pt x="21515" y="0"/>
                    </a:lnTo>
                    <a:lnTo>
                      <a:pt x="17843" y="10696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29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429" name="グループ"/>
              <p:cNvGrpSpPr/>
              <p:nvPr/>
            </p:nvGrpSpPr>
            <p:grpSpPr>
              <a:xfrm>
                <a:off x="3721100" y="2692400"/>
                <a:ext cx="2934336" cy="914400"/>
                <a:chOff x="-38735" y="0"/>
                <a:chExt cx="2934335" cy="914400"/>
              </a:xfrm>
            </p:grpSpPr>
            <p:sp>
              <p:nvSpPr>
                <p:cNvPr id="427" name="四角形"/>
                <p:cNvSpPr/>
                <p:nvPr/>
              </p:nvSpPr>
              <p:spPr>
                <a:xfrm>
                  <a:off x="0" y="0"/>
                  <a:ext cx="2895600" cy="914400"/>
                </a:xfrm>
                <a:prstGeom prst="rect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101600" tIns="101600" rIns="101600" bIns="101600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428" name="プログラムの作成"/>
                <p:cNvSpPr txBox="1"/>
                <p:nvPr/>
              </p:nvSpPr>
              <p:spPr>
                <a:xfrm>
                  <a:off x="-38735" y="208280"/>
                  <a:ext cx="2922271" cy="533400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101600" tIns="101600" rIns="101600" bIns="101600" numCol="1" anchor="ctr">
                  <a:spAutoFit/>
                </a:bodyPr>
                <a:lstStyle>
                  <a:lvl1pPr algn="ctr">
                    <a:buClr>
                      <a:srgbClr val="000000"/>
                    </a:buClr>
                    <a:buFont typeface="Times New Roman"/>
                    <a:defRPr sz="2600">
                      <a:latin typeface="ヒラギノ角ゴ ProN W3"/>
                      <a:ea typeface="ヒラギノ角ゴ ProN W3"/>
                      <a:cs typeface="ヒラギノ角ゴ ProN W3"/>
                      <a:sym typeface="ヒラギノ角ゴ ProN W3"/>
                    </a:defRPr>
                  </a:lvl1pPr>
                </a:lstStyle>
                <a:p>
                  <a:pPr/>
                  <a:r>
                    <a:t>プログラムの作成</a:t>
                  </a:r>
                </a:p>
              </p:txBody>
            </p:sp>
          </p:grpSp>
          <p:sp>
            <p:nvSpPr>
              <p:cNvPr id="430" name="四角形"/>
              <p:cNvSpPr/>
              <p:nvPr/>
            </p:nvSpPr>
            <p:spPr>
              <a:xfrm>
                <a:off x="10992484" y="4966554"/>
                <a:ext cx="2895601" cy="914401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31" name="終了"/>
              <p:cNvSpPr txBox="1"/>
              <p:nvPr/>
            </p:nvSpPr>
            <p:spPr>
              <a:xfrm>
                <a:off x="11960225" y="5169754"/>
                <a:ext cx="906781" cy="50800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 algn="ctr">
                  <a:buClr>
                    <a:srgbClr val="000000"/>
                  </a:buClr>
                  <a:buFont typeface="Times New Roman"/>
                  <a:defRPr sz="2400"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lvl1pPr>
              </a:lstStyle>
              <a:p>
                <a:pPr/>
                <a:r>
                  <a:t>終了</a:t>
                </a:r>
              </a:p>
            </p:txBody>
          </p:sp>
          <p:sp>
            <p:nvSpPr>
              <p:cNvPr id="432" name="線"/>
              <p:cNvSpPr/>
              <p:nvPr/>
            </p:nvSpPr>
            <p:spPr>
              <a:xfrm flipV="1">
                <a:off x="10203815" y="5388349"/>
                <a:ext cx="791080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defTabSz="914400">
                  <a:defRPr sz="2400">
                    <a:uFillTx/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pPr>
              </a:p>
            </p:txBody>
          </p:sp>
          <p:sp>
            <p:nvSpPr>
              <p:cNvPr id="433" name="四角形"/>
              <p:cNvSpPr/>
              <p:nvPr/>
            </p:nvSpPr>
            <p:spPr>
              <a:xfrm>
                <a:off x="10992484" y="6300977"/>
                <a:ext cx="2895601" cy="914401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34" name="プログラムの修正"/>
              <p:cNvSpPr txBox="1"/>
              <p:nvPr/>
            </p:nvSpPr>
            <p:spPr>
              <a:xfrm>
                <a:off x="11053444" y="6504176"/>
                <a:ext cx="2720341" cy="50800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 algn="ctr">
                  <a:buClr>
                    <a:srgbClr val="000000"/>
                  </a:buClr>
                  <a:buFont typeface="Times New Roman"/>
                  <a:defRPr sz="2400"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lvl1pPr>
              </a:lstStyle>
              <a:p>
                <a:pPr/>
                <a:r>
                  <a:t>プログラムの修正</a:t>
                </a:r>
              </a:p>
            </p:txBody>
          </p:sp>
          <p:sp>
            <p:nvSpPr>
              <p:cNvPr id="435" name="線"/>
              <p:cNvSpPr/>
              <p:nvPr/>
            </p:nvSpPr>
            <p:spPr>
              <a:xfrm flipV="1">
                <a:off x="10203815" y="6722771"/>
                <a:ext cx="791080" cy="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defTabSz="914400">
                  <a:defRPr sz="2400">
                    <a:uFillTx/>
                    <a:latin typeface="ヒラギノ角ゴ ProN W3"/>
                    <a:ea typeface="ヒラギノ角ゴ ProN W3"/>
                    <a:cs typeface="ヒラギノ角ゴ ProN W3"/>
                    <a:sym typeface="ヒラギノ角ゴ ProN W3"/>
                  </a:defRPr>
                </a:pPr>
              </a:p>
            </p:txBody>
          </p:sp>
        </p:grpSp>
        <p:sp>
          <p:nvSpPr>
            <p:cNvPr id="437" name="True"/>
            <p:cNvSpPr txBox="1"/>
            <p:nvPr/>
          </p:nvSpPr>
          <p:spPr>
            <a:xfrm>
              <a:off x="9990836" y="4897120"/>
              <a:ext cx="966217" cy="508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438" name="False"/>
            <p:cNvSpPr txBox="1"/>
            <p:nvPr/>
          </p:nvSpPr>
          <p:spPr>
            <a:xfrm>
              <a:off x="9939173" y="6746239"/>
              <a:ext cx="1069544" cy="5080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False</a:t>
              </a:r>
            </a:p>
          </p:txBody>
        </p:sp>
      </p:grpSp>
      <p:grpSp>
        <p:nvGrpSpPr>
          <p:cNvPr id="442" name="グループ"/>
          <p:cNvGrpSpPr/>
          <p:nvPr/>
        </p:nvGrpSpPr>
        <p:grpSpPr>
          <a:xfrm>
            <a:off x="11938686" y="7137668"/>
            <a:ext cx="7390663" cy="4357053"/>
            <a:chOff x="0" y="0"/>
            <a:chExt cx="7390662" cy="4357051"/>
          </a:xfrm>
        </p:grpSpPr>
        <p:sp>
          <p:nvSpPr>
            <p:cNvPr id="440" name="角丸四角形"/>
            <p:cNvSpPr/>
            <p:nvPr/>
          </p:nvSpPr>
          <p:spPr>
            <a:xfrm>
              <a:off x="0" y="304679"/>
              <a:ext cx="7390663" cy="4052373"/>
            </a:xfrm>
            <a:prstGeom prst="roundRect">
              <a:avLst>
                <a:gd name="adj" fmla="val 15000"/>
              </a:avLst>
            </a:prstGeom>
            <a:noFill/>
            <a:ln w="50800" cap="flat">
              <a:solidFill>
                <a:srgbClr val="FF2600"/>
              </a:solidFill>
              <a:prstDash val="sysDot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41" name="トライ&amp;エラーを繰り返す"/>
            <p:cNvSpPr txBox="1"/>
            <p:nvPr/>
          </p:nvSpPr>
          <p:spPr>
            <a:xfrm>
              <a:off x="1151235" y="0"/>
              <a:ext cx="5208446" cy="609487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 algn="ctr">
                <a:defRPr sz="3200">
                  <a:solidFill>
                    <a:srgbClr val="FF2600"/>
                  </a:solidFill>
                  <a:latin typeface="ヒラギノ角ゴ ProN W6"/>
                  <a:ea typeface="ヒラギノ角ゴ ProN W6"/>
                  <a:cs typeface="ヒラギノ角ゴ ProN W6"/>
                  <a:sym typeface="ヒラギノ角ゴ ProN W6"/>
                </a:defRPr>
              </a:lvl1pPr>
            </a:lstStyle>
            <a:p>
              <a:pPr/>
              <a:r>
                <a:t>トライ&amp;エラーを繰り返す</a:t>
              </a:r>
            </a:p>
          </p:txBody>
        </p:sp>
      </p:grpSp>
      <p:sp>
        <p:nvSpPr>
          <p:cNvPr id="443" name="ロボットを思い通りに動かすに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ロボットを思い通りに動かすには</a:t>
            </a:r>
          </a:p>
        </p:txBody>
      </p:sp>
      <p:sp>
        <p:nvSpPr>
          <p:cNvPr id="444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5" name="→設計図通りにロボットが動くまでトライ&amp;エラーを繰り返して問題解決"/>
          <p:cNvSpPr txBox="1"/>
          <p:nvPr/>
        </p:nvSpPr>
        <p:spPr>
          <a:xfrm>
            <a:off x="4264011" y="12101229"/>
            <a:ext cx="15250821" cy="660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→設計図通りにロボットが動くまでトライ&amp;エラーを繰り返して問題解決</a:t>
            </a:r>
          </a:p>
        </p:txBody>
      </p:sp>
      <p:sp>
        <p:nvSpPr>
          <p:cNvPr id="446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49" name="練習問題２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練習問題２</a:t>
            </a:r>
          </a:p>
        </p:txBody>
      </p:sp>
      <p:sp>
        <p:nvSpPr>
          <p:cNvPr id="450" name="テキスト35ページの演習問題を実施しよう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テキスト35ページの演習問題を実施しよう</a:t>
            </a:r>
          </a:p>
        </p:txBody>
      </p:sp>
      <p:sp>
        <p:nvSpPr>
          <p:cNvPr id="45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2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453" name="スクリーンショット 2026-04-20 11.42.08.png" descr="スクリーンショット 2026-04-20 11.42.0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55890" y="3676650"/>
            <a:ext cx="14429375" cy="9654690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pic>
        <p:nvPicPr>
          <p:cNvPr id="56" name="スクリーンショット 2024-07-26 19.53.40.png" descr="スクリーンショット 2024-07-26 19.53.40.png"/>
          <p:cNvPicPr>
            <a:picLocks noChangeAspect="1"/>
          </p:cNvPicPr>
          <p:nvPr/>
        </p:nvPicPr>
        <p:blipFill>
          <a:blip r:embed="rId3">
            <a:extLst/>
          </a:blip>
          <a:srcRect l="0" t="6449" r="0" b="2464"/>
          <a:stretch>
            <a:fillRect/>
          </a:stretch>
        </p:blipFill>
        <p:spPr>
          <a:xfrm>
            <a:off x="4114998" y="4364326"/>
            <a:ext cx="16154133" cy="8546232"/>
          </a:xfrm>
          <a:prstGeom prst="rect">
            <a:avLst/>
          </a:prstGeom>
          <a:ln w="25400"/>
        </p:spPr>
      </p:pic>
      <p:sp>
        <p:nvSpPr>
          <p:cNvPr id="57" name="LEGOロボットSPIKEの構成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LEGOロボットSPIKEの構成</a:t>
            </a:r>
          </a:p>
        </p:txBody>
      </p:sp>
      <p:sp>
        <p:nvSpPr>
          <p:cNvPr id="58" name="入力：距離センサ、カラーセンサ、フォースセンサ、ジャイロセンサ(ハブ内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26440" indent="-685800"/>
            <a:r>
              <a:t>入力：距離センサ、カラーセンサ、フォースセンサ、ジャイロセンサ(ハブ内)  　　　　　　　　　　　　　　　　　　　　 　　　　　　</a:t>
            </a:r>
          </a:p>
          <a:p>
            <a:pPr marL="726440" indent="-685800"/>
            <a:r>
              <a:t>出力：Lアンギュラモータ、Mアンギュラモータ</a:t>
            </a:r>
          </a:p>
        </p:txBody>
      </p:sp>
      <p:sp>
        <p:nvSpPr>
          <p:cNvPr id="5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0" name="距離センサ"/>
          <p:cNvSpPr txBox="1"/>
          <p:nvPr/>
        </p:nvSpPr>
        <p:spPr>
          <a:xfrm>
            <a:off x="13981176" y="12198292"/>
            <a:ext cx="1948181" cy="533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600"/>
            </a:lvl1pPr>
          </a:lstStyle>
          <a:p>
            <a:pPr/>
            <a:r>
              <a:t>距離センサ</a:t>
            </a:r>
          </a:p>
        </p:txBody>
      </p:sp>
      <p:sp>
        <p:nvSpPr>
          <p:cNvPr id="61" name="カラーセンサ"/>
          <p:cNvSpPr txBox="1"/>
          <p:nvPr/>
        </p:nvSpPr>
        <p:spPr>
          <a:xfrm>
            <a:off x="19430365" y="8759395"/>
            <a:ext cx="2278381" cy="533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600"/>
            </a:lvl1pPr>
          </a:lstStyle>
          <a:p>
            <a:pPr/>
            <a:r>
              <a:t>カラーセンサ</a:t>
            </a:r>
          </a:p>
        </p:txBody>
      </p:sp>
      <p:sp>
        <p:nvSpPr>
          <p:cNvPr id="62" name="フォースセンサ"/>
          <p:cNvSpPr txBox="1"/>
          <p:nvPr/>
        </p:nvSpPr>
        <p:spPr>
          <a:xfrm>
            <a:off x="16952825" y="10407794"/>
            <a:ext cx="2555749" cy="533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600"/>
            </a:lvl1pPr>
          </a:lstStyle>
          <a:p>
            <a:pPr/>
            <a:r>
              <a:t>フォースセンサ</a:t>
            </a:r>
          </a:p>
        </p:txBody>
      </p:sp>
      <p:sp>
        <p:nvSpPr>
          <p:cNvPr id="63" name="Mアンギュラモータ"/>
          <p:cNvSpPr txBox="1"/>
          <p:nvPr/>
        </p:nvSpPr>
        <p:spPr>
          <a:xfrm>
            <a:off x="4898456" y="7079301"/>
            <a:ext cx="3203934" cy="5860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600"/>
            </a:lvl1pPr>
          </a:lstStyle>
          <a:p>
            <a:pPr/>
            <a:r>
              <a:t>Mアンギュラモータ</a:t>
            </a:r>
          </a:p>
        </p:txBody>
      </p:sp>
      <p:sp>
        <p:nvSpPr>
          <p:cNvPr id="64" name="Lアンギュラモータ…"/>
          <p:cNvSpPr txBox="1"/>
          <p:nvPr/>
        </p:nvSpPr>
        <p:spPr>
          <a:xfrm>
            <a:off x="2139302" y="8070432"/>
            <a:ext cx="3112517" cy="11340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2600"/>
            </a:pPr>
            <a:r>
              <a:t>Lアンギュラモータ</a:t>
            </a:r>
          </a:p>
          <a:p>
            <a:pPr>
              <a:defRPr sz="2600"/>
            </a:pPr>
            <a:r>
              <a:t>　　(パワー重視)</a:t>
            </a:r>
          </a:p>
        </p:txBody>
      </p:sp>
      <p:sp>
        <p:nvSpPr>
          <p:cNvPr id="65" name="スライド番号"/>
          <p:cNvSpPr txBox="1"/>
          <p:nvPr>
            <p:ph type="sldNum" sz="quarter" idx="2"/>
          </p:nvPr>
        </p:nvSpPr>
        <p:spPr>
          <a:xfrm>
            <a:off x="23022153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66" name="Mアンギュラモータ"/>
          <p:cNvSpPr txBox="1"/>
          <p:nvPr/>
        </p:nvSpPr>
        <p:spPr>
          <a:xfrm>
            <a:off x="17140530" y="4760523"/>
            <a:ext cx="3203934" cy="5860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600"/>
            </a:lvl1pPr>
          </a:lstStyle>
          <a:p>
            <a:pPr/>
            <a:r>
              <a:t>Mアンギュラモータ</a:t>
            </a:r>
          </a:p>
        </p:txBody>
      </p:sp>
      <p:sp>
        <p:nvSpPr>
          <p:cNvPr id="67" name="SPIKE本体(ラージハブ)…"/>
          <p:cNvSpPr txBox="1"/>
          <p:nvPr/>
        </p:nvSpPr>
        <p:spPr>
          <a:xfrm>
            <a:off x="5564323" y="4712165"/>
            <a:ext cx="3774786" cy="113409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2600"/>
            </a:pPr>
            <a:r>
              <a:t>SPIKE本体(ラージハブ)</a:t>
            </a:r>
          </a:p>
          <a:p>
            <a:pPr>
              <a:defRPr sz="2600"/>
            </a:pPr>
            <a:r>
              <a:t>ジャイロセンサ(内蔵)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70" name="プログラミング環境：SPIKE アプリ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プログラミング環境：SPIKE アプリ</a:t>
            </a:r>
          </a:p>
        </p:txBody>
      </p:sp>
      <p:sp>
        <p:nvSpPr>
          <p:cNvPr id="71" name="GUIとCUIの開発環境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GUIとCUIの開発環境</a:t>
            </a:r>
          </a:p>
        </p:txBody>
      </p:sp>
      <p:sp>
        <p:nvSpPr>
          <p:cNvPr id="7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" name="スライド番号"/>
          <p:cNvSpPr txBox="1"/>
          <p:nvPr>
            <p:ph type="sldNum" sz="quarter" idx="2"/>
          </p:nvPr>
        </p:nvSpPr>
        <p:spPr>
          <a:xfrm>
            <a:off x="23020934" y="12755778"/>
            <a:ext cx="41737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74" name="ワードブロック(SPIKE-WB)"/>
          <p:cNvSpPr txBox="1"/>
          <p:nvPr/>
        </p:nvSpPr>
        <p:spPr>
          <a:xfrm>
            <a:off x="3952171" y="11518306"/>
            <a:ext cx="544952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ワードブロック(SPIKE-WB)</a:t>
            </a:r>
          </a:p>
        </p:txBody>
      </p:sp>
      <p:pic>
        <p:nvPicPr>
          <p:cNvPr id="75" name="スクリーンショット 2024-07-26 20.02.08.png" descr="スクリーンショット 2024-07-26 20.02.0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54681" y="4267592"/>
            <a:ext cx="10444501" cy="6527813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139700" dist="254000" dir="5400000">
              <a:srgbClr val="000000">
                <a:alpha val="18514"/>
              </a:srgbClr>
            </a:outerShdw>
          </a:effectLst>
        </p:spPr>
      </p:pic>
      <p:pic>
        <p:nvPicPr>
          <p:cNvPr id="76" name="スクリーンショット 2024-07-26 20.02.28.png" descr="スクリーンショット 2024-07-26 20.02.2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404197" y="4267592"/>
            <a:ext cx="10444499" cy="6527813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139700" dist="254000" dir="5400000">
              <a:srgbClr val="000000">
                <a:alpha val="18514"/>
              </a:srgbClr>
            </a:outerShdw>
          </a:effectLst>
        </p:spPr>
      </p:pic>
      <p:sp>
        <p:nvSpPr>
          <p:cNvPr id="77" name="Python言語"/>
          <p:cNvSpPr txBox="1"/>
          <p:nvPr/>
        </p:nvSpPr>
        <p:spPr>
          <a:xfrm>
            <a:off x="16366759" y="11518305"/>
            <a:ext cx="251937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Python言語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■ ロボットの組み立て"/>
          <p:cNvSpPr txBox="1"/>
          <p:nvPr/>
        </p:nvSpPr>
        <p:spPr>
          <a:xfrm>
            <a:off x="990229" y="2047893"/>
            <a:ext cx="22403542" cy="109982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 ロボットの組み立て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pic>
        <p:nvPicPr>
          <p:cNvPr id="8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8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2" name="スライド番号"/>
          <p:cNvSpPr txBox="1"/>
          <p:nvPr>
            <p:ph type="sldNum" sz="quarter" idx="2"/>
          </p:nvPr>
        </p:nvSpPr>
        <p:spPr>
          <a:xfrm>
            <a:off x="22922026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grpSp>
        <p:nvGrpSpPr>
          <p:cNvPr id="87" name="グループ"/>
          <p:cNvGrpSpPr/>
          <p:nvPr/>
        </p:nvGrpSpPr>
        <p:grpSpPr>
          <a:xfrm>
            <a:off x="12805785" y="4722331"/>
            <a:ext cx="6792806" cy="5492745"/>
            <a:chOff x="0" y="0"/>
            <a:chExt cx="6792805" cy="5492744"/>
          </a:xfrm>
        </p:grpSpPr>
        <p:pic>
          <p:nvPicPr>
            <p:cNvPr id="85" name="スクリーンショット 2024-07-26 20.31.55.png" descr="スクリーンショット 2024-07-26 20.31.5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786258" cy="5492745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86" name="四角形"/>
            <p:cNvSpPr/>
            <p:nvPr/>
          </p:nvSpPr>
          <p:spPr>
            <a:xfrm>
              <a:off x="6475305" y="1340036"/>
              <a:ext cx="317501" cy="157028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sp>
        <p:nvSpPr>
          <p:cNvPr id="88" name="ロボットの組み立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ロボットの組み立て</a:t>
            </a:r>
          </a:p>
        </p:txBody>
      </p:sp>
      <p:sp>
        <p:nvSpPr>
          <p:cNvPr id="8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0" name="スライド番号"/>
          <p:cNvSpPr txBox="1"/>
          <p:nvPr>
            <p:ph type="sldNum" sz="quarter" idx="2"/>
          </p:nvPr>
        </p:nvSpPr>
        <p:spPr>
          <a:xfrm>
            <a:off x="22922026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91" name="SPIKE App ⇒ 組み立てガイド ⇒ ドライビングベース３＋センサ"/>
          <p:cNvSpPr txBox="1"/>
          <p:nvPr/>
        </p:nvSpPr>
        <p:spPr>
          <a:xfrm>
            <a:off x="3588940" y="2648148"/>
            <a:ext cx="15979478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defRPr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rPr>
                <a:solidFill>
                  <a:srgbClr val="000000"/>
                </a:solidFill>
                <a:latin typeface="+mn-lt"/>
                <a:ea typeface="+mn-ea"/>
                <a:cs typeface="+mn-cs"/>
                <a:sym typeface="ヒラギノ角ゴ Pro W3"/>
              </a:rPr>
              <a:t>SPIKE App </a:t>
            </a:r>
            <a:r>
              <a:rPr>
                <a:latin typeface="+mn-lt"/>
                <a:ea typeface="+mn-ea"/>
                <a:cs typeface="+mn-cs"/>
                <a:sym typeface="ヒラギノ角ゴ Pro W3"/>
              </a:rPr>
              <a:t>⇒ </a:t>
            </a:r>
            <a:r>
              <a:rPr>
                <a:solidFill>
                  <a:srgbClr val="000000"/>
                </a:solidFill>
                <a:latin typeface="+mn-lt"/>
                <a:ea typeface="+mn-ea"/>
                <a:cs typeface="+mn-cs"/>
                <a:sym typeface="ヒラギノ角ゴ Pro W3"/>
              </a:rPr>
              <a:t>組み立てガイド </a:t>
            </a:r>
            <a:r>
              <a:rPr>
                <a:latin typeface="+mn-lt"/>
                <a:ea typeface="+mn-ea"/>
                <a:cs typeface="+mn-cs"/>
                <a:sym typeface="ヒラギノ角ゴ Pro W3"/>
              </a:rPr>
              <a:t>⇒ </a:t>
            </a:r>
            <a:r>
              <a:rPr u="sng">
                <a:solidFill>
                  <a:srgbClr val="000000"/>
                </a:solidFill>
              </a:rPr>
              <a:t>ドライビングベース３＋センサ</a:t>
            </a:r>
          </a:p>
        </p:txBody>
      </p:sp>
      <p:sp>
        <p:nvSpPr>
          <p:cNvPr id="92" name="組み立てガイドを参考にドライビングベースとセンサを組み立てる…"/>
          <p:cNvSpPr txBox="1"/>
          <p:nvPr/>
        </p:nvSpPr>
        <p:spPr>
          <a:xfrm>
            <a:off x="3588940" y="3803055"/>
            <a:ext cx="15979478" cy="844690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t>組み立てガイドを参考にドライビングベースとセンサを組み立てる</a:t>
            </a:r>
          </a:p>
          <a:p>
            <a:pPr lvl="1"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rPr>
                <a:latin typeface="+mj-lt"/>
                <a:ea typeface="+mj-ea"/>
                <a:cs typeface="+mj-cs"/>
                <a:sym typeface="ヒラギノ角ゴ Pro W6"/>
              </a:rPr>
              <a:t>① ベース・ロボット：手順 </a:t>
            </a:r>
            <a:r>
              <a:rPr>
                <a:solidFill>
                  <a:srgbClr val="FF2600"/>
                </a:solidFill>
                <a:latin typeface="+mj-lt"/>
                <a:ea typeface="+mj-ea"/>
                <a:cs typeface="+mj-cs"/>
                <a:sym typeface="ヒラギノ角ゴ Pro W6"/>
              </a:rPr>
              <a:t>1〜26</a:t>
            </a:r>
            <a:endParaRPr>
              <a:latin typeface="+mj-lt"/>
              <a:ea typeface="+mj-ea"/>
              <a:cs typeface="+mj-cs"/>
              <a:sym typeface="ヒラギノ角ゴ Pro W6"/>
            </a:endParaRPr>
          </a:p>
          <a:p>
            <a:pPr lvl="1"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rPr>
                <a:latin typeface="+mj-lt"/>
                <a:ea typeface="+mj-ea"/>
                <a:cs typeface="+mj-cs"/>
                <a:sym typeface="ヒラギノ角ゴ Pro W6"/>
              </a:rPr>
              <a:t>② カラーセンサ：手順 </a:t>
            </a:r>
            <a:r>
              <a:rPr>
                <a:solidFill>
                  <a:srgbClr val="FF2600"/>
                </a:solidFill>
                <a:latin typeface="+mj-lt"/>
                <a:ea typeface="+mj-ea"/>
                <a:cs typeface="+mj-cs"/>
                <a:sym typeface="ヒラギノ角ゴ Pro W6"/>
              </a:rPr>
              <a:t>1〜4</a:t>
            </a:r>
          </a:p>
          <a:p>
            <a:pPr lvl="1"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rPr>
                <a:latin typeface="+mj-lt"/>
                <a:ea typeface="+mj-ea"/>
                <a:cs typeface="+mj-cs"/>
                <a:sym typeface="ヒラギノ角ゴ Pro W6"/>
              </a:rPr>
              <a:t>③ フォースセンサ</a:t>
            </a:r>
            <a:r>
              <a:rPr baseline="31999">
                <a:latin typeface="+mj-lt"/>
                <a:ea typeface="+mj-ea"/>
                <a:cs typeface="+mj-cs"/>
                <a:sym typeface="ヒラギノ角ゴ Pro W6"/>
              </a:rPr>
              <a:t>※</a:t>
            </a:r>
            <a:endParaRPr baseline="31999"/>
          </a:p>
          <a:p>
            <a:pPr lvl="1"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rPr>
                <a:latin typeface="+mj-lt"/>
                <a:ea typeface="+mj-ea"/>
                <a:cs typeface="+mj-cs"/>
                <a:sym typeface="ヒラギノ角ゴ Pro W6"/>
              </a:rPr>
              <a:t>④ 距離センサ</a:t>
            </a:r>
            <a:r>
              <a:rPr baseline="31999">
                <a:latin typeface="+mj-lt"/>
                <a:ea typeface="+mj-ea"/>
                <a:cs typeface="+mj-cs"/>
                <a:sym typeface="ヒラギノ角ゴ Pro W6"/>
              </a:rPr>
              <a:t>※</a:t>
            </a:r>
          </a:p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t>を組み立てよう！</a:t>
            </a:r>
          </a:p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</a:p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t>※ フォースセンサと距離センサはセンサ裏に</a:t>
            </a:r>
          </a:p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t>　をはめてイラストのように取り付ける</a:t>
            </a:r>
          </a:p>
        </p:txBody>
      </p:sp>
      <p:sp>
        <p:nvSpPr>
          <p:cNvPr id="93" name="フォースセンサはポートAに…"/>
          <p:cNvSpPr txBox="1"/>
          <p:nvPr/>
        </p:nvSpPr>
        <p:spPr>
          <a:xfrm>
            <a:off x="14520682" y="11090996"/>
            <a:ext cx="6139330" cy="1519487"/>
          </a:xfrm>
          <a:prstGeom prst="rect">
            <a:avLst/>
          </a:prstGeom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/>
            <a:r>
              <a:t>フォースセンサは</a:t>
            </a:r>
            <a:r>
              <a:rPr b="1">
                <a:solidFill>
                  <a:srgbClr val="FF2600"/>
                </a:solidFill>
              </a:rPr>
              <a:t>ポートA</a:t>
            </a:r>
            <a:r>
              <a:t>に</a:t>
            </a:r>
          </a:p>
          <a:p>
            <a:pPr/>
            <a:r>
              <a:t>距離センサは</a:t>
            </a:r>
            <a:r>
              <a:rPr b="1">
                <a:solidFill>
                  <a:srgbClr val="FF2600"/>
                </a:solidFill>
              </a:rPr>
              <a:t>ポートE</a:t>
            </a:r>
            <a:r>
              <a:t>に接続</a:t>
            </a:r>
          </a:p>
        </p:txBody>
      </p:sp>
      <p:pic>
        <p:nvPicPr>
          <p:cNvPr id="94" name="スクリーンショット 2024-07-26 20.33.23.png" descr="スクリーンショット 2024-07-26 20.33.2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68610" y="9504327"/>
            <a:ext cx="533909" cy="1108888"/>
          </a:xfrm>
          <a:prstGeom prst="rect">
            <a:avLst/>
          </a:prstGeom>
          <a:ln w="25400"/>
        </p:spPr>
      </p:pic>
      <p:pic>
        <p:nvPicPr>
          <p:cNvPr id="95" name="スクリーンショット 2026-04-13 10.06.11.png" descr="スクリーンショット 2026-04-13 10.06.1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194488" y="2365116"/>
            <a:ext cx="3886201" cy="4038601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9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9" name="■ ロボットを動かすには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8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8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 ロボットを動かすには</a:t>
            </a:r>
          </a:p>
          <a:p>
            <a:pPr>
              <a:defRPr sz="48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100" name="スライド番号"/>
          <p:cNvSpPr txBox="1"/>
          <p:nvPr>
            <p:ph type="sldNum" sz="quarter" idx="2"/>
          </p:nvPr>
        </p:nvSpPr>
        <p:spPr>
          <a:xfrm>
            <a:off x="23023372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C上でソフトウェア(SPIKE App)を用いてプログラムを作成…"/>
          <p:cNvSpPr txBox="1"/>
          <p:nvPr>
            <p:ph type="body" idx="1"/>
          </p:nvPr>
        </p:nvSpPr>
        <p:spPr>
          <a:xfrm>
            <a:off x="967565" y="2355850"/>
            <a:ext cx="22448870" cy="10007600"/>
          </a:xfrm>
          <a:prstGeom prst="rect">
            <a:avLst/>
          </a:prstGeom>
        </p:spPr>
        <p:txBody>
          <a:bodyPr/>
          <a:lstStyle/>
          <a:p>
            <a:pPr/>
            <a:r>
              <a:t>PC上でソフトウェア(SPIKE App)を用いてプログラムを作成</a:t>
            </a:r>
          </a:p>
          <a:p>
            <a:pPr/>
            <a:r>
              <a:t>USB/Bluetoothでロボットへダウンロード</a:t>
            </a:r>
          </a:p>
          <a:p>
            <a:pPr/>
            <a:r>
              <a:t>ロボット上でプログラムを実行</a:t>
            </a:r>
          </a:p>
        </p:txBody>
      </p:sp>
      <p:pic>
        <p:nvPicPr>
          <p:cNvPr id="10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04" name="プログラム実行までの流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プログラム実行までの流れ</a:t>
            </a:r>
          </a:p>
        </p:txBody>
      </p:sp>
      <p:sp>
        <p:nvSpPr>
          <p:cNvPr id="10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6" name="スライド番号"/>
          <p:cNvSpPr txBox="1"/>
          <p:nvPr>
            <p:ph type="sldNum" sz="quarter" idx="2"/>
          </p:nvPr>
        </p:nvSpPr>
        <p:spPr>
          <a:xfrm>
            <a:off x="23022153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07" name="線"/>
          <p:cNvSpPr/>
          <p:nvPr/>
        </p:nvSpPr>
        <p:spPr>
          <a:xfrm>
            <a:off x="12707632" y="7952228"/>
            <a:ext cx="4206083" cy="1"/>
          </a:xfrm>
          <a:prstGeom prst="line">
            <a:avLst/>
          </a:prstGeom>
          <a:ln w="508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08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510131" y="8619176"/>
            <a:ext cx="2601085" cy="661989"/>
          </a:xfrm>
          <a:prstGeom prst="rect">
            <a:avLst/>
          </a:prstGeom>
          <a:ln w="25400"/>
        </p:spPr>
      </p:pic>
      <p:sp>
        <p:nvSpPr>
          <p:cNvPr id="109" name="線"/>
          <p:cNvSpPr/>
          <p:nvPr/>
        </p:nvSpPr>
        <p:spPr>
          <a:xfrm>
            <a:off x="12707632" y="9381970"/>
            <a:ext cx="4206083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" name="USB"/>
          <p:cNvSpPr txBox="1"/>
          <p:nvPr/>
        </p:nvSpPr>
        <p:spPr>
          <a:xfrm>
            <a:off x="14185696" y="7050032"/>
            <a:ext cx="1281990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USB</a:t>
            </a:r>
          </a:p>
        </p:txBody>
      </p:sp>
      <p:grpSp>
        <p:nvGrpSpPr>
          <p:cNvPr id="117" name="グループ"/>
          <p:cNvGrpSpPr/>
          <p:nvPr/>
        </p:nvGrpSpPr>
        <p:grpSpPr>
          <a:xfrm>
            <a:off x="17151999" y="6795551"/>
            <a:ext cx="5239551" cy="4309238"/>
            <a:chOff x="0" y="0"/>
            <a:chExt cx="5239550" cy="4309236"/>
          </a:xfrm>
        </p:grpSpPr>
        <p:grpSp>
          <p:nvGrpSpPr>
            <p:cNvPr id="115" name="グループ"/>
            <p:cNvGrpSpPr/>
            <p:nvPr/>
          </p:nvGrpSpPr>
          <p:grpSpPr>
            <a:xfrm>
              <a:off x="0" y="0"/>
              <a:ext cx="5227170" cy="4309238"/>
              <a:chOff x="0" y="0"/>
              <a:chExt cx="5227169" cy="4309237"/>
            </a:xfrm>
          </p:grpSpPr>
          <p:pic>
            <p:nvPicPr>
              <p:cNvPr id="111" name="スクリーンショット 2024-07-26 20.31.55.png" descr="スクリーンショット 2024-07-26 20.31.55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0" y="0"/>
                <a:ext cx="5227170" cy="4230831"/>
              </a:xfrm>
              <a:prstGeom prst="rect">
                <a:avLst/>
              </a:prstGeom>
              <a:ln w="25400" cap="flat">
                <a:noFill/>
                <a:round/>
              </a:ln>
              <a:effectLst/>
            </p:spPr>
          </p:pic>
          <p:sp>
            <p:nvSpPr>
              <p:cNvPr id="112" name="四角形"/>
              <p:cNvSpPr/>
              <p:nvPr/>
            </p:nvSpPr>
            <p:spPr>
              <a:xfrm>
                <a:off x="3637701" y="484366"/>
                <a:ext cx="1520305" cy="37172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13" name="四角形"/>
              <p:cNvSpPr/>
              <p:nvPr/>
            </p:nvSpPr>
            <p:spPr>
              <a:xfrm>
                <a:off x="3187717" y="2969065"/>
                <a:ext cx="1520304" cy="37172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14" name="四角形"/>
              <p:cNvSpPr/>
              <p:nvPr/>
            </p:nvSpPr>
            <p:spPr>
              <a:xfrm>
                <a:off x="722583" y="3937510"/>
                <a:ext cx="1520304" cy="37172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</p:grpSp>
        <p:sp>
          <p:nvSpPr>
            <p:cNvPr id="116" name="四角形"/>
            <p:cNvSpPr/>
            <p:nvPr/>
          </p:nvSpPr>
          <p:spPr>
            <a:xfrm>
              <a:off x="5046350" y="269156"/>
              <a:ext cx="193201" cy="181193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118" name="スクリーンショット 2024-07-26 20.02.08.png" descr="スクリーンショット 2024-07-26 20.02.0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526771" y="5954795"/>
            <a:ext cx="9585201" cy="5990751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190500" dist="254000" dir="5400000">
              <a:srgbClr val="000000">
                <a:alpha val="35215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C上でソフトウェア(SPIKE App)を用いてプログラムを作成…"/>
          <p:cNvSpPr txBox="1"/>
          <p:nvPr>
            <p:ph type="body" idx="1"/>
          </p:nvPr>
        </p:nvSpPr>
        <p:spPr>
          <a:xfrm>
            <a:off x="967565" y="2355850"/>
            <a:ext cx="22448870" cy="10007600"/>
          </a:xfrm>
          <a:prstGeom prst="rect">
            <a:avLst/>
          </a:prstGeom>
        </p:spPr>
        <p:txBody>
          <a:bodyPr/>
          <a:lstStyle/>
          <a:p>
            <a:pPr/>
            <a:r>
              <a:t>PC上でソフトウェア(SPIKE App)を用いてプログラムを作成</a:t>
            </a:r>
          </a:p>
          <a:p>
            <a:pPr/>
            <a:r>
              <a:t>USB/Bluetoothでロボットへダウンロード</a:t>
            </a:r>
          </a:p>
          <a:p>
            <a:pPr/>
            <a:r>
              <a:t>ロボット上でプログラムを実行</a:t>
            </a:r>
          </a:p>
        </p:txBody>
      </p:sp>
      <p:pic>
        <p:nvPicPr>
          <p:cNvPr id="12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22" name="プログラム実行までの流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プログラム実行までの流れ</a:t>
            </a:r>
          </a:p>
        </p:txBody>
      </p:sp>
      <p:sp>
        <p:nvSpPr>
          <p:cNvPr id="12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4" name="スライド番号"/>
          <p:cNvSpPr txBox="1"/>
          <p:nvPr>
            <p:ph type="sldNum" sz="quarter" idx="2"/>
          </p:nvPr>
        </p:nvSpPr>
        <p:spPr>
          <a:xfrm>
            <a:off x="23022153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25" name="スクリーンショット 2024-07-26 20.02.28.png" descr="スクリーンショット 2024-07-26 20.02.2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65264" y="5953764"/>
            <a:ext cx="9588501" cy="5992814"/>
          </a:xfrm>
          <a:prstGeom prst="rect">
            <a:avLst/>
          </a:prstGeom>
          <a:ln w="50800">
            <a:miter lim="400000"/>
          </a:ln>
          <a:effectLst>
            <a:outerShdw sx="100000" sy="100000" kx="0" ky="0" algn="b" rotWithShape="0" blurRad="266700" dist="254000" dir="5400000">
              <a:srgbClr val="000000">
                <a:alpha val="39302"/>
              </a:srgbClr>
            </a:outerShdw>
          </a:effectLst>
        </p:spPr>
      </p:pic>
      <p:pic>
        <p:nvPicPr>
          <p:cNvPr id="126" name="pasted-image.tif" descr="pasted-image.t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510131" y="8619176"/>
            <a:ext cx="2601085" cy="661989"/>
          </a:xfrm>
          <a:prstGeom prst="rect">
            <a:avLst/>
          </a:prstGeom>
          <a:ln w="25400"/>
        </p:spPr>
      </p:pic>
      <p:sp>
        <p:nvSpPr>
          <p:cNvPr id="127" name="線"/>
          <p:cNvSpPr/>
          <p:nvPr/>
        </p:nvSpPr>
        <p:spPr>
          <a:xfrm>
            <a:off x="12707632" y="9381970"/>
            <a:ext cx="4206083" cy="1"/>
          </a:xfrm>
          <a:prstGeom prst="line">
            <a:avLst/>
          </a:prstGeom>
          <a:ln w="50800">
            <a:solidFill>
              <a:srgbClr val="000000"/>
            </a:solidFill>
            <a:prstDash val="sysDot"/>
            <a:miter lim="400000"/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8" name="USB"/>
          <p:cNvSpPr txBox="1"/>
          <p:nvPr/>
        </p:nvSpPr>
        <p:spPr>
          <a:xfrm>
            <a:off x="14185696" y="7050032"/>
            <a:ext cx="1281990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USB</a:t>
            </a:r>
          </a:p>
        </p:txBody>
      </p:sp>
      <p:grpSp>
        <p:nvGrpSpPr>
          <p:cNvPr id="135" name="グループ"/>
          <p:cNvGrpSpPr/>
          <p:nvPr/>
        </p:nvGrpSpPr>
        <p:grpSpPr>
          <a:xfrm>
            <a:off x="17151999" y="6795551"/>
            <a:ext cx="5239551" cy="4309238"/>
            <a:chOff x="0" y="0"/>
            <a:chExt cx="5239550" cy="4309236"/>
          </a:xfrm>
        </p:grpSpPr>
        <p:grpSp>
          <p:nvGrpSpPr>
            <p:cNvPr id="133" name="グループ"/>
            <p:cNvGrpSpPr/>
            <p:nvPr/>
          </p:nvGrpSpPr>
          <p:grpSpPr>
            <a:xfrm>
              <a:off x="0" y="0"/>
              <a:ext cx="5227170" cy="4309238"/>
              <a:chOff x="0" y="0"/>
              <a:chExt cx="5227169" cy="4309237"/>
            </a:xfrm>
          </p:grpSpPr>
          <p:pic>
            <p:nvPicPr>
              <p:cNvPr id="129" name="スクリーンショット 2024-07-26 20.31.55.png" descr="スクリーンショット 2024-07-26 20.31.55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0"/>
                <a:ext cx="5227170" cy="4230831"/>
              </a:xfrm>
              <a:prstGeom prst="rect">
                <a:avLst/>
              </a:prstGeom>
              <a:ln w="25400" cap="flat">
                <a:noFill/>
                <a:round/>
              </a:ln>
              <a:effectLst/>
            </p:spPr>
          </p:pic>
          <p:sp>
            <p:nvSpPr>
              <p:cNvPr id="130" name="四角形"/>
              <p:cNvSpPr/>
              <p:nvPr/>
            </p:nvSpPr>
            <p:spPr>
              <a:xfrm>
                <a:off x="3637701" y="484366"/>
                <a:ext cx="1520305" cy="37172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31" name="四角形"/>
              <p:cNvSpPr/>
              <p:nvPr/>
            </p:nvSpPr>
            <p:spPr>
              <a:xfrm>
                <a:off x="3187717" y="2969065"/>
                <a:ext cx="1520304" cy="37172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32" name="四角形"/>
              <p:cNvSpPr/>
              <p:nvPr/>
            </p:nvSpPr>
            <p:spPr>
              <a:xfrm>
                <a:off x="722583" y="3937510"/>
                <a:ext cx="1520304" cy="37172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</p:grpSp>
        <p:sp>
          <p:nvSpPr>
            <p:cNvPr id="134" name="四角形"/>
            <p:cNvSpPr/>
            <p:nvPr/>
          </p:nvSpPr>
          <p:spPr>
            <a:xfrm>
              <a:off x="5046350" y="269156"/>
              <a:ext cx="193201" cy="181193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sp>
        <p:nvSpPr>
          <p:cNvPr id="136" name="線"/>
          <p:cNvSpPr/>
          <p:nvPr/>
        </p:nvSpPr>
        <p:spPr>
          <a:xfrm>
            <a:off x="12707632" y="7952228"/>
            <a:ext cx="4206083" cy="1"/>
          </a:xfrm>
          <a:prstGeom prst="line">
            <a:avLst/>
          </a:prstGeom>
          <a:ln w="508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 W6"/>
        <a:ea typeface="ヒラギノ角ゴ Pro W6"/>
        <a:cs typeface="ヒラギノ角ゴ Pro W6"/>
      </a:majorFont>
      <a:minorFont>
        <a:latin typeface="ヒラギノ角ゴ Pro W3"/>
        <a:ea typeface="ヒラギノ角ゴ Pro W3"/>
        <a:cs typeface="ヒラギノ角ゴ Pro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101600" dist="254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76200" dist="508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 W6"/>
        <a:ea typeface="ヒラギノ角ゴ Pro W6"/>
        <a:cs typeface="ヒラギノ角ゴ Pro W6"/>
      </a:majorFont>
      <a:minorFont>
        <a:latin typeface="ヒラギノ角ゴ Pro W3"/>
        <a:ea typeface="ヒラギノ角ゴ Pro W3"/>
        <a:cs typeface="ヒラギノ角ゴ Pro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101600" dist="254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76200" dist="508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